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Slides/notesSlide4.xml" ContentType="application/vnd.openxmlformats-officedocument.presentationml.notesSlide+xml"/>
  <Override PartName="/ppt/notesSlides/_rels/notesSlide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9.jpeg" ContentType="image/jpeg"/>
  <Override PartName="/ppt/media/image1.jpeg" ContentType="image/jpeg"/>
  <Override PartName="/ppt/media/image2.jpeg" ContentType="image/jpeg"/>
  <Override PartName="/ppt/media/image3.jpeg" ContentType="image/jpeg"/>
  <Override PartName="/ppt/media/image5.gif" ContentType="image/gif"/>
  <Override PartName="/ppt/media/image4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png" ContentType="image/pn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1400" spc="-1" strike="noStrike">
                <a:latin typeface="Times New Roman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ru-RU" sz="1400" spc="-1" strike="noStrike">
                <a:latin typeface="Times New Roman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ru-RU" sz="1400" spc="-1" strike="noStrike">
                <a:latin typeface="Times New Roman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C286A870-2984-4AE5-8ED8-A28A8CABBA97}" type="slidenum">
              <a:rPr b="0" lang="ru-RU" sz="1400" spc="-1" strike="noStrike">
                <a:latin typeface="Times New Roman"/>
              </a:rPr>
              <a:t>1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2800" cy="4111200"/>
          </a:xfrm>
          <a:prstGeom prst="rect">
            <a:avLst/>
          </a:prstGeom>
        </p:spPr>
        <p:txBody>
          <a:bodyPr lIns="0" rIns="0" tIns="0" bIns="0"/>
          <a:p>
            <a:endParaRPr b="0" lang="ru-RU" sz="2000" spc="-1" strike="noStrike">
              <a:latin typeface="Arial"/>
            </a:endParaRPr>
          </a:p>
        </p:txBody>
      </p:sp>
      <p:sp>
        <p:nvSpPr>
          <p:cNvPr id="140" name="CustomShape 2"/>
          <p:cNvSpPr/>
          <p:nvPr/>
        </p:nvSpPr>
        <p:spPr>
          <a:xfrm>
            <a:off x="3884760" y="8685360"/>
            <a:ext cx="2968200" cy="45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60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5400" cy="215712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962520"/>
            <a:ext cx="5400" cy="215712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60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520" cy="215712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0080" y="1600200"/>
            <a:ext cx="2520" cy="215712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962520"/>
            <a:ext cx="2520" cy="215712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0080" y="3962520"/>
            <a:ext cx="2520" cy="215712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60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440" cy="215712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9000" y="1600200"/>
            <a:ext cx="1440" cy="215712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61160" y="1600200"/>
            <a:ext cx="1440" cy="215712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962520"/>
            <a:ext cx="1440" cy="215712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59000" y="3962520"/>
            <a:ext cx="1440" cy="215712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461160" y="3962520"/>
            <a:ext cx="1440" cy="215712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60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57200" y="-2996640"/>
            <a:ext cx="5400" cy="13716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60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5400" cy="4522320"/>
          </a:xfrm>
          <a:prstGeom prst="rect">
            <a:avLst/>
          </a:prstGeom>
        </p:spPr>
        <p:txBody>
          <a:bodyPr lIns="0" rIns="0" tIns="0" bIns="0">
            <a:normAutofit fontScale="14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60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520" cy="4522320"/>
          </a:xfrm>
          <a:prstGeom prst="rect">
            <a:avLst/>
          </a:prstGeom>
        </p:spPr>
        <p:txBody>
          <a:bodyPr lIns="0" rIns="0" tIns="0" bIns="0">
            <a:normAutofit fontScale="1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0080" y="1600200"/>
            <a:ext cx="2520" cy="4522320"/>
          </a:xfrm>
          <a:prstGeom prst="rect">
            <a:avLst/>
          </a:prstGeom>
        </p:spPr>
        <p:txBody>
          <a:bodyPr lIns="0" rIns="0" tIns="0" bIns="0">
            <a:normAutofit fontScale="14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60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457200" y="220680"/>
            <a:ext cx="8226000" cy="5795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60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520" cy="215712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0080" y="1600200"/>
            <a:ext cx="2520" cy="4522320"/>
          </a:xfrm>
          <a:prstGeom prst="rect">
            <a:avLst/>
          </a:prstGeom>
        </p:spPr>
        <p:txBody>
          <a:bodyPr lIns="0" rIns="0" tIns="0" bIns="0">
            <a:normAutofit fontScale="1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57200" y="3962520"/>
            <a:ext cx="2520" cy="215712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60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-2996640"/>
            <a:ext cx="5400" cy="13716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60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520" cy="4522320"/>
          </a:xfrm>
          <a:prstGeom prst="rect">
            <a:avLst/>
          </a:prstGeom>
        </p:spPr>
        <p:txBody>
          <a:bodyPr lIns="0" rIns="0" tIns="0" bIns="0">
            <a:normAutofit fontScale="1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0080" y="1600200"/>
            <a:ext cx="2520" cy="215712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0080" y="3962520"/>
            <a:ext cx="2520" cy="215712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60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520" cy="215712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0080" y="1600200"/>
            <a:ext cx="2520" cy="215712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3962520"/>
            <a:ext cx="5400" cy="215712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60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5400" cy="215712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3962520"/>
            <a:ext cx="5400" cy="215712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60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520" cy="215712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0080" y="1600200"/>
            <a:ext cx="2520" cy="215712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3962520"/>
            <a:ext cx="2520" cy="215712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460080" y="3962520"/>
            <a:ext cx="2520" cy="215712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60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440" cy="215712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9000" y="1600200"/>
            <a:ext cx="1440" cy="215712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1160" y="1600200"/>
            <a:ext cx="1440" cy="215712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962520"/>
            <a:ext cx="1440" cy="215712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body"/>
          </p:nvPr>
        </p:nvSpPr>
        <p:spPr>
          <a:xfrm>
            <a:off x="459000" y="3962520"/>
            <a:ext cx="1440" cy="215712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6" name="PlaceHolder 7"/>
          <p:cNvSpPr>
            <a:spLocks noGrp="1"/>
          </p:cNvSpPr>
          <p:nvPr>
            <p:ph type="body"/>
          </p:nvPr>
        </p:nvSpPr>
        <p:spPr>
          <a:xfrm>
            <a:off x="461160" y="3962520"/>
            <a:ext cx="1440" cy="215712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60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5400" cy="4522320"/>
          </a:xfrm>
          <a:prstGeom prst="rect">
            <a:avLst/>
          </a:prstGeom>
        </p:spPr>
        <p:txBody>
          <a:bodyPr lIns="0" rIns="0" tIns="0" bIns="0">
            <a:normAutofit fontScale="14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60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520" cy="4522320"/>
          </a:xfrm>
          <a:prstGeom prst="rect">
            <a:avLst/>
          </a:prstGeom>
        </p:spPr>
        <p:txBody>
          <a:bodyPr lIns="0" rIns="0" tIns="0" bIns="0">
            <a:normAutofit fontScale="1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0080" y="1600200"/>
            <a:ext cx="2520" cy="4522320"/>
          </a:xfrm>
          <a:prstGeom prst="rect">
            <a:avLst/>
          </a:prstGeom>
        </p:spPr>
        <p:txBody>
          <a:bodyPr lIns="0" rIns="0" tIns="0" bIns="0">
            <a:normAutofit fontScale="14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60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20680"/>
            <a:ext cx="8226000" cy="5795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60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520" cy="215712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0080" y="1600200"/>
            <a:ext cx="2520" cy="4522320"/>
          </a:xfrm>
          <a:prstGeom prst="rect">
            <a:avLst/>
          </a:prstGeom>
        </p:spPr>
        <p:txBody>
          <a:bodyPr lIns="0" rIns="0" tIns="0" bIns="0">
            <a:normAutofit fontScale="1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962520"/>
            <a:ext cx="2520" cy="215712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60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520" cy="4522320"/>
          </a:xfrm>
          <a:prstGeom prst="rect">
            <a:avLst/>
          </a:prstGeom>
        </p:spPr>
        <p:txBody>
          <a:bodyPr lIns="0" rIns="0" tIns="0" bIns="0">
            <a:normAutofit fontScale="1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0080" y="1600200"/>
            <a:ext cx="2520" cy="215712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0080" y="3962520"/>
            <a:ext cx="2520" cy="215712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60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520" cy="215712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0080" y="1600200"/>
            <a:ext cx="2520" cy="215712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962520"/>
            <a:ext cx="5400" cy="215712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6000" cy="124992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5400" cy="4522320"/>
          </a:xfrm>
          <a:prstGeom prst="rect">
            <a:avLst/>
          </a:prstGeom>
        </p:spPr>
        <p:txBody>
          <a:bodyPr lIns="0" rIns="0" tIns="0" bIns="0">
            <a:normAutofit fontScale="2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63680" y="1600200"/>
            <a:ext cx="5400" cy="4522320"/>
          </a:xfrm>
          <a:prstGeom prst="rect">
            <a:avLst/>
          </a:prstGeom>
        </p:spPr>
        <p:txBody>
          <a:bodyPr lIns="0" rIns="0" tIns="0" bIns="0">
            <a:normAutofit fontScale="2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slideLayout" Target="../slideLayouts/slideLayout16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4" Type="http://schemas.openxmlformats.org/officeDocument/2006/relationships/slideLayout" Target="../slideLayouts/slideLayout16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4" Type="http://schemas.openxmlformats.org/officeDocument/2006/relationships/slideLayout" Target="../slideLayouts/slideLayout16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slideLayout" Target="../slideLayouts/slideLayout16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slideLayout" Target="../slideLayouts/slideLayout16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gif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6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16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457200" y="274680"/>
            <a:ext cx="8226000" cy="113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899640" y="116640"/>
            <a:ext cx="8120160" cy="83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ru-RU" sz="2000" spc="-1" strike="noStrike" cap="all">
                <a:solidFill>
                  <a:srgbClr val="c0654c"/>
                </a:solidFill>
                <a:latin typeface="Bookman Old Style"/>
                <a:ea typeface="DejaVu Sans"/>
              </a:rPr>
              <a:t>      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 cap="all">
                <a:solidFill>
                  <a:srgbClr val="c0654c"/>
                </a:solidFill>
                <a:latin typeface="Bookman Old Style"/>
                <a:ea typeface="DejaVu Sans"/>
              </a:rPr>
              <a:t>        </a:t>
            </a:r>
            <a:r>
              <a:rPr b="1" lang="ru-RU" sz="2000" spc="-1" strike="noStrike" cap="all">
                <a:solidFill>
                  <a:srgbClr val="c0654c"/>
                </a:solidFill>
                <a:latin typeface="Bookman Old Style"/>
                <a:ea typeface="DejaVu Sans"/>
              </a:rPr>
              <a:t>V международная молодежная экспедиция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 cap="all">
                <a:solidFill>
                  <a:srgbClr val="c0654c"/>
                </a:solidFill>
                <a:latin typeface="Bookman Old Style"/>
                <a:ea typeface="DejaVu Sans"/>
              </a:rPr>
              <a:t>«Пламя гордости за победу»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200" spc="-1" strike="noStrike" cap="all">
                <a:solidFill>
                  <a:srgbClr val="c0654c"/>
                </a:solidFill>
                <a:latin typeface="Bookman Old Style"/>
                <a:ea typeface="DejaVu Sans"/>
              </a:rPr>
              <a:t>Победитель конкурса президентских грантов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85" name="Объект 9" descr=""/>
          <p:cNvPicPr/>
          <p:nvPr/>
        </p:nvPicPr>
        <p:blipFill>
          <a:blip r:embed="rId1"/>
          <a:stretch/>
        </p:blipFill>
        <p:spPr>
          <a:xfrm>
            <a:off x="2287080" y="1344240"/>
            <a:ext cx="5416200" cy="5364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1331640" y="260640"/>
            <a:ext cx="7675200" cy="83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ru-RU" sz="2000" spc="-1" strike="noStrike" cap="all">
                <a:solidFill>
                  <a:srgbClr val="c0654c"/>
                </a:solidFill>
                <a:latin typeface="Bookman Old Style"/>
                <a:ea typeface="DejaVu Sans"/>
              </a:rPr>
              <a:t>V международная молодежная экспедиция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 cap="all">
                <a:solidFill>
                  <a:srgbClr val="c0654c"/>
                </a:solidFill>
                <a:latin typeface="Bookman Old Style"/>
                <a:ea typeface="DejaVu Sans"/>
              </a:rPr>
              <a:t>«Пламя гордости за победу»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15" name="Picture 16" descr=""/>
          <p:cNvPicPr/>
          <p:nvPr/>
        </p:nvPicPr>
        <p:blipFill>
          <a:blip r:embed="rId1"/>
          <a:stretch/>
        </p:blipFill>
        <p:spPr>
          <a:xfrm>
            <a:off x="1518840" y="4326480"/>
            <a:ext cx="3344760" cy="2228760"/>
          </a:xfrm>
          <a:prstGeom prst="rect">
            <a:avLst/>
          </a:prstGeom>
          <a:ln>
            <a:noFill/>
          </a:ln>
        </p:spPr>
      </p:pic>
      <p:sp>
        <p:nvSpPr>
          <p:cNvPr id="116" name="CustomShape 2"/>
          <p:cNvSpPr/>
          <p:nvPr/>
        </p:nvSpPr>
        <p:spPr>
          <a:xfrm>
            <a:off x="4716000" y="1101960"/>
            <a:ext cx="4316760" cy="529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35436a"/>
                </a:solidFill>
                <a:latin typeface="Bookman Old Style"/>
                <a:ea typeface="DejaVu Sans"/>
              </a:rPr>
              <a:t>Укрепление добрососедских отношений путем популяризации русского языка и мотивирования детей и молодежи Монголии на его изучение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17" name="Рисунок 8" descr=""/>
          <p:cNvPicPr/>
          <p:nvPr/>
        </p:nvPicPr>
        <p:blipFill>
          <a:blip r:embed="rId2"/>
          <a:stretch/>
        </p:blipFill>
        <p:spPr>
          <a:xfrm>
            <a:off x="5569560" y="2628360"/>
            <a:ext cx="2778840" cy="3926880"/>
          </a:xfrm>
          <a:prstGeom prst="rect">
            <a:avLst/>
          </a:prstGeom>
          <a:ln w="9360">
            <a:noFill/>
          </a:ln>
        </p:spPr>
      </p:pic>
      <p:pic>
        <p:nvPicPr>
          <p:cNvPr id="118" name="Рисунок 1" descr=""/>
          <p:cNvPicPr/>
          <p:nvPr/>
        </p:nvPicPr>
        <p:blipFill>
          <a:blip r:embed="rId3"/>
          <a:stretch/>
        </p:blipFill>
        <p:spPr>
          <a:xfrm>
            <a:off x="1518840" y="1789920"/>
            <a:ext cx="3315960" cy="2343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971640" y="260640"/>
            <a:ext cx="7963200" cy="83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ru-RU" sz="2000" spc="-1" strike="noStrike" cap="all">
                <a:solidFill>
                  <a:srgbClr val="c0654c"/>
                </a:solidFill>
                <a:latin typeface="Bookman Old Style"/>
                <a:ea typeface="DejaVu Sans"/>
              </a:rPr>
              <a:t>      </a:t>
            </a:r>
            <a:r>
              <a:rPr b="1" lang="ru-RU" sz="2000" spc="-1" strike="noStrike" cap="all">
                <a:solidFill>
                  <a:srgbClr val="c0654c"/>
                </a:solidFill>
                <a:latin typeface="Bookman Old Style"/>
                <a:ea typeface="DejaVu Sans"/>
              </a:rPr>
              <a:t>V международная молодежная экспедиция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 cap="all">
                <a:solidFill>
                  <a:srgbClr val="c0654c"/>
                </a:solidFill>
                <a:latin typeface="Bookman Old Style"/>
                <a:ea typeface="DejaVu Sans"/>
              </a:rPr>
              <a:t>«Пламя гордости за победу»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20" name="Picture 8" descr=""/>
          <p:cNvPicPr/>
          <p:nvPr/>
        </p:nvPicPr>
        <p:blipFill>
          <a:blip r:embed="rId1"/>
          <a:stretch/>
        </p:blipFill>
        <p:spPr>
          <a:xfrm>
            <a:off x="1434960" y="2182680"/>
            <a:ext cx="3344760" cy="2228760"/>
          </a:xfrm>
          <a:prstGeom prst="rect">
            <a:avLst/>
          </a:prstGeom>
          <a:ln>
            <a:noFill/>
          </a:ln>
        </p:spPr>
      </p:pic>
      <p:sp>
        <p:nvSpPr>
          <p:cNvPr id="121" name="CustomShape 2"/>
          <p:cNvSpPr/>
          <p:nvPr/>
        </p:nvSpPr>
        <p:spPr>
          <a:xfrm>
            <a:off x="4788000" y="1268280"/>
            <a:ext cx="4352400" cy="505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35436a"/>
                </a:solidFill>
                <a:latin typeface="Bookman Old Style"/>
                <a:ea typeface="DejaVu Sans"/>
              </a:rPr>
              <a:t>Установка памятных знаков в особо значимых местах, закладка аллеи Победителей в Улан-Баторе, проведение фотовыставки. 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22" name="Picture 7" descr=""/>
          <p:cNvPicPr/>
          <p:nvPr/>
        </p:nvPicPr>
        <p:blipFill>
          <a:blip r:embed="rId2"/>
          <a:stretch/>
        </p:blipFill>
        <p:spPr>
          <a:xfrm>
            <a:off x="1434960" y="4583880"/>
            <a:ext cx="3381840" cy="1868760"/>
          </a:xfrm>
          <a:prstGeom prst="rect">
            <a:avLst/>
          </a:prstGeom>
          <a:ln w="9360">
            <a:noFill/>
          </a:ln>
        </p:spPr>
      </p:pic>
      <p:pic>
        <p:nvPicPr>
          <p:cNvPr id="123" name="Picture 7" descr=""/>
          <p:cNvPicPr/>
          <p:nvPr/>
        </p:nvPicPr>
        <p:blipFill>
          <a:blip r:embed="rId3"/>
          <a:stretch/>
        </p:blipFill>
        <p:spPr>
          <a:xfrm>
            <a:off x="5004000" y="3069000"/>
            <a:ext cx="3917520" cy="352440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1043640" y="188640"/>
            <a:ext cx="7963200" cy="83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ru-RU" sz="2000" spc="-1" strike="noStrike" cap="all">
                <a:solidFill>
                  <a:srgbClr val="c0654c"/>
                </a:solidFill>
                <a:latin typeface="Bookman Old Style"/>
                <a:ea typeface="DejaVu Sans"/>
              </a:rPr>
              <a:t>      </a:t>
            </a:r>
            <a:r>
              <a:rPr b="1" lang="ru-RU" sz="2000" spc="-1" strike="noStrike" cap="all">
                <a:solidFill>
                  <a:srgbClr val="c0654c"/>
                </a:solidFill>
                <a:latin typeface="Bookman Old Style"/>
                <a:ea typeface="DejaVu Sans"/>
              </a:rPr>
              <a:t>V международная молодежная экспедиция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 cap="all">
                <a:solidFill>
                  <a:srgbClr val="c0654c"/>
                </a:solidFill>
                <a:latin typeface="Bookman Old Style"/>
                <a:ea typeface="DejaVu Sans"/>
              </a:rPr>
              <a:t>«Пламя гордости за победу»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1440000" y="1029960"/>
            <a:ext cx="3992760" cy="282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550" spc="-1" strike="noStrike">
                <a:solidFill>
                  <a:srgbClr val="35436a"/>
                </a:solidFill>
                <a:latin typeface="Bookman Old Style"/>
                <a:ea typeface="DejaVu Sans"/>
              </a:rPr>
              <a:t>Запланировано проведение праздничных концертов художественной самодеятельности силами участников экспедиции, чтение публичных лекций по истории участия россиян в военном конфликте на реке Халхин-Гол в августе 1939 года, встречи с военнослужащими, ветеранами армии Монголии, спортивные соревнования.</a:t>
            </a:r>
            <a:endParaRPr b="0" lang="ru-RU" sz="1550" spc="-1" strike="noStrike">
              <a:latin typeface="Arial"/>
            </a:endParaRPr>
          </a:p>
        </p:txBody>
      </p:sp>
      <p:pic>
        <p:nvPicPr>
          <p:cNvPr id="126" name="Picture 26" descr=""/>
          <p:cNvPicPr/>
          <p:nvPr/>
        </p:nvPicPr>
        <p:blipFill>
          <a:blip r:embed="rId1"/>
          <a:stretch/>
        </p:blipFill>
        <p:spPr>
          <a:xfrm>
            <a:off x="5507280" y="3861000"/>
            <a:ext cx="3453840" cy="2300760"/>
          </a:xfrm>
          <a:prstGeom prst="rect">
            <a:avLst/>
          </a:prstGeom>
          <a:ln w="9360">
            <a:noFill/>
          </a:ln>
        </p:spPr>
      </p:pic>
      <p:pic>
        <p:nvPicPr>
          <p:cNvPr id="127" name="Picture 8" descr=""/>
          <p:cNvPicPr/>
          <p:nvPr/>
        </p:nvPicPr>
        <p:blipFill>
          <a:blip r:embed="rId2"/>
          <a:stretch/>
        </p:blipFill>
        <p:spPr>
          <a:xfrm>
            <a:off x="1440000" y="3861720"/>
            <a:ext cx="3443760" cy="2376000"/>
          </a:xfrm>
          <a:prstGeom prst="rect">
            <a:avLst/>
          </a:prstGeom>
          <a:ln w="9360">
            <a:noFill/>
          </a:ln>
        </p:spPr>
      </p:pic>
      <p:pic>
        <p:nvPicPr>
          <p:cNvPr id="128" name="Picture 9" descr=""/>
          <p:cNvPicPr/>
          <p:nvPr/>
        </p:nvPicPr>
        <p:blipFill>
          <a:blip r:embed="rId3"/>
          <a:stretch/>
        </p:blipFill>
        <p:spPr>
          <a:xfrm>
            <a:off x="5507280" y="1125360"/>
            <a:ext cx="3453480" cy="230004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971640" y="116640"/>
            <a:ext cx="8035200" cy="83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ru-RU" sz="2000" spc="-1" strike="noStrike" cap="all">
                <a:solidFill>
                  <a:srgbClr val="c0654c"/>
                </a:solidFill>
                <a:latin typeface="Bookman Old Style"/>
                <a:ea typeface="DejaVu Sans"/>
              </a:rPr>
              <a:t>       </a:t>
            </a:r>
            <a:r>
              <a:rPr b="1" lang="ru-RU" sz="2000" spc="-1" strike="noStrike" cap="all">
                <a:solidFill>
                  <a:srgbClr val="c0654c"/>
                </a:solidFill>
                <a:latin typeface="Bookman Old Style"/>
                <a:ea typeface="DejaVu Sans"/>
              </a:rPr>
              <a:t>V международная молодежная экспедиция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 cap="all">
                <a:solidFill>
                  <a:srgbClr val="c0654c"/>
                </a:solidFill>
                <a:latin typeface="Bookman Old Style"/>
                <a:ea typeface="DejaVu Sans"/>
              </a:rPr>
              <a:t>«Пламя гордости за победу»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1576440" y="1830240"/>
            <a:ext cx="3376440" cy="505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35436a"/>
                </a:solidFill>
                <a:latin typeface="Bookman Old Style"/>
                <a:ea typeface="DejaVu Sans"/>
              </a:rPr>
              <a:t>Становление патриотов Отечества через духовно- нравственное и эстетическое воспитание молодежи.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31" name="Picture 37" descr=""/>
          <p:cNvPicPr/>
          <p:nvPr/>
        </p:nvPicPr>
        <p:blipFill>
          <a:blip r:embed="rId1"/>
          <a:stretch/>
        </p:blipFill>
        <p:spPr>
          <a:xfrm>
            <a:off x="4932000" y="1268640"/>
            <a:ext cx="3997080" cy="2660400"/>
          </a:xfrm>
          <a:prstGeom prst="rect">
            <a:avLst/>
          </a:prstGeom>
          <a:ln>
            <a:noFill/>
          </a:ln>
        </p:spPr>
      </p:pic>
      <p:pic>
        <p:nvPicPr>
          <p:cNvPr id="132" name="Picture 39" descr=""/>
          <p:cNvPicPr/>
          <p:nvPr/>
        </p:nvPicPr>
        <p:blipFill>
          <a:blip r:embed="rId2"/>
          <a:stretch/>
        </p:blipFill>
        <p:spPr>
          <a:xfrm>
            <a:off x="5148000" y="3933000"/>
            <a:ext cx="3840120" cy="2559600"/>
          </a:xfrm>
          <a:prstGeom prst="rect">
            <a:avLst/>
          </a:prstGeom>
          <a:ln w="9360">
            <a:noFill/>
          </a:ln>
        </p:spPr>
      </p:pic>
      <p:pic>
        <p:nvPicPr>
          <p:cNvPr id="133" name="Picture 2" descr=""/>
          <p:cNvPicPr/>
          <p:nvPr/>
        </p:nvPicPr>
        <p:blipFill>
          <a:blip r:embed="rId3"/>
          <a:stretch/>
        </p:blipFill>
        <p:spPr>
          <a:xfrm>
            <a:off x="1403640" y="3933000"/>
            <a:ext cx="3745800" cy="25621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13" descr=""/>
          <p:cNvPicPr/>
          <p:nvPr/>
        </p:nvPicPr>
        <p:blipFill>
          <a:blip r:embed="rId1"/>
          <a:stretch/>
        </p:blipFill>
        <p:spPr>
          <a:xfrm>
            <a:off x="5178600" y="4221000"/>
            <a:ext cx="3765240" cy="2442600"/>
          </a:xfrm>
          <a:prstGeom prst="rect">
            <a:avLst/>
          </a:prstGeom>
          <a:ln w="9360">
            <a:noFill/>
          </a:ln>
        </p:spPr>
      </p:pic>
      <p:sp>
        <p:nvSpPr>
          <p:cNvPr id="135" name="CustomShape 1"/>
          <p:cNvSpPr/>
          <p:nvPr/>
        </p:nvSpPr>
        <p:spPr>
          <a:xfrm>
            <a:off x="1043640" y="116640"/>
            <a:ext cx="7963200" cy="83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ru-RU" sz="2000" spc="-1" strike="noStrike" cap="all">
                <a:solidFill>
                  <a:srgbClr val="c0654c"/>
                </a:solidFill>
                <a:latin typeface="Bookman Old Style"/>
                <a:ea typeface="DejaVu Sans"/>
              </a:rPr>
              <a:t>      </a:t>
            </a:r>
            <a:r>
              <a:rPr b="1" lang="ru-RU" sz="2000" spc="-1" strike="noStrike" cap="all">
                <a:solidFill>
                  <a:srgbClr val="c0654c"/>
                </a:solidFill>
                <a:latin typeface="Bookman Old Style"/>
                <a:ea typeface="DejaVu Sans"/>
              </a:rPr>
              <a:t>V международная молодежная экспедиция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 cap="all">
                <a:solidFill>
                  <a:srgbClr val="c0654c"/>
                </a:solidFill>
                <a:latin typeface="Bookman Old Style"/>
                <a:ea typeface="DejaVu Sans"/>
              </a:rPr>
              <a:t>«Пламя гордости за победу»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36" name="CustomShape 2"/>
          <p:cNvSpPr/>
          <p:nvPr/>
        </p:nvSpPr>
        <p:spPr>
          <a:xfrm>
            <a:off x="468360" y="1125360"/>
            <a:ext cx="8348400" cy="57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3000" spc="-1" strike="noStrike">
                <a:solidFill>
                  <a:srgbClr val="35436a"/>
                </a:solidFill>
                <a:latin typeface="Bookman Old Style"/>
                <a:ea typeface="DejaVu Sans"/>
              </a:rPr>
              <a:t>Ожидаемые результаты:</a:t>
            </a:r>
            <a:endParaRPr b="0" lang="ru-RU" sz="3000" spc="-1" strike="noStrike">
              <a:latin typeface="Arial"/>
            </a:endParaRPr>
          </a:p>
        </p:txBody>
      </p:sp>
      <p:sp>
        <p:nvSpPr>
          <p:cNvPr id="137" name="CustomShape 3"/>
          <p:cNvSpPr/>
          <p:nvPr/>
        </p:nvSpPr>
        <p:spPr>
          <a:xfrm>
            <a:off x="1331640" y="1845000"/>
            <a:ext cx="3884760" cy="522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4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ru-RU" sz="1600" spc="-1" strike="noStrike">
                <a:solidFill>
                  <a:srgbClr val="35436a"/>
                </a:solidFill>
                <a:latin typeface="Bookman Old Style"/>
                <a:ea typeface="DejaVu Sans"/>
              </a:rPr>
              <a:t>Развитие долгосрочного сотрудничества между молодежными организациями двух стран</a:t>
            </a:r>
            <a:endParaRPr b="0" lang="ru-RU" sz="16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ru-RU" sz="1600" spc="-1" strike="noStrike">
                <a:solidFill>
                  <a:srgbClr val="35436a"/>
                </a:solidFill>
                <a:latin typeface="Bookman Old Style"/>
                <a:ea typeface="DejaVu Sans"/>
              </a:rPr>
              <a:t>Заключение соглашений о всестороннем сотрудничестве в сфере патриотического воспитания между молодежными организациями Монголии и Иркутской области</a:t>
            </a:r>
            <a:endParaRPr b="0" lang="ru-RU" sz="16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ru-RU" sz="1600" spc="-1" strike="noStrike">
                <a:solidFill>
                  <a:srgbClr val="35436a"/>
                </a:solidFill>
                <a:latin typeface="Bookman Old Style"/>
                <a:ea typeface="DejaVu Sans"/>
              </a:rPr>
              <a:t>Систематизация деятельности по</a:t>
            </a:r>
            <a:r>
              <a:rPr b="0" lang="ru-RU" sz="1450" spc="-1" strike="noStrike">
                <a:solidFill>
                  <a:srgbClr val="35436a"/>
                </a:solidFill>
                <a:latin typeface="DroidSansFallback"/>
                <a:ea typeface="DejaVu Sans"/>
              </a:rPr>
              <a:t> </a:t>
            </a:r>
            <a:r>
              <a:rPr b="0" lang="ru-RU" sz="1600" spc="-1" strike="noStrike">
                <a:solidFill>
                  <a:srgbClr val="35436a"/>
                </a:solidFill>
                <a:latin typeface="Bookman Old Style"/>
                <a:ea typeface="DejaVu Sans"/>
              </a:rPr>
              <a:t>увековечиванию памяти погибших при исполнении воинского долга</a:t>
            </a:r>
            <a:endParaRPr b="0" lang="ru-RU" sz="16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ru-RU" sz="1600" spc="-1" strike="noStrike">
                <a:solidFill>
                  <a:srgbClr val="35436a"/>
                </a:solidFill>
                <a:latin typeface="Bookman Old Style"/>
                <a:ea typeface="DejaVu Sans"/>
              </a:rPr>
              <a:t>Укрепление имиджа Иркутской области как высокоразвитого и самодостаточного региона</a:t>
            </a:r>
            <a:endParaRPr b="0" lang="ru-RU" sz="16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ru-RU" sz="1600" spc="-1" strike="noStrike">
                <a:solidFill>
                  <a:srgbClr val="35436a"/>
                </a:solidFill>
                <a:latin typeface="Bookman Old Style"/>
                <a:ea typeface="DejaVu Sans"/>
              </a:rPr>
              <a:t>Укрепление российско-монгольской дружбы</a:t>
            </a:r>
            <a:endParaRPr b="0" lang="ru-RU" sz="16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ru-RU" sz="1600" spc="-1" strike="noStrike">
                <a:solidFill>
                  <a:srgbClr val="35436a"/>
                </a:solidFill>
                <a:latin typeface="Bookman Old Style"/>
                <a:ea typeface="DejaVu Sans"/>
              </a:rPr>
              <a:t>Воспитание уважения</a:t>
            </a:r>
            <a:r>
              <a:rPr b="0" lang="ru-RU" sz="1450" spc="-1" strike="noStrike">
                <a:solidFill>
                  <a:srgbClr val="35436a"/>
                </a:solidFill>
                <a:latin typeface="Roboto-Regular"/>
                <a:ea typeface="DejaVu Sans"/>
              </a:rPr>
              <a:t> к </a:t>
            </a:r>
            <a:r>
              <a:rPr b="0" lang="ru-RU" sz="1600" spc="-1" strike="noStrike">
                <a:solidFill>
                  <a:srgbClr val="35436a"/>
                </a:solidFill>
                <a:latin typeface="Bookman Old Style"/>
                <a:ea typeface="DejaVu Sans"/>
              </a:rPr>
              <a:t>историческому прошлому, гордости за страну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138" name="Picture 7" descr=""/>
          <p:cNvPicPr/>
          <p:nvPr/>
        </p:nvPicPr>
        <p:blipFill>
          <a:blip r:embed="rId2"/>
          <a:stretch/>
        </p:blipFill>
        <p:spPr>
          <a:xfrm>
            <a:off x="5178600" y="1557360"/>
            <a:ext cx="3765240" cy="258876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457200" y="274680"/>
            <a:ext cx="8226000" cy="113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1115640" y="1052640"/>
            <a:ext cx="8024760" cy="580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72880"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35436a"/>
                </a:solidFill>
                <a:latin typeface="Bookman Old Style"/>
                <a:ea typeface="DejaVu Sans"/>
              </a:rPr>
              <a:t>Миссия экспедиции:</a:t>
            </a:r>
            <a:endParaRPr b="0" lang="ru-RU" sz="2800" spc="-1" strike="noStrike">
              <a:latin typeface="Arial"/>
            </a:endParaRPr>
          </a:p>
          <a:p>
            <a:pPr marL="272880"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35436a"/>
                </a:solidFill>
                <a:latin typeface="Bookman Old Style"/>
                <a:ea typeface="DejaVu Sans"/>
              </a:rPr>
              <a:t>Россия – великая держава, уважающая соседей, помнящая всех своих граждан, погибших за свободу и независимость Родины. </a:t>
            </a:r>
            <a:endParaRPr b="0" lang="ru-RU" sz="1600" spc="-1" strike="noStrike">
              <a:latin typeface="Arial"/>
            </a:endParaRPr>
          </a:p>
          <a:p>
            <a:pPr marL="179280"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35436a"/>
                </a:solidFill>
                <a:latin typeface="Bookman Old Style"/>
                <a:ea typeface="DejaVu Sans"/>
              </a:rPr>
              <a:t>Молодежь России – достойна своих отцов и дедов и способна преодолеть все препятствия и победить.</a:t>
            </a:r>
            <a:endParaRPr b="0" lang="ru-RU" sz="1600" spc="-1" strike="noStrike">
              <a:latin typeface="Arial"/>
            </a:endParaRPr>
          </a:p>
          <a:p>
            <a:pPr marL="179280" algn="ctr"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</p:txBody>
      </p:sp>
      <p:sp>
        <p:nvSpPr>
          <p:cNvPr id="88" name="CustomShape 3"/>
          <p:cNvSpPr/>
          <p:nvPr/>
        </p:nvSpPr>
        <p:spPr>
          <a:xfrm>
            <a:off x="1043640" y="116640"/>
            <a:ext cx="7976160" cy="83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ru-RU" sz="2000" spc="-1" strike="noStrike" cap="all">
                <a:solidFill>
                  <a:srgbClr val="c0654c"/>
                </a:solidFill>
                <a:latin typeface="Bookman Old Style"/>
                <a:ea typeface="DejaVu Sans"/>
              </a:rPr>
              <a:t>      </a:t>
            </a:r>
            <a:r>
              <a:rPr b="1" lang="ru-RU" sz="2000" spc="-1" strike="noStrike" cap="all">
                <a:solidFill>
                  <a:srgbClr val="c0654c"/>
                </a:solidFill>
                <a:latin typeface="Bookman Old Style"/>
                <a:ea typeface="DejaVu Sans"/>
              </a:rPr>
              <a:t>V международная молодежная экспедиция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 cap="all">
                <a:solidFill>
                  <a:srgbClr val="c0654c"/>
                </a:solidFill>
                <a:latin typeface="Bookman Old Style"/>
                <a:ea typeface="DejaVu Sans"/>
              </a:rPr>
              <a:t>«Пламя гордости за победу»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89" name="Рисунок 6" descr=""/>
          <p:cNvPicPr/>
          <p:nvPr/>
        </p:nvPicPr>
        <p:blipFill>
          <a:blip r:embed="rId1"/>
          <a:stretch/>
        </p:blipFill>
        <p:spPr>
          <a:xfrm>
            <a:off x="1547640" y="2709000"/>
            <a:ext cx="7143840" cy="3793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1043640" y="116640"/>
            <a:ext cx="7963200" cy="83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ru-RU" sz="2000" spc="-1" strike="noStrike" cap="all">
                <a:solidFill>
                  <a:srgbClr val="c0654c"/>
                </a:solidFill>
                <a:latin typeface="Bookman Old Style"/>
                <a:ea typeface="DejaVu Sans"/>
              </a:rPr>
              <a:t>      </a:t>
            </a:r>
            <a:r>
              <a:rPr b="1" lang="ru-RU" sz="2000" spc="-1" strike="noStrike" cap="all">
                <a:solidFill>
                  <a:srgbClr val="c0654c"/>
                </a:solidFill>
                <a:latin typeface="Bookman Old Style"/>
                <a:ea typeface="DejaVu Sans"/>
              </a:rPr>
              <a:t>V международная молодежная экспедиция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 cap="all">
                <a:solidFill>
                  <a:srgbClr val="c0654c"/>
                </a:solidFill>
                <a:latin typeface="Bookman Old Style"/>
                <a:ea typeface="DejaVu Sans"/>
              </a:rPr>
              <a:t>«Пламя гордости за победу»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1115640" y="980640"/>
            <a:ext cx="7872480" cy="554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35436a"/>
                </a:solidFill>
                <a:latin typeface="Bookman Old Style"/>
                <a:ea typeface="DejaVu Sans"/>
              </a:rPr>
              <a:t>ОРГАНИЗАТОР</a:t>
            </a:r>
            <a:r>
              <a:rPr b="0" lang="ru-RU" sz="3200" spc="-1" strike="noStrike">
                <a:solidFill>
                  <a:srgbClr val="35436a"/>
                </a:solidFill>
                <a:latin typeface="Calibri"/>
                <a:ea typeface="DejaVu Sans"/>
              </a:rPr>
              <a:t>: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endParaRPr b="0" lang="ru-RU" sz="3200" spc="-1" strike="noStrike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b="0" lang="ru-RU" sz="3200" spc="-1" strike="noStrike">
                <a:solidFill>
                  <a:srgbClr val="35436a"/>
                </a:solidFill>
                <a:latin typeface="Bookman Old Style"/>
                <a:ea typeface="DejaVu Sans"/>
              </a:rPr>
              <a:t>Иркутский региональный общественный фонд социальной поддержки участников боевых действий «ВЕТЕРАН»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92" name="Рисунок 4" descr=""/>
          <p:cNvPicPr/>
          <p:nvPr/>
        </p:nvPicPr>
        <p:blipFill>
          <a:blip r:embed="rId1"/>
          <a:stretch/>
        </p:blipFill>
        <p:spPr>
          <a:xfrm>
            <a:off x="2627640" y="3468600"/>
            <a:ext cx="4397040" cy="3101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1187640" y="188640"/>
            <a:ext cx="7819200" cy="83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ru-RU" sz="2000" spc="-1" strike="noStrike" cap="all">
                <a:solidFill>
                  <a:srgbClr val="c0654c"/>
                </a:solidFill>
                <a:latin typeface="Bookman Old Style"/>
                <a:ea typeface="DejaVu Sans"/>
              </a:rPr>
              <a:t>     </a:t>
            </a:r>
            <a:r>
              <a:rPr b="1" lang="ru-RU" sz="2000" spc="-1" strike="noStrike" cap="all">
                <a:solidFill>
                  <a:srgbClr val="c0654c"/>
                </a:solidFill>
                <a:latin typeface="Bookman Old Style"/>
                <a:ea typeface="DejaVu Sans"/>
              </a:rPr>
              <a:t>V международная молодежная экспедиция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 cap="all">
                <a:solidFill>
                  <a:srgbClr val="c0654c"/>
                </a:solidFill>
                <a:latin typeface="Bookman Old Style"/>
                <a:ea typeface="DejaVu Sans"/>
              </a:rPr>
              <a:t>«Пламя гордости за победу»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1695600" y="1024200"/>
            <a:ext cx="7311240" cy="5648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80000"/>
              </a:lnSpc>
            </a:pPr>
            <a:r>
              <a:rPr b="0" lang="ru-RU" sz="2400" spc="-1" strike="noStrike">
                <a:solidFill>
                  <a:srgbClr val="35436a"/>
                </a:solidFill>
                <a:latin typeface="Bookman Old Style"/>
                <a:ea typeface="DejaVu Sans"/>
              </a:rPr>
              <a:t>При поддержке: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80000"/>
              </a:lnSpc>
            </a:pPr>
            <a:endParaRPr b="0" lang="ru-RU" sz="2400" spc="-1" strike="noStrike">
              <a:latin typeface="Arial"/>
            </a:endParaRPr>
          </a:p>
          <a:p>
            <a:pPr marL="343080" indent="-339120">
              <a:lnSpc>
                <a:spcPct val="12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1400" spc="-1" strike="noStrike">
                <a:solidFill>
                  <a:srgbClr val="000000"/>
                </a:solidFill>
                <a:latin typeface="Constantia"/>
                <a:ea typeface="DejaVu Sans"/>
              </a:rPr>
              <a:t>ПРАВИТЕЛЬСТВА ИРКУТСКОЙ ОБЛАСТИ</a:t>
            </a:r>
            <a:endParaRPr b="0" lang="ru-RU" sz="1400" spc="-1" strike="noStrike">
              <a:latin typeface="Arial"/>
            </a:endParaRPr>
          </a:p>
          <a:p>
            <a:pPr marL="343080" indent="-339120">
              <a:lnSpc>
                <a:spcPct val="12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1400" spc="-1" strike="noStrike">
                <a:solidFill>
                  <a:srgbClr val="000000"/>
                </a:solidFill>
                <a:latin typeface="Constantia"/>
                <a:ea typeface="DejaVu Sans"/>
              </a:rPr>
              <a:t>ЗАКОНОДАТЕЛЬНОГО СОБРАНИЯ ИРКУТСКОЙ ОБЛАСТИ</a:t>
            </a:r>
            <a:endParaRPr b="0" lang="ru-RU" sz="1400" spc="-1" strike="noStrike">
              <a:latin typeface="Arial"/>
            </a:endParaRPr>
          </a:p>
          <a:p>
            <a:pPr marL="343080" indent="-339120">
              <a:lnSpc>
                <a:spcPct val="12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1400" spc="-1" strike="noStrike">
                <a:solidFill>
                  <a:srgbClr val="000000"/>
                </a:solidFill>
                <a:latin typeface="Constantia"/>
                <a:ea typeface="DejaVu Sans"/>
              </a:rPr>
              <a:t>ИРКУТСКОГО РЕГИОНАЛЬНОГО ОТДЕЛЕНИЯ ВСЕРОССИЙСКОЙ ОБЩЕСТВЕННОЙ ОРГАНИЗАЦИИ ВЕТЕРАНОВ «БОЕВОЕ БРАТСТВО»</a:t>
            </a:r>
            <a:endParaRPr b="0" lang="ru-RU" sz="1400" spc="-1" strike="noStrike">
              <a:latin typeface="Arial"/>
            </a:endParaRPr>
          </a:p>
          <a:p>
            <a:pPr marL="343080" indent="-339120">
              <a:lnSpc>
                <a:spcPct val="12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1400" spc="-1" strike="noStrike">
                <a:solidFill>
                  <a:srgbClr val="000000"/>
                </a:solidFill>
                <a:latin typeface="Constantia"/>
                <a:ea typeface="DejaVu Sans"/>
              </a:rPr>
              <a:t>РЕГИОНАЛЬНОЙ ОБЩЕСТВЕННОЙ ОРГАНИЗАЦИИ «ИРКУТСКОЕ ЗЕМЛЯЧЕСТВО «БАЙКАЛ»</a:t>
            </a:r>
            <a:endParaRPr b="0" lang="ru-RU" sz="1400" spc="-1" strike="noStrike">
              <a:latin typeface="Arial"/>
            </a:endParaRPr>
          </a:p>
          <a:p>
            <a:pPr marL="343080" indent="-339120">
              <a:lnSpc>
                <a:spcPct val="12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1400" spc="-1" strike="noStrike">
                <a:solidFill>
                  <a:srgbClr val="000000"/>
                </a:solidFill>
                <a:latin typeface="Constantia"/>
                <a:ea typeface="DejaVu Sans"/>
              </a:rPr>
              <a:t>ИРКУТСКОЕ РЕГИОНАЛЬНОЕ ОТДЕЛЕНИЕ МОЛОДЁЖНОЙ ОБЩЕРОССИЙСКОЙ ОБЩЕСТВЕННОЙ ОРГАНИЗАЦИИ «РОССИЙСКИЕ СТУДЕНЧЕСКИЕ ОТРЯДЫ»</a:t>
            </a:r>
            <a:endParaRPr b="0" lang="ru-RU" sz="1400" spc="-1" strike="noStrike">
              <a:latin typeface="Arial"/>
            </a:endParaRPr>
          </a:p>
          <a:p>
            <a:pPr marL="343080" indent="-339120">
              <a:lnSpc>
                <a:spcPct val="12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1400" spc="-1" strike="noStrike">
                <a:solidFill>
                  <a:srgbClr val="000000"/>
                </a:solidFill>
                <a:latin typeface="Constantia"/>
                <a:ea typeface="DejaVu Sans"/>
              </a:rPr>
              <a:t>ИРКУТСКОЙ РЕГИОНАЛЬНОЙ ОРГАНИЗАЦИИ ОБЩЕРОССИЙСКОЙ ОБЩЕСТВЕННОЙ ОРГАНИЗАЦИИ   ИНВАЛИДОВ ВОЙНЫ В АФГАНИСТАНЕ И ВОЕННОЙ ТРАВМЫ «ИНВАЛИДЫ ВОЙНЫ»</a:t>
            </a:r>
            <a:endParaRPr b="0" lang="ru-RU" sz="1400" spc="-1" strike="noStrike">
              <a:latin typeface="Arial"/>
            </a:endParaRPr>
          </a:p>
          <a:p>
            <a:pPr marL="343080" indent="-339120">
              <a:lnSpc>
                <a:spcPct val="12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1400" spc="-1" strike="noStrike">
                <a:solidFill>
                  <a:srgbClr val="000000"/>
                </a:solidFill>
                <a:latin typeface="Constantia"/>
                <a:ea typeface="DejaVu Sans"/>
              </a:rPr>
              <a:t>РЕГИОНАЛЬНОГО ОТДЕЛЕНИЯ ОБЩЕРОССИЙСКОЙ ОБЩЕСТВЕННО-ГОСУДАРСТВЕННОЙ ОРГАНИЗАЦИИ ДОСААФ РОССИИ В ИРКУТСКОЙ ОБЛАСТИ</a:t>
            </a:r>
            <a:endParaRPr b="0" lang="ru-RU" sz="1400" spc="-1" strike="noStrike">
              <a:latin typeface="Arial"/>
            </a:endParaRPr>
          </a:p>
          <a:p>
            <a:pPr marL="343080" indent="-339120">
              <a:lnSpc>
                <a:spcPct val="12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1400" spc="-1" strike="noStrike">
                <a:solidFill>
                  <a:srgbClr val="000000"/>
                </a:solidFill>
                <a:latin typeface="Constantia"/>
                <a:ea typeface="DejaVu Sans"/>
              </a:rPr>
              <a:t>ВСЕРОССИЙСКОГО ОБЩЕСТВЕННОГО ДВИЖЕНИЯ «ВОЛОНТЁРЫ ПОБЕДЫ»</a:t>
            </a:r>
            <a:endParaRPr b="0" lang="ru-RU" sz="1400" spc="-1" strike="noStrike">
              <a:latin typeface="Arial"/>
            </a:endParaRPr>
          </a:p>
          <a:p>
            <a:pPr marL="343080" indent="-339120">
              <a:lnSpc>
                <a:spcPct val="12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1400" spc="-1" strike="noStrike">
                <a:solidFill>
                  <a:srgbClr val="000000"/>
                </a:solidFill>
                <a:latin typeface="Constantia"/>
                <a:ea typeface="DejaVu Sans"/>
              </a:rPr>
              <a:t>ТЕЛЕКОМПАНИИ «АИСТ»</a:t>
            </a:r>
            <a:endParaRPr b="0" lang="ru-RU" sz="1400" spc="-1" strike="noStrike">
              <a:latin typeface="Arial"/>
            </a:endParaRPr>
          </a:p>
          <a:p>
            <a:pPr marL="343080" indent="-339120">
              <a:lnSpc>
                <a:spcPct val="12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1400" spc="-1" strike="noStrike">
                <a:solidFill>
                  <a:srgbClr val="000000"/>
                </a:solidFill>
                <a:latin typeface="Constantia"/>
                <a:ea typeface="DejaVu Sans"/>
              </a:rPr>
              <a:t>ОБЩЕСТВЕННО-ПОЛИТИЧЕСКОЙ ГАЗЕТЫ «ОБЛАСТНАЯ»</a:t>
            </a:r>
            <a:endParaRPr b="0" lang="ru-RU" sz="1400" spc="-1" strike="noStrike">
              <a:latin typeface="Arial"/>
            </a:endParaRPr>
          </a:p>
          <a:p>
            <a:pPr marL="343080" indent="-339120">
              <a:lnSpc>
                <a:spcPct val="12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1400" spc="-1" strike="noStrike">
                <a:solidFill>
                  <a:srgbClr val="000000"/>
                </a:solidFill>
                <a:latin typeface="Constantia"/>
                <a:ea typeface="DejaVu Sans"/>
              </a:rPr>
              <a:t>ИНФОРМАЦИОННОГО ПОРТАЛА «БАЙКАЛ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24</a:t>
            </a:r>
            <a:r>
              <a:rPr b="0" lang="ru-RU" sz="1400" spc="-1" strike="noStrike">
                <a:solidFill>
                  <a:srgbClr val="000000"/>
                </a:solidFill>
                <a:latin typeface="Constantia"/>
                <a:ea typeface="DejaVu Sans"/>
              </a:rPr>
              <a:t>»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</p:txBody>
      </p:sp>
      <p:sp>
        <p:nvSpPr>
          <p:cNvPr id="95" name="CustomShape 3"/>
          <p:cNvSpPr/>
          <p:nvPr/>
        </p:nvSpPr>
        <p:spPr>
          <a:xfrm>
            <a:off x="2286000" y="2386080"/>
            <a:ext cx="4568400" cy="31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827640" y="116640"/>
            <a:ext cx="8179200" cy="83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ru-RU" sz="2000" spc="-1" strike="noStrike" cap="all">
                <a:solidFill>
                  <a:srgbClr val="c0654c"/>
                </a:solidFill>
                <a:latin typeface="Bookman Old Style"/>
                <a:ea typeface="DejaVu Sans"/>
              </a:rPr>
              <a:t>         </a:t>
            </a:r>
            <a:r>
              <a:rPr b="1" lang="ru-RU" sz="2000" spc="-1" strike="noStrike" cap="all">
                <a:solidFill>
                  <a:srgbClr val="c0654c"/>
                </a:solidFill>
                <a:latin typeface="Bookman Old Style"/>
                <a:ea typeface="DejaVu Sans"/>
              </a:rPr>
              <a:t>V международная молодежная экспедиция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 cap="all">
                <a:solidFill>
                  <a:srgbClr val="c0654c"/>
                </a:solidFill>
                <a:latin typeface="Bookman Old Style"/>
                <a:ea typeface="DejaVu Sans"/>
              </a:rPr>
              <a:t>«Пламя гордости за победу»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1259640" y="1124640"/>
            <a:ext cx="7701120" cy="186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Маршрут  экспедиции более 5000 км: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Иркутск  - Шелехов – Слюдянка – Байкальск – Улан-Удэ –  Наушки(Забайкальск) – Алтан-Булаг (Манчжурия) – Сухэ-Батор – Дархан – Улан-Батор – Халхин-Гол - Эрэн-Хото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98" name="Picture 2" descr=""/>
          <p:cNvPicPr/>
          <p:nvPr/>
        </p:nvPicPr>
        <p:blipFill>
          <a:blip r:embed="rId1"/>
          <a:stretch/>
        </p:blipFill>
        <p:spPr>
          <a:xfrm>
            <a:off x="2088720" y="2498400"/>
            <a:ext cx="6189120" cy="4123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1033200" y="260640"/>
            <a:ext cx="8107200" cy="83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ru-RU" sz="2000" spc="-1" strike="noStrike" cap="all">
                <a:solidFill>
                  <a:srgbClr val="c0654c"/>
                </a:solidFill>
                <a:latin typeface="Bookman Old Style"/>
                <a:ea typeface="DejaVu Sans"/>
              </a:rPr>
              <a:t>        </a:t>
            </a:r>
            <a:r>
              <a:rPr b="1" lang="ru-RU" sz="2000" spc="-1" strike="noStrike" cap="all">
                <a:solidFill>
                  <a:srgbClr val="c0654c"/>
                </a:solidFill>
                <a:latin typeface="Bookman Old Style"/>
                <a:ea typeface="DejaVu Sans"/>
              </a:rPr>
              <a:t>V международная молодежная экспедиция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 cap="all">
                <a:solidFill>
                  <a:srgbClr val="c0654c"/>
                </a:solidFill>
                <a:latin typeface="Bookman Old Style"/>
                <a:ea typeface="DejaVu Sans"/>
              </a:rPr>
              <a:t>«Пламя гордости за победу»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00" name="CustomShape 2"/>
          <p:cNvSpPr/>
          <p:nvPr/>
        </p:nvSpPr>
        <p:spPr>
          <a:xfrm>
            <a:off x="4799160" y="1719360"/>
            <a:ext cx="4068000" cy="561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8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Задачи экспедиции: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80000"/>
              </a:lnSpc>
            </a:pPr>
            <a:endParaRPr b="0" lang="ru-RU" sz="2000" spc="-1" strike="noStrike">
              <a:latin typeface="Arial"/>
            </a:endParaRPr>
          </a:p>
          <a:p>
            <a:pPr marL="216000" indent="-214200">
              <a:lnSpc>
                <a:spcPct val="8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ru-RU" sz="16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Вовлечение молодежи в научно-исследовательскую работу по истории военных событий на ХалхинГоле и участию в них жителей Сибирского федерального округа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endParaRPr b="0" lang="ru-RU" sz="1600" spc="-1" strike="noStrike">
              <a:latin typeface="Arial"/>
            </a:endParaRPr>
          </a:p>
          <a:p>
            <a:pPr marL="216000" indent="-214200">
              <a:lnSpc>
                <a:spcPct val="8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ru-RU" sz="16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Организация международной молодежной экспедиции «Халхин-Гол. Пламя гордости за Победу»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endParaRPr b="0" lang="ru-RU" sz="1600" spc="-1" strike="noStrike">
              <a:latin typeface="Arial"/>
            </a:endParaRPr>
          </a:p>
          <a:p>
            <a:pPr marL="216000" indent="-214200">
              <a:lnSpc>
                <a:spcPct val="8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ru-RU" sz="16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Сохранение памяти о героических событиях и воинах, погибших на Халхин-Голе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endParaRPr b="0" lang="ru-RU" sz="1600" spc="-1" strike="noStrike">
              <a:latin typeface="Arial"/>
            </a:endParaRPr>
          </a:p>
          <a:p>
            <a:pPr marL="216000" indent="-214200">
              <a:lnSpc>
                <a:spcPct val="8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ru-RU" sz="16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Инициирование новых социальных проектов с участием молодежных организаций России и Монголии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endParaRPr b="0" lang="ru-RU" sz="1600" spc="-1" strike="noStrike">
              <a:latin typeface="Arial"/>
            </a:endParaRPr>
          </a:p>
        </p:txBody>
      </p:sp>
      <p:pic>
        <p:nvPicPr>
          <p:cNvPr id="101" name="Picture 6" descr=""/>
          <p:cNvPicPr/>
          <p:nvPr/>
        </p:nvPicPr>
        <p:blipFill>
          <a:blip r:embed="rId1"/>
          <a:stretch/>
        </p:blipFill>
        <p:spPr>
          <a:xfrm>
            <a:off x="1631520" y="3888000"/>
            <a:ext cx="3118680" cy="2158200"/>
          </a:xfrm>
          <a:prstGeom prst="rect">
            <a:avLst/>
          </a:prstGeom>
          <a:ln w="9360">
            <a:noFill/>
          </a:ln>
        </p:spPr>
      </p:pic>
      <p:pic>
        <p:nvPicPr>
          <p:cNvPr id="102" name="Picture 6" descr=""/>
          <p:cNvPicPr/>
          <p:nvPr/>
        </p:nvPicPr>
        <p:blipFill>
          <a:blip r:embed="rId2"/>
          <a:stretch/>
        </p:blipFill>
        <p:spPr>
          <a:xfrm>
            <a:off x="1656000" y="1656000"/>
            <a:ext cx="3082680" cy="198504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971640" y="188640"/>
            <a:ext cx="8035200" cy="83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ru-RU" sz="2000" spc="-1" strike="noStrike" cap="all">
                <a:solidFill>
                  <a:srgbClr val="c0654c"/>
                </a:solidFill>
                <a:latin typeface="Bookman Old Style"/>
                <a:ea typeface="DejaVu Sans"/>
              </a:rPr>
              <a:t>       </a:t>
            </a:r>
            <a:r>
              <a:rPr b="1" lang="ru-RU" sz="2000" spc="-1" strike="noStrike" cap="all">
                <a:solidFill>
                  <a:srgbClr val="c0654c"/>
                </a:solidFill>
                <a:latin typeface="Bookman Old Style"/>
                <a:ea typeface="DejaVu Sans"/>
              </a:rPr>
              <a:t>V международная молодежная экспедиция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 cap="all">
                <a:solidFill>
                  <a:srgbClr val="c0654c"/>
                </a:solidFill>
                <a:latin typeface="Bookman Old Style"/>
                <a:ea typeface="DejaVu Sans"/>
              </a:rPr>
              <a:t>«Пламя гордости за победу»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04" name="CustomShape 2"/>
          <p:cNvSpPr/>
          <p:nvPr/>
        </p:nvSpPr>
        <p:spPr>
          <a:xfrm>
            <a:off x="1403640" y="1052640"/>
            <a:ext cx="3020760" cy="3380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Участники экспедиции: </a:t>
            </a:r>
            <a:endParaRPr b="0" lang="ru-RU" sz="22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21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Ветераны </a:t>
            </a:r>
            <a:endParaRPr b="0" lang="ru-RU" sz="21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21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Журналисты</a:t>
            </a:r>
            <a:endParaRPr b="0" lang="ru-RU" sz="21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21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Студенты вузов и ссузов Иркутской области победители конкурса на право участия в экспедиции</a:t>
            </a:r>
            <a:endParaRPr b="0" lang="ru-RU" sz="21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21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Участники молодежных общественных объединений</a:t>
            </a:r>
            <a:endParaRPr b="0" lang="ru-RU" sz="2100" spc="-1" strike="noStrike">
              <a:latin typeface="Arial"/>
            </a:endParaRPr>
          </a:p>
        </p:txBody>
      </p:sp>
      <p:pic>
        <p:nvPicPr>
          <p:cNvPr id="105" name="Picture 7" descr=""/>
          <p:cNvPicPr/>
          <p:nvPr/>
        </p:nvPicPr>
        <p:blipFill>
          <a:blip r:embed="rId1"/>
          <a:stretch/>
        </p:blipFill>
        <p:spPr>
          <a:xfrm>
            <a:off x="4458240" y="3987000"/>
            <a:ext cx="4106520" cy="2129760"/>
          </a:xfrm>
          <a:prstGeom prst="rect">
            <a:avLst/>
          </a:prstGeom>
          <a:ln w="9360">
            <a:noFill/>
          </a:ln>
        </p:spPr>
      </p:pic>
      <p:pic>
        <p:nvPicPr>
          <p:cNvPr id="106" name="Picture 8" descr=""/>
          <p:cNvPicPr/>
          <p:nvPr/>
        </p:nvPicPr>
        <p:blipFill>
          <a:blip r:embed="rId2"/>
          <a:stretch/>
        </p:blipFill>
        <p:spPr>
          <a:xfrm>
            <a:off x="4500000" y="1196640"/>
            <a:ext cx="4077720" cy="244440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1043640" y="116640"/>
            <a:ext cx="7963200" cy="83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ru-RU" sz="2000" spc="-1" strike="noStrike" cap="all">
                <a:solidFill>
                  <a:srgbClr val="c0654c"/>
                </a:solidFill>
                <a:latin typeface="Bookman Old Style"/>
                <a:ea typeface="DejaVu Sans"/>
              </a:rPr>
              <a:t>     </a:t>
            </a:r>
            <a:r>
              <a:rPr b="1" lang="ru-RU" sz="2000" spc="-1" strike="noStrike" cap="all">
                <a:solidFill>
                  <a:srgbClr val="c0654c"/>
                </a:solidFill>
                <a:latin typeface="Bookman Old Style"/>
                <a:ea typeface="DejaVu Sans"/>
              </a:rPr>
              <a:t>V международная молодежная экспедиция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 cap="all">
                <a:solidFill>
                  <a:srgbClr val="c0654c"/>
                </a:solidFill>
                <a:latin typeface="Bookman Old Style"/>
                <a:ea typeface="DejaVu Sans"/>
              </a:rPr>
              <a:t>«Пламя гордости за победу»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08" name="CustomShape 2"/>
          <p:cNvSpPr/>
          <p:nvPr/>
        </p:nvSpPr>
        <p:spPr>
          <a:xfrm>
            <a:off x="1403640" y="1484280"/>
            <a:ext cx="7557120" cy="474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Экспедиция включает в себя следующие направления:</a:t>
            </a:r>
            <a:endParaRPr b="0" lang="ru-RU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3600" spc="-1" strike="noStrike">
              <a:latin typeface="Arial"/>
            </a:endParaRPr>
          </a:p>
          <a:p>
            <a:pPr marL="343080" indent="-3394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Научное</a:t>
            </a:r>
            <a:endParaRPr b="0" lang="ru-RU" sz="2800" spc="-1" strike="noStrike">
              <a:latin typeface="Arial"/>
            </a:endParaRPr>
          </a:p>
          <a:p>
            <a:pPr marL="343080" indent="-3394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Просветительское</a:t>
            </a:r>
            <a:endParaRPr b="0" lang="ru-RU" sz="2800" spc="-1" strike="noStrike">
              <a:latin typeface="Arial"/>
            </a:endParaRPr>
          </a:p>
          <a:p>
            <a:pPr marL="343080" indent="-3394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Военно-мемориальное</a:t>
            </a:r>
            <a:endParaRPr b="0" lang="ru-RU" sz="2800" spc="-1" strike="noStrike">
              <a:latin typeface="Arial"/>
            </a:endParaRPr>
          </a:p>
          <a:p>
            <a:pPr marL="343080" indent="-3394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Культурно-спортивное</a:t>
            </a:r>
            <a:endParaRPr b="0" lang="ru-RU" sz="2800" spc="-1" strike="noStrike">
              <a:latin typeface="Arial"/>
            </a:endParaRPr>
          </a:p>
          <a:p>
            <a:pPr marL="343080" indent="-3394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Духовно-нравственное</a:t>
            </a:r>
            <a:endParaRPr b="0" lang="ru-RU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971640" y="188640"/>
            <a:ext cx="8035560" cy="83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ru-RU" sz="2000" spc="-1" strike="noStrike" cap="all">
                <a:solidFill>
                  <a:srgbClr val="c0654c"/>
                </a:solidFill>
                <a:latin typeface="Bookman Old Style"/>
                <a:ea typeface="DejaVu Sans"/>
              </a:rPr>
              <a:t>       </a:t>
            </a:r>
            <a:r>
              <a:rPr b="1" lang="ru-RU" sz="2000" spc="-1" strike="noStrike" cap="all">
                <a:solidFill>
                  <a:srgbClr val="c0654c"/>
                </a:solidFill>
                <a:latin typeface="Bookman Old Style"/>
                <a:ea typeface="DejaVu Sans"/>
              </a:rPr>
              <a:t>V международная молодежная экспедиция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 cap="all">
                <a:solidFill>
                  <a:srgbClr val="c0654c"/>
                </a:solidFill>
                <a:latin typeface="Bookman Old Style"/>
                <a:ea typeface="DejaVu Sans"/>
              </a:rPr>
              <a:t>«Пламя гордости за победу»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5329800" y="1065960"/>
            <a:ext cx="3596760" cy="505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35436a"/>
                </a:solidFill>
                <a:latin typeface="Bookman Old Style"/>
                <a:ea typeface="DejaVu Sans"/>
              </a:rPr>
              <a:t>Мероприятия проекта: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ru-RU" sz="1600" spc="-1" strike="noStrike">
                <a:solidFill>
                  <a:srgbClr val="35436a"/>
                </a:solidFill>
                <a:latin typeface="Bookman Old Style"/>
                <a:ea typeface="DejaVu Sans"/>
              </a:rPr>
              <a:t>Международная научно-практическая конференция, посвященная победе на реке Халхин-Гол;</a:t>
            </a:r>
            <a:endParaRPr b="0" lang="ru-RU" sz="16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ru-RU" sz="1600" spc="-1" strike="noStrike">
                <a:solidFill>
                  <a:srgbClr val="35436a"/>
                </a:solidFill>
                <a:latin typeface="Bookman Old Style"/>
                <a:ea typeface="DejaVu Sans"/>
              </a:rPr>
              <a:t>Поисковые работы;</a:t>
            </a:r>
            <a:endParaRPr b="0" lang="ru-RU" sz="16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ru-RU" sz="1600" spc="-1" strike="noStrike">
                <a:solidFill>
                  <a:srgbClr val="35436a"/>
                </a:solidFill>
                <a:latin typeface="Bookman Old Style"/>
                <a:ea typeface="DejaVu Sans"/>
              </a:rPr>
              <a:t>Исследовательская работа в архивах;</a:t>
            </a:r>
            <a:endParaRPr b="0" lang="ru-RU" sz="16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ru-RU" sz="1600" spc="-1" strike="noStrike">
                <a:solidFill>
                  <a:srgbClr val="35436a"/>
                </a:solidFill>
                <a:latin typeface="Bookman Old Style"/>
                <a:ea typeface="DejaVu Sans"/>
              </a:rPr>
              <a:t>Выставки в музее и фотовыставки в России и Монголии;</a:t>
            </a:r>
            <a:endParaRPr b="0" lang="ru-RU" sz="16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ru-RU" sz="1600" spc="-1" strike="noStrike">
                <a:solidFill>
                  <a:srgbClr val="35436a"/>
                </a:solidFill>
                <a:latin typeface="Bookman Old Style"/>
                <a:ea typeface="DejaVu Sans"/>
              </a:rPr>
              <a:t>Акция «Бессмертный батальон Халхин-Гола»;</a:t>
            </a:r>
            <a:endParaRPr b="0" lang="ru-RU" sz="16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ru-RU" sz="1600" spc="-1" strike="noStrike">
                <a:solidFill>
                  <a:srgbClr val="35436a"/>
                </a:solidFill>
                <a:latin typeface="Bookman Old Style"/>
                <a:ea typeface="DejaVu Sans"/>
              </a:rPr>
              <a:t>Высадка Аллеи Победителей в Улан-Баторе;</a:t>
            </a:r>
            <a:endParaRPr b="0" lang="ru-RU" sz="16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ru-RU" sz="1600" spc="-1" strike="noStrike">
                <a:solidFill>
                  <a:srgbClr val="35436a"/>
                </a:solidFill>
                <a:latin typeface="Bookman Old Style"/>
                <a:ea typeface="DejaVu Sans"/>
              </a:rPr>
              <a:t>Мемориальные мероприятия по маршруту следования экспедиции;</a:t>
            </a:r>
            <a:endParaRPr b="0" lang="ru-RU" sz="16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ru-RU" sz="1600" spc="-1" strike="noStrike">
                <a:solidFill>
                  <a:srgbClr val="35436a"/>
                </a:solidFill>
                <a:latin typeface="Bookman Old Style"/>
                <a:ea typeface="DejaVu Sans"/>
              </a:rPr>
              <a:t>Встречи представителей общественных организаций;</a:t>
            </a:r>
            <a:endParaRPr b="0" lang="ru-RU" sz="16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ru-RU" sz="1600" spc="-1" strike="noStrike">
                <a:solidFill>
                  <a:srgbClr val="35436a"/>
                </a:solidFill>
                <a:latin typeface="Bookman Old Style"/>
                <a:ea typeface="DejaVu Sans"/>
              </a:rPr>
              <a:t>Зажжение Вечного огня на мемориале «Зайсан»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111" name="Picture 8" descr=""/>
          <p:cNvPicPr/>
          <p:nvPr/>
        </p:nvPicPr>
        <p:blipFill>
          <a:blip r:embed="rId1"/>
          <a:stretch/>
        </p:blipFill>
        <p:spPr>
          <a:xfrm>
            <a:off x="1440000" y="4578840"/>
            <a:ext cx="3088440" cy="1971720"/>
          </a:xfrm>
          <a:prstGeom prst="rect">
            <a:avLst/>
          </a:prstGeom>
          <a:ln>
            <a:noFill/>
          </a:ln>
        </p:spPr>
      </p:pic>
      <p:pic>
        <p:nvPicPr>
          <p:cNvPr id="112" name="Picture 23" descr=""/>
          <p:cNvPicPr/>
          <p:nvPr/>
        </p:nvPicPr>
        <p:blipFill>
          <a:blip r:embed="rId2"/>
          <a:stretch/>
        </p:blipFill>
        <p:spPr>
          <a:xfrm>
            <a:off x="1584000" y="1224000"/>
            <a:ext cx="3236040" cy="2048400"/>
          </a:xfrm>
          <a:prstGeom prst="rect">
            <a:avLst/>
          </a:prstGeom>
          <a:ln w="9360">
            <a:noFill/>
          </a:ln>
        </p:spPr>
      </p:pic>
      <p:pic>
        <p:nvPicPr>
          <p:cNvPr id="113" name="Рисунок 1" descr=""/>
          <p:cNvPicPr/>
          <p:nvPr/>
        </p:nvPicPr>
        <p:blipFill>
          <a:blip r:embed="rId3"/>
          <a:stretch/>
        </p:blipFill>
        <p:spPr>
          <a:xfrm>
            <a:off x="2376000" y="2952000"/>
            <a:ext cx="2914560" cy="1969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1741</TotalTime>
  <Application>LibreOffice/6.1.0.3$Windows_X86_64 LibreOffice_project/efb621ed25068d70781dc026f7e9c5187a4decd1</Application>
  <Words>485</Words>
  <Paragraphs>88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2013-03-22T01:15:52Z</dcterms:created>
  <dc:creator>Олег Торский</dc:creator>
  <dc:description/>
  <dc:language>ru-RU</dc:language>
  <cp:lastModifiedBy/>
  <dcterms:modified xsi:type="dcterms:W3CDTF">2018-12-19T14:51:23Z</dcterms:modified>
  <cp:revision>170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14</vt:i4>
  </property>
</Properties>
</file>