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8" r:id="rId9"/>
    <p:sldId id="267" r:id="rId10"/>
    <p:sldId id="269" r:id="rId11"/>
    <p:sldId id="264" r:id="rId12"/>
    <p:sldId id="265" r:id="rId13"/>
    <p:sldId id="271" r:id="rId14"/>
    <p:sldId id="272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B8A4-54CA-4192-9903-3CE8794ED523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9BA-A9EF-444D-AC01-D1D882810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B8A4-54CA-4192-9903-3CE8794ED523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9BA-A9EF-444D-AC01-D1D88281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B8A4-54CA-4192-9903-3CE8794ED523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9BA-A9EF-444D-AC01-D1D88281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B8A4-54CA-4192-9903-3CE8794ED523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9BA-A9EF-444D-AC01-D1D882810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B8A4-54CA-4192-9903-3CE8794ED523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9BA-A9EF-444D-AC01-D1D88281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B8A4-54CA-4192-9903-3CE8794ED523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9BA-A9EF-444D-AC01-D1D882810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B8A4-54CA-4192-9903-3CE8794ED523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9BA-A9EF-444D-AC01-D1D882810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B8A4-54CA-4192-9903-3CE8794ED523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9BA-A9EF-444D-AC01-D1D88281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B8A4-54CA-4192-9903-3CE8794ED523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9BA-A9EF-444D-AC01-D1D88281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B8A4-54CA-4192-9903-3CE8794ED523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9BA-A9EF-444D-AC01-D1D88281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B8A4-54CA-4192-9903-3CE8794ED523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9BA-A9EF-444D-AC01-D1D882810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CEB8A4-54CA-4192-9903-3CE8794ED523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23F9BA-A9EF-444D-AC01-D1D88281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garantF1://10800200.4060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8641"/>
            <a:ext cx="6120680" cy="122413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Незнание     закона   не    освобождает   от </a:t>
            </a:r>
            <a:r>
              <a:rPr lang="ru-RU" i="1" dirty="0"/>
              <a:t>ответственности. </a:t>
            </a:r>
            <a:r>
              <a:rPr lang="ru-RU" i="1" dirty="0" smtClean="0"/>
              <a:t>А </a:t>
            </a:r>
            <a:r>
              <a:rPr lang="ru-RU" i="1" dirty="0"/>
              <a:t>вот знание - нередко освобождает</a:t>
            </a:r>
            <a:r>
              <a:rPr lang="ru-RU" dirty="0"/>
              <a:t>. </a:t>
            </a:r>
          </a:p>
          <a:p>
            <a:r>
              <a:rPr lang="ru-RU" i="1" dirty="0" smtClean="0"/>
              <a:t>                                                            С</a:t>
            </a:r>
            <a:r>
              <a:rPr lang="ru-RU" i="1" dirty="0"/>
              <a:t>. </a:t>
            </a:r>
            <a:r>
              <a:rPr lang="ru-RU" i="1" dirty="0" err="1"/>
              <a:t>Лец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1" y="1556791"/>
            <a:ext cx="7992888" cy="5040561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ИМУЩЕСТВЕННЫЕ НАЛОГИ ФИЗИЧЕСКИХ ЛИЦ</a:t>
            </a:r>
            <a:endParaRPr lang="ru-RU" sz="3200" dirty="0"/>
          </a:p>
        </p:txBody>
      </p:sp>
      <p:pic>
        <p:nvPicPr>
          <p:cNvPr id="5" name="Рисунок 4" descr="http://www.admtalinka.ru/upload/iblock/d84/%20fpavq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7272809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461693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855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188640"/>
            <a:ext cx="6542112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Вкладка «подробнее»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1520" y="1149896"/>
            <a:ext cx="8568952" cy="532859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427984" y="1772816"/>
            <a:ext cx="1058416" cy="43204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75656" y="3356992"/>
            <a:ext cx="914400" cy="914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32240" y="5157192"/>
            <a:ext cx="914400" cy="43204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40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7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dirty="0" smtClean="0"/>
              <a:t>графа </a:t>
            </a:r>
            <a:r>
              <a:rPr lang="ru-RU" sz="1200" dirty="0"/>
              <a:t>5 </a:t>
            </a:r>
            <a:r>
              <a:rPr lang="ru-RU" sz="1200" dirty="0" smtClean="0"/>
              <a:t>  </a:t>
            </a:r>
            <a:r>
              <a:rPr lang="ru-RU" sz="1800" dirty="0" smtClean="0"/>
              <a:t>Количество </a:t>
            </a:r>
            <a:r>
              <a:rPr lang="ru-RU" sz="1800" dirty="0"/>
              <a:t>месяцев, за которые </a:t>
            </a:r>
            <a:r>
              <a:rPr lang="ru-RU" sz="1800" dirty="0" smtClean="0"/>
              <a:t>производится расчет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8712968" cy="583264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Если </a:t>
            </a:r>
            <a:r>
              <a:rPr lang="ru-RU" dirty="0">
                <a:solidFill>
                  <a:schemeClr val="accent1"/>
                </a:solidFill>
              </a:rPr>
              <a:t>возникновение права </a:t>
            </a:r>
            <a:r>
              <a:rPr lang="ru-RU" dirty="0"/>
              <a:t>собственности на имущество произошло </a:t>
            </a:r>
            <a:r>
              <a:rPr lang="ru-RU" b="1" u="sng" dirty="0"/>
              <a:t>до</a:t>
            </a:r>
            <a:r>
              <a:rPr lang="ru-RU" b="1" dirty="0"/>
              <a:t> 15-го числа </a:t>
            </a:r>
            <a:r>
              <a:rPr lang="ru-RU" dirty="0"/>
              <a:t>соответствующего месяца включительно или </a:t>
            </a:r>
            <a:r>
              <a:rPr lang="ru-RU" dirty="0">
                <a:solidFill>
                  <a:schemeClr val="accent1"/>
                </a:solidFill>
              </a:rPr>
              <a:t>прекращение права </a:t>
            </a:r>
            <a:r>
              <a:rPr lang="ru-RU" dirty="0"/>
              <a:t>собственности на имущество произошло </a:t>
            </a:r>
            <a:r>
              <a:rPr lang="ru-RU" b="1" u="sng" dirty="0"/>
              <a:t>после</a:t>
            </a:r>
            <a:r>
              <a:rPr lang="ru-RU" b="1" dirty="0"/>
              <a:t> 15-го числа </a:t>
            </a:r>
            <a:r>
              <a:rPr lang="ru-RU" dirty="0"/>
              <a:t>соответствующего месяц</a:t>
            </a:r>
            <a:r>
              <a:rPr lang="ru-RU" b="1" dirty="0"/>
              <a:t>а</a:t>
            </a:r>
            <a:r>
              <a:rPr lang="ru-RU" dirty="0"/>
              <a:t>, </a:t>
            </a:r>
            <a:r>
              <a:rPr lang="ru-RU" b="1" dirty="0"/>
              <a:t>за полный месяц принимается месяц возникновения (прекращения) указанного права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Если </a:t>
            </a:r>
            <a:r>
              <a:rPr lang="ru-RU" dirty="0">
                <a:solidFill>
                  <a:schemeClr val="accent1"/>
                </a:solidFill>
              </a:rPr>
              <a:t>возникновение права </a:t>
            </a:r>
            <a:r>
              <a:rPr lang="ru-RU" dirty="0"/>
              <a:t>собственности на имущество произошло </a:t>
            </a:r>
            <a:r>
              <a:rPr lang="ru-RU" u="sng" dirty="0"/>
              <a:t>после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15-го числа </a:t>
            </a:r>
            <a:r>
              <a:rPr lang="ru-RU" dirty="0"/>
              <a:t>соответствующего </a:t>
            </a:r>
            <a:r>
              <a:rPr lang="ru-RU" dirty="0">
                <a:solidFill>
                  <a:schemeClr val="tx1"/>
                </a:solidFill>
              </a:rPr>
              <a:t>месяца или </a:t>
            </a:r>
            <a:r>
              <a:rPr lang="ru-RU" dirty="0">
                <a:solidFill>
                  <a:schemeClr val="accent1"/>
                </a:solidFill>
              </a:rPr>
              <a:t>прекращение указанного права</a:t>
            </a:r>
            <a:r>
              <a:rPr lang="ru-RU" dirty="0">
                <a:solidFill>
                  <a:schemeClr val="tx1"/>
                </a:solidFill>
              </a:rPr>
              <a:t> произошло </a:t>
            </a:r>
            <a:r>
              <a:rPr lang="ru-RU" u="sng" dirty="0">
                <a:solidFill>
                  <a:schemeClr val="tx1"/>
                </a:solidFill>
              </a:rPr>
              <a:t>до</a:t>
            </a:r>
            <a:r>
              <a:rPr lang="ru-RU" dirty="0">
                <a:solidFill>
                  <a:schemeClr val="tx1"/>
                </a:solidFill>
              </a:rPr>
              <a:t> 15-го числа </a:t>
            </a:r>
            <a:r>
              <a:rPr lang="ru-RU" dirty="0"/>
              <a:t>соответствующего месяца включительно, </a:t>
            </a:r>
            <a:r>
              <a:rPr lang="ru-RU" b="1" dirty="0"/>
              <a:t>месяц возникновения (прекращения) указанного права не учитывается </a:t>
            </a:r>
            <a:r>
              <a:rPr lang="ru-RU" dirty="0"/>
              <a:t>при определении коэффициента, указанного в настоящем пункте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В отношении имущества, перешедшего по наследству физическому лицу, налог исчисляется </a:t>
            </a:r>
            <a:r>
              <a:rPr lang="ru-RU" b="1" dirty="0" smtClean="0"/>
              <a:t>со дня открытия наследства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324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dirty="0">
                <a:solidFill>
                  <a:schemeClr val="tx1"/>
                </a:solidFill>
              </a:rPr>
              <a:t>графа 7</a:t>
            </a:r>
            <a:r>
              <a:rPr lang="ru-RU" sz="1800" dirty="0"/>
              <a:t> </a:t>
            </a:r>
            <a:r>
              <a:rPr lang="ru-RU" sz="2400" dirty="0"/>
              <a:t>Налоговые льготы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568952" cy="5184576"/>
          </a:xfrm>
        </p:spPr>
        <p:txBody>
          <a:bodyPr>
            <a:normAutofit fontScale="25000" lnSpcReduction="20000"/>
          </a:bodyPr>
          <a:lstStyle/>
          <a:p>
            <a:pPr marL="45720" indent="0" algn="just">
              <a:buNone/>
            </a:pPr>
            <a:r>
              <a:rPr lang="ru-RU" sz="8000" dirty="0" smtClean="0"/>
              <a:t>В</a:t>
            </a:r>
            <a:r>
              <a:rPr lang="ru-RU" sz="8000" dirty="0">
                <a:solidFill>
                  <a:schemeClr val="tx1"/>
                </a:solidFill>
              </a:rPr>
              <a:t> </a:t>
            </a:r>
            <a:r>
              <a:rPr lang="ru-RU" sz="8000" dirty="0" smtClean="0">
                <a:solidFill>
                  <a:schemeClr val="tx1"/>
                </a:solidFill>
              </a:rPr>
              <a:t>главе 32</a:t>
            </a:r>
            <a:r>
              <a:rPr lang="ru-RU" sz="8000" dirty="0">
                <a:solidFill>
                  <a:schemeClr val="tx1"/>
                </a:solidFill>
              </a:rPr>
              <a:t> </a:t>
            </a:r>
            <a:r>
              <a:rPr lang="ru-RU" sz="8000" dirty="0"/>
              <a:t>НК РФ приведен </a:t>
            </a:r>
            <a:r>
              <a:rPr lang="ru-RU" sz="8000" dirty="0">
                <a:solidFill>
                  <a:schemeClr val="accent1"/>
                </a:solidFill>
              </a:rPr>
              <a:t>закрытый перечень </a:t>
            </a:r>
            <a:r>
              <a:rPr lang="ru-RU" sz="8000" dirty="0"/>
              <a:t>граждан, освобожденных от налога на имущество </a:t>
            </a:r>
            <a:r>
              <a:rPr lang="ru-RU" sz="8000" dirty="0" smtClean="0"/>
              <a:t>физических лиц:</a:t>
            </a:r>
          </a:p>
          <a:p>
            <a:pPr algn="just">
              <a:buFontTx/>
              <a:buChar char="-"/>
            </a:pPr>
            <a:r>
              <a:rPr lang="ru-RU" sz="8000" dirty="0" smtClean="0"/>
              <a:t>инвалиды </a:t>
            </a:r>
            <a:r>
              <a:rPr lang="ru-RU" sz="8000" dirty="0"/>
              <a:t>I и II групп, </a:t>
            </a:r>
            <a:endParaRPr lang="ru-RU" sz="8000" dirty="0" smtClean="0"/>
          </a:p>
          <a:p>
            <a:pPr algn="just">
              <a:buFontTx/>
              <a:buChar char="-"/>
            </a:pPr>
            <a:r>
              <a:rPr lang="ru-RU" sz="8000" dirty="0" smtClean="0"/>
              <a:t>инвалиды </a:t>
            </a:r>
            <a:r>
              <a:rPr lang="ru-RU" sz="8000" dirty="0"/>
              <a:t>детства, </a:t>
            </a:r>
            <a:endParaRPr lang="ru-RU" sz="8000" dirty="0" smtClean="0"/>
          </a:p>
          <a:p>
            <a:pPr algn="just">
              <a:buFontTx/>
              <a:buChar char="-"/>
            </a:pPr>
            <a:r>
              <a:rPr lang="ru-RU" sz="8000" dirty="0" smtClean="0"/>
              <a:t>пенсионеры</a:t>
            </a:r>
            <a:r>
              <a:rPr lang="ru-RU" sz="8000" dirty="0"/>
              <a:t>, </a:t>
            </a:r>
            <a:endParaRPr lang="ru-RU" sz="8000" dirty="0" smtClean="0"/>
          </a:p>
          <a:p>
            <a:pPr algn="just">
              <a:buFontTx/>
              <a:buChar char="-"/>
            </a:pPr>
            <a:r>
              <a:rPr lang="ru-RU" sz="8000" dirty="0" smtClean="0"/>
              <a:t>участники </a:t>
            </a:r>
            <a:r>
              <a:rPr lang="ru-RU" sz="8000" dirty="0"/>
              <a:t>гражданской войны, Великой Отечественной войны</a:t>
            </a:r>
            <a:r>
              <a:rPr lang="ru-RU" sz="8000" dirty="0" smtClean="0"/>
              <a:t>,… </a:t>
            </a:r>
            <a:r>
              <a:rPr lang="ru-RU" sz="8000" b="1" dirty="0">
                <a:solidFill>
                  <a:schemeClr val="accent1"/>
                </a:solidFill>
              </a:rPr>
              <a:t>а также ветераны боевых </a:t>
            </a:r>
            <a:r>
              <a:rPr lang="ru-RU" sz="8000" b="1" dirty="0" smtClean="0">
                <a:solidFill>
                  <a:schemeClr val="accent1"/>
                </a:solidFill>
              </a:rPr>
              <a:t>действий,</a:t>
            </a:r>
            <a:endParaRPr lang="ru-RU" sz="8000" b="1" dirty="0"/>
          </a:p>
          <a:p>
            <a:pPr algn="just">
              <a:buFontTx/>
              <a:buChar char="-"/>
            </a:pPr>
            <a:r>
              <a:rPr lang="ru-RU" sz="8000" dirty="0" smtClean="0"/>
              <a:t>ветераны</a:t>
            </a:r>
            <a:r>
              <a:rPr lang="ru-RU" sz="8000" dirty="0"/>
              <a:t>, герои Советского Союза, герои Российской </a:t>
            </a:r>
            <a:r>
              <a:rPr lang="ru-RU" sz="8000" dirty="0" smtClean="0"/>
              <a:t>Федерации;</a:t>
            </a:r>
          </a:p>
          <a:p>
            <a:pPr algn="just">
              <a:buFontTx/>
              <a:buChar char="-"/>
            </a:pPr>
            <a:r>
              <a:rPr lang="ru-RU" sz="8000" dirty="0" smtClean="0"/>
              <a:t>физические </a:t>
            </a:r>
            <a:r>
              <a:rPr lang="ru-RU" sz="8000" dirty="0"/>
              <a:t>лица - в отношении хозяйственных строений или сооружений,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</a:t>
            </a:r>
            <a:r>
              <a:rPr lang="ru-RU" sz="8000" dirty="0" smtClean="0"/>
              <a:t>жилищного строительства</a:t>
            </a:r>
            <a:r>
              <a:rPr lang="ru-RU" sz="8000" b="1" dirty="0"/>
              <a:t>.</a:t>
            </a:r>
            <a:br>
              <a:rPr lang="ru-RU" sz="8000" b="1" dirty="0"/>
            </a:br>
            <a:endParaRPr lang="ru-RU" sz="8000" b="1" dirty="0" smtClean="0"/>
          </a:p>
          <a:p>
            <a:pPr marL="45720" indent="0" algn="just">
              <a:buNone/>
            </a:pPr>
            <a:r>
              <a:rPr lang="ru-RU" sz="8000" b="1" dirty="0" smtClean="0">
                <a:solidFill>
                  <a:schemeClr val="accent1"/>
                </a:solidFill>
              </a:rPr>
              <a:t>Всего 15 категорий граждан</a:t>
            </a:r>
            <a:r>
              <a:rPr lang="ru-RU" sz="8000" b="1" dirty="0" smtClean="0"/>
              <a:t>.</a:t>
            </a:r>
          </a:p>
          <a:p>
            <a:pPr algn="just">
              <a:buFontTx/>
              <a:buChar char="-"/>
            </a:pPr>
            <a:r>
              <a:rPr lang="ru-RU" sz="8000" b="1" dirty="0"/>
              <a:t/>
            </a:r>
            <a:br>
              <a:rPr lang="ru-RU" sz="8000" b="1" dirty="0"/>
            </a:br>
            <a:endParaRPr lang="ru-RU" sz="80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3589"/>
            <a:ext cx="2304255" cy="1231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81220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8640960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Ограничения</a:t>
            </a:r>
            <a:r>
              <a:rPr lang="ru-RU" sz="2000" dirty="0" smtClean="0"/>
              <a:t> при предоставлении льготы по уплате налога на имущество физических лиц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811262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dirty="0"/>
              <a:t>2.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208912" cy="5400600"/>
          </a:xfrm>
        </p:spPr>
        <p:txBody>
          <a:bodyPr>
            <a:normAutofit/>
          </a:bodyPr>
          <a:lstStyle/>
          <a:p>
            <a:r>
              <a:rPr lang="ru-RU" b="1" dirty="0" smtClean="0"/>
              <a:t>объекты налогообложения  </a:t>
            </a:r>
            <a:r>
              <a:rPr lang="ru-RU" b="1" dirty="0" smtClean="0">
                <a:solidFill>
                  <a:schemeClr val="accent1"/>
                </a:solidFill>
              </a:rPr>
              <a:t>не должны  использоваться  </a:t>
            </a:r>
            <a:r>
              <a:rPr lang="ru-RU" b="1" dirty="0"/>
              <a:t>налогоплательщиком </a:t>
            </a:r>
            <a:r>
              <a:rPr lang="ru-RU" b="1" dirty="0">
                <a:solidFill>
                  <a:schemeClr val="accent1"/>
                </a:solidFill>
              </a:rPr>
              <a:t>в предпринимательской </a:t>
            </a:r>
            <a:r>
              <a:rPr lang="ru-RU" b="1" dirty="0" smtClean="0">
                <a:solidFill>
                  <a:schemeClr val="accent1"/>
                </a:solidFill>
              </a:rPr>
              <a:t>деятельности;</a:t>
            </a:r>
          </a:p>
          <a:p>
            <a:pPr algn="just"/>
            <a:r>
              <a:rPr lang="ru-RU" b="1" dirty="0" smtClean="0"/>
              <a:t>налоговая </a:t>
            </a:r>
            <a:r>
              <a:rPr lang="ru-RU" b="1" dirty="0"/>
              <a:t>льгота предоставляется в отношении </a:t>
            </a:r>
            <a:r>
              <a:rPr lang="ru-RU" b="1" dirty="0">
                <a:solidFill>
                  <a:schemeClr val="accent1"/>
                </a:solidFill>
              </a:rPr>
              <a:t>одного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1"/>
                </a:solidFill>
              </a:rPr>
              <a:t>объекта налогообложения каждого вида </a:t>
            </a:r>
            <a:r>
              <a:rPr lang="ru-RU" sz="1600" b="1" dirty="0" smtClean="0">
                <a:solidFill>
                  <a:schemeClr val="tx1"/>
                </a:solidFill>
              </a:rPr>
              <a:t>(</a:t>
            </a:r>
            <a:r>
              <a:rPr lang="ru-RU" sz="1600" b="1" dirty="0">
                <a:solidFill>
                  <a:schemeClr val="tx1"/>
                </a:solidFill>
              </a:rPr>
              <a:t>квартира или </a:t>
            </a:r>
            <a:r>
              <a:rPr lang="ru-RU" sz="1600" b="1" dirty="0" smtClean="0">
                <a:solidFill>
                  <a:schemeClr val="tx1"/>
                </a:solidFill>
              </a:rPr>
              <a:t>комната; жилой дом; гараж или </a:t>
            </a:r>
            <a:r>
              <a:rPr lang="ru-RU" sz="1600" b="1" dirty="0" err="1" smtClean="0">
                <a:solidFill>
                  <a:schemeClr val="tx1"/>
                </a:solidFill>
              </a:rPr>
              <a:t>машино</a:t>
            </a:r>
            <a:r>
              <a:rPr lang="ru-RU" sz="1600" b="1" dirty="0" smtClean="0">
                <a:solidFill>
                  <a:schemeClr val="tx1"/>
                </a:solidFill>
              </a:rPr>
              <a:t>-место; хозяйственные строения; творческие мастерские)  </a:t>
            </a:r>
            <a:r>
              <a:rPr lang="ru-RU" b="1" dirty="0" smtClean="0"/>
              <a:t>по </a:t>
            </a:r>
            <a:r>
              <a:rPr lang="ru-RU" b="1" dirty="0"/>
              <a:t>выбору налогоплательщика вне зависимости от количества оснований для применения налоговых </a:t>
            </a:r>
            <a:r>
              <a:rPr lang="ru-RU" b="1" dirty="0" smtClean="0"/>
              <a:t>льгот. </a:t>
            </a:r>
          </a:p>
          <a:p>
            <a:pPr marL="45720" indent="0" algn="just">
              <a:buNone/>
            </a:pPr>
            <a:r>
              <a:rPr lang="ru-RU" sz="2000" b="1" dirty="0"/>
              <a:t>Лицо, имеющее право на </a:t>
            </a:r>
            <a:r>
              <a:rPr lang="ru-RU" sz="2000" b="1" dirty="0" smtClean="0"/>
              <a:t>налоговую</a:t>
            </a:r>
          </a:p>
          <a:p>
            <a:pPr marL="45720" indent="0" algn="just">
              <a:buNone/>
            </a:pPr>
            <a:r>
              <a:rPr lang="ru-RU" sz="2000" b="1" dirty="0" smtClean="0"/>
              <a:t>льготу</a:t>
            </a:r>
            <a:r>
              <a:rPr lang="ru-RU" sz="2000" b="1" dirty="0"/>
              <a:t>, представляет </a:t>
            </a:r>
            <a:r>
              <a:rPr lang="ru-RU" sz="2000" b="1" dirty="0" smtClean="0"/>
              <a:t>заявление</a:t>
            </a:r>
            <a:r>
              <a:rPr lang="ru-RU" sz="2000" b="1" dirty="0"/>
              <a:t> </a:t>
            </a:r>
            <a:endParaRPr lang="ru-RU" sz="2000" b="1" dirty="0" smtClean="0"/>
          </a:p>
          <a:p>
            <a:pPr marL="45720" indent="0" algn="just">
              <a:buNone/>
            </a:pPr>
            <a:r>
              <a:rPr lang="ru-RU" sz="2000" b="1" dirty="0" smtClean="0"/>
              <a:t>о </a:t>
            </a:r>
            <a:r>
              <a:rPr lang="ru-RU" sz="2000" b="1" dirty="0"/>
              <a:t>предоставлении льготы и документы, </a:t>
            </a:r>
            <a:endParaRPr lang="ru-RU" sz="2000" b="1" dirty="0" smtClean="0"/>
          </a:p>
          <a:p>
            <a:pPr marL="45720" indent="0" algn="just">
              <a:buNone/>
            </a:pPr>
            <a:r>
              <a:rPr lang="ru-RU" sz="2000" b="1" dirty="0" smtClean="0"/>
              <a:t>подтверждающие </a:t>
            </a:r>
            <a:r>
              <a:rPr lang="ru-RU" sz="2000" b="1" dirty="0"/>
              <a:t>право </a:t>
            </a:r>
            <a:endParaRPr lang="ru-RU" sz="2000" b="1" dirty="0" smtClean="0"/>
          </a:p>
          <a:p>
            <a:pPr marL="45720" indent="0" algn="just">
              <a:buNone/>
            </a:pPr>
            <a:r>
              <a:rPr lang="ru-RU" sz="2000" b="1" dirty="0" smtClean="0"/>
              <a:t>налогоплательщика </a:t>
            </a:r>
            <a:r>
              <a:rPr lang="ru-RU" sz="2000" b="1" dirty="0"/>
              <a:t>на налоговую </a:t>
            </a:r>
            <a:r>
              <a:rPr lang="ru-RU" sz="2000" b="1" dirty="0" smtClean="0"/>
              <a:t>льготу.  </a:t>
            </a:r>
            <a:r>
              <a:rPr lang="ru-RU" b="1" dirty="0" smtClean="0"/>
              <a:t>                                                                 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09120"/>
            <a:ext cx="1890464" cy="1923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9448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64096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effectLst/>
              </a:rPr>
              <a:t>Уведомление</a:t>
            </a:r>
            <a:r>
              <a:rPr lang="ru-RU" sz="1800" dirty="0">
                <a:effectLst/>
              </a:rPr>
              <a:t> о выбранных объектах налогообложения, в отношении которых предоставляется налоговая льгота, представляется налогоплательщиком в налоговый орган по своему выбору </a:t>
            </a:r>
            <a:r>
              <a:rPr lang="ru-RU" sz="1800" dirty="0">
                <a:solidFill>
                  <a:schemeClr val="accent1"/>
                </a:solidFill>
                <a:effectLst/>
              </a:rPr>
              <a:t>до 1 ноября года, являющегося налоговым периодом</a:t>
            </a:r>
            <a:r>
              <a:rPr lang="ru-RU" sz="1800" dirty="0">
                <a:effectLst/>
              </a:rPr>
              <a:t>, начиная с которого в отношении указанных объектов применяется налоговая льгота.</a:t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Налогоплательщик</a:t>
            </a:r>
            <a:r>
              <a:rPr lang="ru-RU" sz="1800" dirty="0">
                <a:effectLst/>
              </a:rPr>
              <a:t>, представивший в налоговый орган уведомление о выбранном объекте налогообложения, не вправе после 1 ноября года, являющегося налоговым периодом, представлять уточненное уведомление с изменением объекта налогообложения, в отношении которого в указанном налоговом периоде предоставляется </a:t>
            </a:r>
            <a:r>
              <a:rPr lang="ru-RU" sz="1800" dirty="0" smtClean="0">
                <a:effectLst/>
              </a:rPr>
              <a:t>льгота.                                                                                                           </a:t>
            </a:r>
            <a:br>
              <a:rPr lang="ru-RU" sz="1800" dirty="0" smtClean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smtClean="0">
                <a:solidFill>
                  <a:schemeClr val="accent1"/>
                </a:solidFill>
                <a:effectLst/>
              </a:rPr>
              <a:t>При </a:t>
            </a:r>
            <a:r>
              <a:rPr lang="ru-RU" sz="1800" dirty="0">
                <a:solidFill>
                  <a:schemeClr val="accent1"/>
                </a:solidFill>
                <a:effectLst/>
              </a:rPr>
              <a:t>непредставлении налогоплательщиком</a:t>
            </a:r>
            <a:r>
              <a:rPr lang="ru-RU" sz="1800" dirty="0">
                <a:effectLst/>
              </a:rPr>
              <a:t>, имеющим право на </a:t>
            </a:r>
            <a:r>
              <a:rPr lang="ru-RU" sz="1800" dirty="0" smtClean="0">
                <a:effectLst/>
              </a:rPr>
              <a:t>льготу</a:t>
            </a:r>
            <a:r>
              <a:rPr lang="ru-RU" sz="1800" dirty="0">
                <a:effectLst/>
              </a:rPr>
              <a:t>, уведомления о выбранном объекте налогообложения налоговая </a:t>
            </a:r>
            <a:r>
              <a:rPr lang="ru-RU" sz="1800" dirty="0">
                <a:solidFill>
                  <a:schemeClr val="accent1"/>
                </a:solidFill>
                <a:effectLst/>
              </a:rPr>
              <a:t>льгота предоставляется в отношении одного объекта налогообложения каждого вида с максимальной исчисленной суммой налога</a:t>
            </a:r>
            <a:r>
              <a:rPr lang="ru-RU" sz="1800" dirty="0" smtClean="0">
                <a:effectLst/>
              </a:rPr>
              <a:t>.                              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568952" cy="1152128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/>
              <a:t>Уведомление </a:t>
            </a:r>
          </a:p>
          <a:p>
            <a:pPr marL="45720" indent="0" algn="ctr">
              <a:buNone/>
            </a:pPr>
            <a:r>
              <a:rPr lang="ru-RU" b="1" dirty="0" smtClean="0"/>
              <a:t>о </a:t>
            </a:r>
            <a:r>
              <a:rPr lang="ru-RU" b="1" dirty="0"/>
              <a:t>выбранном объекте налогообложения 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03718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640959" cy="5616624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2800" dirty="0" smtClean="0">
                <a:effectLst/>
              </a:rPr>
              <a:t>Налог </a:t>
            </a:r>
            <a:r>
              <a:rPr lang="ru-RU" sz="2800" dirty="0">
                <a:effectLst/>
              </a:rPr>
              <a:t>подлежит уплате налогоплательщиками в срок </a:t>
            </a:r>
            <a:r>
              <a:rPr lang="ru-RU" sz="2800" dirty="0">
                <a:solidFill>
                  <a:schemeClr val="accent1"/>
                </a:solidFill>
                <a:effectLst/>
              </a:rPr>
              <a:t>не позднее 1 декабря года</a:t>
            </a:r>
            <a:r>
              <a:rPr lang="ru-RU" sz="2800" dirty="0">
                <a:effectLst/>
              </a:rPr>
              <a:t>, следующего за истекшим налоговым периодом.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Налог уплачивается по месту нахождения объекта налогообложения </a:t>
            </a:r>
            <a:r>
              <a:rPr lang="ru-RU" sz="2800" dirty="0">
                <a:solidFill>
                  <a:schemeClr val="accent1"/>
                </a:solidFill>
                <a:effectLst/>
              </a:rPr>
              <a:t>на основании </a:t>
            </a:r>
            <a:r>
              <a:rPr lang="ru-RU" sz="2800" dirty="0" smtClean="0">
                <a:solidFill>
                  <a:schemeClr val="accent1"/>
                </a:solidFill>
                <a:effectLst/>
              </a:rPr>
              <a:t>налогового уведомления,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направляемого налогоплательщику налоговым органом</a:t>
            </a:r>
            <a:r>
              <a:rPr lang="ru-RU" sz="2800" dirty="0" smtClean="0">
                <a:effectLst/>
              </a:rPr>
              <a:t>.</a:t>
            </a:r>
            <a:br>
              <a:rPr lang="ru-RU" sz="2800" dirty="0" smtClean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640960" cy="6480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/>
              <a:t>Порядок и сроки уплаты налога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461" y="908720"/>
            <a:ext cx="2505075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4362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59" cy="493144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>
                <a:effectLst/>
              </a:rPr>
              <a:t>При неуплате налога в срок, указанный в налоговом уведомлении, налогоплательщику направляется требование об уплате </a:t>
            </a:r>
            <a:r>
              <a:rPr lang="ru-RU" sz="2400" dirty="0" smtClean="0">
                <a:effectLst/>
              </a:rPr>
              <a:t>налога, </a:t>
            </a:r>
            <a:r>
              <a:rPr lang="ru-RU" sz="2400" dirty="0">
                <a:effectLst/>
              </a:rPr>
              <a:t>в котором он извещается о задолженности, в том числе и о размере </a:t>
            </a:r>
            <a:r>
              <a:rPr lang="ru-RU" sz="2400" dirty="0" smtClean="0">
                <a:effectLst/>
              </a:rPr>
              <a:t>пени.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В случае </a:t>
            </a:r>
            <a:r>
              <a:rPr lang="ru-RU" sz="2400" dirty="0">
                <a:effectLst/>
              </a:rPr>
              <a:t>неисполнения налогоплательщиком требования об уплате налога, налоговые органы обращаются в суд с иском о взыскании налога, а также </a:t>
            </a:r>
            <a:r>
              <a:rPr lang="ru-RU" sz="2400" dirty="0" smtClean="0">
                <a:effectLst/>
              </a:rPr>
              <a:t>пени.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2800" b="1" dirty="0"/>
              <a:t>Ответственность за неуплату </a:t>
            </a:r>
            <a:r>
              <a:rPr lang="ru-RU" sz="2800" b="1" dirty="0" smtClean="0"/>
              <a:t>налога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76737"/>
            <a:ext cx="2592288" cy="189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380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432" y="6381328"/>
            <a:ext cx="576064" cy="476672"/>
          </a:xfrm>
        </p:spPr>
        <p:txBody>
          <a:bodyPr/>
          <a:lstStyle/>
          <a:p>
            <a:pPr marL="0" indent="0">
              <a:buNone/>
            </a:pPr>
            <a:r>
              <a:rPr lang="ru-RU" sz="800" dirty="0" smtClean="0"/>
              <a:t>ОКП №3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ru-RU" sz="4400" dirty="0" smtClean="0">
              <a:solidFill>
                <a:schemeClr val="accent1"/>
              </a:solidFill>
            </a:endParaRPr>
          </a:p>
          <a:p>
            <a:pPr marL="45720" indent="0" algn="ctr">
              <a:buNone/>
            </a:pPr>
            <a:endParaRPr lang="ru-RU" sz="4400" dirty="0">
              <a:solidFill>
                <a:schemeClr val="accent1"/>
              </a:solidFill>
            </a:endParaRPr>
          </a:p>
          <a:p>
            <a:pPr marL="45720" indent="0" algn="ctr">
              <a:buNone/>
            </a:pPr>
            <a:r>
              <a:rPr lang="ru-RU" sz="4400" dirty="0" smtClean="0">
                <a:solidFill>
                  <a:schemeClr val="accent1"/>
                </a:solidFill>
              </a:rPr>
              <a:t>Благодарим за внимание!</a:t>
            </a:r>
            <a:endParaRPr lang="ru-RU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22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6768751" cy="40324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Налог на имущество физических лиц </a:t>
            </a:r>
            <a:r>
              <a:rPr lang="ru-RU" b="1" dirty="0" smtClean="0"/>
              <a:t>устанавливается</a:t>
            </a:r>
            <a:r>
              <a:rPr lang="ru-RU" dirty="0" smtClean="0"/>
              <a:t> Налоговым кодексом Российской Федерации (глава 32) и нормативными правовыми актами представительных органов муниципальных образований, </a:t>
            </a:r>
            <a:r>
              <a:rPr lang="ru-RU" b="1" dirty="0" smtClean="0"/>
              <a:t>вводится в действие и прекращает действовать </a:t>
            </a:r>
            <a:r>
              <a:rPr lang="ru-RU" dirty="0" smtClean="0"/>
              <a:t>в соответствии с настоящим Кодексом и нормативными правовыми актами представительных органов муниципальных образований и </a:t>
            </a:r>
            <a:r>
              <a:rPr lang="ru-RU" b="1" dirty="0" smtClean="0"/>
              <a:t>обязателен к уплате на территориях этих муниципальных образований.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8"/>
            <a:ext cx="7714859" cy="2016224"/>
          </a:xfrm>
        </p:spPr>
        <p:txBody>
          <a:bodyPr/>
          <a:lstStyle/>
          <a:p>
            <a:pPr marL="182880" indent="0">
              <a:buNone/>
            </a:pPr>
            <a:r>
              <a:rPr lang="ru-RU" smtClean="0"/>
              <a:t>1.</a:t>
            </a:r>
            <a:endParaRPr lang="ru-RU" dirty="0"/>
          </a:p>
        </p:txBody>
      </p:sp>
      <p:pic>
        <p:nvPicPr>
          <p:cNvPr id="4" name="Рисунок 3" descr="http://rmoksh.pnzreg.ru/files/mokshan_pnzreg_ru/27_06_2016/th_nalog-na-imushchestv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511256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9916">
            <a:off x="7364055" y="3424027"/>
            <a:ext cx="1510708" cy="1498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740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9"/>
            <a:ext cx="8208912" cy="1800199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+mj-lt"/>
              </a:rPr>
              <a:t>Налогоплательщиками налога</a:t>
            </a:r>
            <a:r>
              <a:rPr lang="ru-RU" sz="2800" dirty="0">
                <a:latin typeface="+mj-lt"/>
              </a:rPr>
              <a:t> </a:t>
            </a:r>
            <a:r>
              <a:rPr lang="ru-RU" sz="2400" dirty="0" smtClean="0"/>
              <a:t>признаются </a:t>
            </a:r>
            <a:r>
              <a:rPr lang="ru-RU" sz="2400" dirty="0"/>
              <a:t>физические лица, обладающие правом собственности на имущество, признаваемое объектом </a:t>
            </a:r>
            <a:r>
              <a:rPr lang="ru-RU" sz="2400" dirty="0" smtClean="0"/>
              <a:t>налогообложения.</a:t>
            </a:r>
            <a:endParaRPr lang="ru-RU" sz="2400" dirty="0">
              <a:hlinkClick r:id="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8352927" cy="4680520"/>
          </a:xfrm>
        </p:spPr>
        <p:txBody>
          <a:bodyPr/>
          <a:lstStyle/>
          <a:p>
            <a:pPr lvl="1" algn="l"/>
            <a:r>
              <a:rPr lang="ru-RU" sz="2800" b="1" dirty="0" smtClean="0">
                <a:latin typeface="+mj-lt"/>
              </a:rPr>
              <a:t>Объекты налогообложения:</a:t>
            </a:r>
            <a:r>
              <a:rPr lang="ru-RU" sz="2800" dirty="0">
                <a:latin typeface="+mj-lt"/>
              </a:rPr>
              <a:t/>
            </a:r>
            <a:br>
              <a:rPr lang="ru-RU" sz="2800" dirty="0">
                <a:latin typeface="+mj-lt"/>
              </a:rPr>
            </a:br>
            <a:r>
              <a:rPr lang="ru-RU" dirty="0" smtClean="0">
                <a:latin typeface="+mj-lt"/>
              </a:rPr>
              <a:t>1</a:t>
            </a:r>
            <a:r>
              <a:rPr lang="ru-RU" dirty="0">
                <a:latin typeface="+mj-lt"/>
              </a:rPr>
              <a:t>) жилой дом;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2) жилое помещение (квартира, комната);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3) гараж, </a:t>
            </a:r>
            <a:r>
              <a:rPr lang="ru-RU" dirty="0" err="1">
                <a:solidFill>
                  <a:schemeClr val="accent1"/>
                </a:solidFill>
                <a:latin typeface="+mj-lt"/>
              </a:rPr>
              <a:t>машино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-место</a:t>
            </a:r>
            <a:r>
              <a:rPr lang="ru-RU" dirty="0">
                <a:latin typeface="+mj-lt"/>
              </a:rPr>
              <a:t>;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4) единый недвижимый комплекс;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5) 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объект незавершенного строительства;</a:t>
            </a:r>
            <a:br>
              <a:rPr lang="ru-RU" dirty="0">
                <a:solidFill>
                  <a:schemeClr val="accent1"/>
                </a:solidFill>
                <a:latin typeface="+mj-lt"/>
              </a:rPr>
            </a:br>
            <a:r>
              <a:rPr lang="ru-RU" dirty="0">
                <a:latin typeface="+mj-lt"/>
              </a:rPr>
              <a:t>6) иные здание, строение, сооружение, помещение.</a:t>
            </a:r>
            <a:br>
              <a:rPr lang="ru-RU" dirty="0">
                <a:latin typeface="+mj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400" dirty="0" smtClean="0"/>
              <a:t>В целях    </a:t>
            </a:r>
            <a:r>
              <a:rPr lang="ru-RU" sz="1400" dirty="0"/>
              <a:t>настоящей </a:t>
            </a:r>
            <a:r>
              <a:rPr lang="ru-RU" sz="1400" dirty="0" smtClean="0"/>
              <a:t>  главы   жилые   </a:t>
            </a:r>
            <a:r>
              <a:rPr lang="ru-RU" sz="1400" dirty="0"/>
              <a:t>строения, </a:t>
            </a:r>
            <a:r>
              <a:rPr lang="ru-RU" sz="1400" dirty="0" smtClean="0"/>
              <a:t>  расположенные   </a:t>
            </a:r>
            <a:r>
              <a:rPr lang="ru-RU" sz="1400" dirty="0"/>
              <a:t>на </a:t>
            </a:r>
            <a:r>
              <a:rPr lang="ru-RU" sz="1400" dirty="0" smtClean="0"/>
              <a:t>  земельных  участках</a:t>
            </a:r>
            <a:r>
              <a:rPr lang="ru-RU" sz="1400" dirty="0"/>
              <a:t>, </a:t>
            </a:r>
            <a:r>
              <a:rPr lang="ru-RU" sz="1400" dirty="0" smtClean="0"/>
              <a:t>предоставленных    </a:t>
            </a:r>
            <a:r>
              <a:rPr lang="ru-RU" sz="1400" dirty="0"/>
              <a:t>для </a:t>
            </a:r>
            <a:r>
              <a:rPr lang="ru-RU" sz="1400" dirty="0" smtClean="0"/>
              <a:t>   ведения    </a:t>
            </a:r>
            <a:r>
              <a:rPr lang="ru-RU" sz="1400" dirty="0"/>
              <a:t>личного подсобного, </a:t>
            </a:r>
            <a:r>
              <a:rPr lang="ru-RU" sz="1400" dirty="0" smtClean="0"/>
              <a:t> дачного </a:t>
            </a:r>
            <a:r>
              <a:rPr lang="ru-RU" sz="1400" dirty="0"/>
              <a:t>хозяйства, огородничества, садоводства, </a:t>
            </a:r>
            <a:r>
              <a:rPr lang="ru-RU" sz="1400" dirty="0" smtClean="0"/>
              <a:t>  индивидуального   жилищного   </a:t>
            </a:r>
            <a:r>
              <a:rPr lang="ru-RU" sz="1400" dirty="0"/>
              <a:t>строительства, </a:t>
            </a:r>
            <a:r>
              <a:rPr lang="ru-RU" sz="1400" dirty="0" smtClean="0"/>
              <a:t>   относятся   к   жилым  </a:t>
            </a:r>
            <a:r>
              <a:rPr lang="ru-RU" sz="1400" dirty="0"/>
              <a:t>домам.</a:t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800" b="1" dirty="0" smtClean="0">
                <a:latin typeface="+mj-lt"/>
              </a:rPr>
              <a:t>Не </a:t>
            </a:r>
            <a:r>
              <a:rPr lang="ru-RU" sz="2800" b="1" dirty="0">
                <a:latin typeface="+mj-lt"/>
              </a:rPr>
              <a:t>признается объектом </a:t>
            </a:r>
            <a:r>
              <a:rPr lang="ru-RU" dirty="0"/>
              <a:t>налогообложения имущество, входящее в состав общего имущества многоквартирного дома.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36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3212976"/>
            <a:ext cx="5904656" cy="2880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9" y="332656"/>
            <a:ext cx="6696744" cy="2736303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Начиная с 2016 года в налоговое уведомление включены </a:t>
            </a:r>
            <a:r>
              <a:rPr lang="ru-RU" sz="1800" b="1" dirty="0"/>
              <a:t>все</a:t>
            </a:r>
            <a:r>
              <a:rPr lang="ru-RU" sz="1800" dirty="0"/>
              <a:t> </a:t>
            </a:r>
            <a:r>
              <a:rPr lang="ru-RU" sz="1800" b="1" dirty="0"/>
              <a:t>расчеты по объектам налогообложения физического лица</a:t>
            </a:r>
            <a:r>
              <a:rPr lang="ru-RU" sz="1800" dirty="0"/>
              <a:t>, </a:t>
            </a:r>
            <a:r>
              <a:rPr lang="ru-RU" sz="1800" b="1" dirty="0">
                <a:solidFill>
                  <a:schemeClr val="accent1"/>
                </a:solidFill>
              </a:rPr>
              <a:t>вне зависимости от места нахождения имущества на территории Российской Федерации</a:t>
            </a:r>
            <a:r>
              <a:rPr lang="ru-RU" sz="1800" dirty="0"/>
              <a:t>. Массовая печать и рассылка налоговой корреспонденции осуществляется через ФКУ "Налог-Сервис" ФНС России по всем регионам Российской Федерации. Налоговые уведомления направляются заказным почтовым отправлением по месту жительства налогоплательщика. </a:t>
            </a:r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</p:txBody>
      </p:sp>
      <p:pic>
        <p:nvPicPr>
          <p:cNvPr id="5" name="Рисунок 4" descr="http://www.mfc-chita.ru/sites/default/files/news_MFC/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8118">
            <a:off x="7075381" y="1036947"/>
            <a:ext cx="1850662" cy="139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3284984"/>
            <a:ext cx="820891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13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8424" y="422920"/>
            <a:ext cx="45719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1275" y="1772816"/>
            <a:ext cx="310885" cy="175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/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79512" y="332656"/>
            <a:ext cx="8784976" cy="6192688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592288" cy="2190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907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661248"/>
            <a:ext cx="8208912" cy="1008114"/>
          </a:xfrm>
        </p:spPr>
        <p:txBody>
          <a:bodyPr/>
          <a:lstStyle/>
          <a:p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4956"/>
            <a:ext cx="8136904" cy="50382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4800" b="1" dirty="0" smtClean="0">
                <a:latin typeface="+mj-lt"/>
              </a:rPr>
              <a:t>графа    1   </a:t>
            </a:r>
            <a:r>
              <a:rPr lang="ru-RU" sz="7200" b="1" dirty="0" smtClean="0">
                <a:latin typeface="+mj-lt"/>
              </a:rPr>
              <a:t>Налоговым </a:t>
            </a:r>
            <a:r>
              <a:rPr lang="ru-RU" sz="7200" b="1" dirty="0">
                <a:latin typeface="+mj-lt"/>
              </a:rPr>
              <a:t>периодом </a:t>
            </a:r>
            <a:r>
              <a:rPr lang="ru-RU" sz="7200" dirty="0">
                <a:latin typeface="+mj-lt"/>
              </a:rPr>
              <a:t>признается </a:t>
            </a:r>
            <a:r>
              <a:rPr lang="ru-RU" sz="7200" dirty="0">
                <a:solidFill>
                  <a:schemeClr val="accent1"/>
                </a:solidFill>
                <a:latin typeface="+mj-lt"/>
              </a:rPr>
              <a:t>календарный год</a:t>
            </a:r>
            <a:r>
              <a:rPr lang="ru-RU" sz="7200" dirty="0" smtClean="0">
                <a:latin typeface="+mj-lt"/>
              </a:rPr>
              <a:t>.</a:t>
            </a:r>
          </a:p>
          <a:p>
            <a:pPr marL="45720" indent="0" algn="just">
              <a:buNone/>
            </a:pPr>
            <a:r>
              <a:rPr lang="ru-RU" sz="4800" b="1" dirty="0" smtClean="0">
                <a:latin typeface="+mj-lt"/>
              </a:rPr>
              <a:t>графа 2</a:t>
            </a:r>
            <a:r>
              <a:rPr lang="ru-RU" sz="5500" b="1" dirty="0" smtClean="0">
                <a:latin typeface="+mj-lt"/>
              </a:rPr>
              <a:t> </a:t>
            </a:r>
            <a:r>
              <a:rPr lang="ru-RU" sz="7200" b="1" dirty="0" smtClean="0">
                <a:latin typeface="+mj-lt"/>
              </a:rPr>
              <a:t>Налоговая </a:t>
            </a:r>
            <a:r>
              <a:rPr lang="ru-RU" sz="7200" b="1" dirty="0">
                <a:latin typeface="+mj-lt"/>
              </a:rPr>
              <a:t>база </a:t>
            </a:r>
            <a:r>
              <a:rPr lang="ru-RU" sz="7200" dirty="0">
                <a:solidFill>
                  <a:schemeClr val="tx1"/>
                </a:solidFill>
                <a:latin typeface="+mj-lt"/>
              </a:rPr>
              <a:t>определяется в отношении каждого объекта налогообложения как его </a:t>
            </a:r>
            <a:r>
              <a:rPr lang="ru-RU" sz="7200" dirty="0">
                <a:solidFill>
                  <a:schemeClr val="accent1"/>
                </a:solidFill>
                <a:latin typeface="+mj-lt"/>
              </a:rPr>
              <a:t>инвентаризационная стоимость</a:t>
            </a:r>
            <a:r>
              <a:rPr lang="ru-RU" sz="7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7200" dirty="0">
                <a:solidFill>
                  <a:schemeClr val="accent1"/>
                </a:solidFill>
                <a:latin typeface="+mj-lt"/>
              </a:rPr>
              <a:t>исчисленная с учетом </a:t>
            </a:r>
            <a:r>
              <a:rPr lang="ru-RU" sz="7200" dirty="0" smtClean="0">
                <a:solidFill>
                  <a:schemeClr val="accent1"/>
                </a:solidFill>
                <a:latin typeface="+mj-lt"/>
              </a:rPr>
              <a:t>коэффициента-дефлятора</a:t>
            </a:r>
            <a:r>
              <a:rPr lang="ru-RU" sz="7200" dirty="0" smtClean="0">
                <a:solidFill>
                  <a:schemeClr val="tx1"/>
                </a:solidFill>
                <a:latin typeface="+mj-lt"/>
              </a:rPr>
              <a:t> на основании последних данных об инвентаризационной стоимости, представленных в установленном порядке в налоговые органы до 1 марта 2013 года.</a:t>
            </a:r>
          </a:p>
          <a:p>
            <a:pPr marL="45720" indent="0">
              <a:buNone/>
            </a:pPr>
            <a:r>
              <a:rPr lang="ru-RU" sz="5600" dirty="0" smtClean="0">
                <a:latin typeface="+mj-lt"/>
              </a:rPr>
              <a:t>По </a:t>
            </a:r>
            <a:r>
              <a:rPr lang="ru-RU" sz="5600" dirty="0">
                <a:latin typeface="+mj-lt"/>
              </a:rPr>
              <a:t>решению субъекта РФ устанавливается порядок определения налоговой базы по налогу на имущество физических </a:t>
            </a:r>
            <a:r>
              <a:rPr lang="ru-RU" sz="5600" dirty="0" smtClean="0">
                <a:latin typeface="+mj-lt"/>
              </a:rPr>
              <a:t>лиц:  </a:t>
            </a:r>
            <a:r>
              <a:rPr lang="ru-RU" sz="5600" dirty="0">
                <a:latin typeface="+mj-lt"/>
              </a:rPr>
              <a:t>исходя из кадастровой стоимости объекта или его инвентаризационной стоимости.</a:t>
            </a:r>
          </a:p>
          <a:p>
            <a:pPr marL="45720" indent="0">
              <a:buNone/>
            </a:pPr>
            <a:r>
              <a:rPr lang="ru-RU" sz="5600" dirty="0" smtClean="0">
                <a:solidFill>
                  <a:schemeClr val="tx1"/>
                </a:solidFill>
                <a:latin typeface="+mj-lt"/>
              </a:rPr>
              <a:t>Коэффициент-дефлятор </a:t>
            </a:r>
            <a:r>
              <a:rPr lang="ru-RU" sz="5600" dirty="0" smtClean="0">
                <a:latin typeface="+mj-lt"/>
              </a:rPr>
              <a:t> на 2015 год в </a:t>
            </a:r>
            <a:r>
              <a:rPr lang="ru-RU" sz="5600" dirty="0">
                <a:latin typeface="+mj-lt"/>
              </a:rPr>
              <a:t>целях применения главы 32 Налогового кодекса РФ "Налог на имущество физических </a:t>
            </a:r>
            <a:r>
              <a:rPr lang="ru-RU" sz="5600" dirty="0" smtClean="0">
                <a:latin typeface="+mj-lt"/>
              </a:rPr>
              <a:t>лиц« установлен Приказом Минэкономразвития России от 29 октября 2014 г. № 685 в размере 1,147.</a:t>
            </a:r>
          </a:p>
          <a:p>
            <a:pPr marL="45720" indent="0" algn="just">
              <a:buNone/>
            </a:pPr>
            <a:r>
              <a:rPr lang="ru-RU" sz="7200" b="1" dirty="0" smtClean="0">
                <a:latin typeface="+mj-lt"/>
              </a:rPr>
              <a:t>графа 3  «Доля в праве»:</a:t>
            </a:r>
          </a:p>
          <a:p>
            <a:pPr marL="45720" indent="0" algn="just">
              <a:buNone/>
            </a:pPr>
            <a:r>
              <a:rPr lang="ru-RU" sz="7200" b="1" dirty="0" smtClean="0">
                <a:latin typeface="+mj-lt"/>
              </a:rPr>
              <a:t>1)   </a:t>
            </a:r>
            <a:r>
              <a:rPr lang="ru-RU" sz="7200" dirty="0" smtClean="0">
                <a:latin typeface="+mj-lt"/>
              </a:rPr>
              <a:t>собственник</a:t>
            </a:r>
            <a:r>
              <a:rPr lang="ru-RU" sz="7200" b="1" dirty="0" smtClean="0">
                <a:latin typeface="+mj-lt"/>
              </a:rPr>
              <a:t> </a:t>
            </a:r>
            <a:r>
              <a:rPr lang="ru-RU" sz="7200" dirty="0" smtClean="0">
                <a:latin typeface="+mj-lt"/>
              </a:rPr>
              <a:t>объекта налогообложения </a:t>
            </a:r>
            <a:r>
              <a:rPr lang="ru-RU" sz="7200" dirty="0" smtClean="0">
                <a:solidFill>
                  <a:schemeClr val="accent1"/>
                </a:solidFill>
                <a:latin typeface="+mj-lt"/>
              </a:rPr>
              <a:t>один</a:t>
            </a:r>
            <a:r>
              <a:rPr lang="ru-RU" sz="7200" dirty="0" smtClean="0">
                <a:latin typeface="+mj-lt"/>
              </a:rPr>
              <a:t> – доля равна 1;</a:t>
            </a:r>
          </a:p>
          <a:p>
            <a:pPr marL="45720" indent="0" algn="just">
              <a:buNone/>
            </a:pPr>
            <a:r>
              <a:rPr lang="ru-RU" sz="7200" b="1" dirty="0" smtClean="0">
                <a:latin typeface="+mj-lt"/>
              </a:rPr>
              <a:t>2) </a:t>
            </a:r>
            <a:r>
              <a:rPr lang="ru-RU" sz="7200" dirty="0" smtClean="0">
                <a:latin typeface="+mj-lt"/>
              </a:rPr>
              <a:t>в </a:t>
            </a:r>
            <a:r>
              <a:rPr lang="ru-RU" sz="7200" dirty="0">
                <a:latin typeface="+mj-lt"/>
              </a:rPr>
              <a:t>случае, если объект налогообложения находится в </a:t>
            </a:r>
            <a:r>
              <a:rPr lang="ru-RU" sz="7200" dirty="0">
                <a:solidFill>
                  <a:schemeClr val="accent1"/>
                </a:solidFill>
                <a:latin typeface="+mj-lt"/>
              </a:rPr>
              <a:t>общей</a:t>
            </a:r>
            <a:r>
              <a:rPr lang="ru-RU" sz="7200" dirty="0">
                <a:latin typeface="+mj-lt"/>
              </a:rPr>
              <a:t> </a:t>
            </a:r>
            <a:r>
              <a:rPr lang="ru-RU" sz="7200" dirty="0">
                <a:solidFill>
                  <a:schemeClr val="accent1"/>
                </a:solidFill>
                <a:latin typeface="+mj-lt"/>
              </a:rPr>
              <a:t>долевой </a:t>
            </a:r>
            <a:r>
              <a:rPr lang="ru-RU" sz="7200" dirty="0" smtClean="0">
                <a:solidFill>
                  <a:schemeClr val="accent1"/>
                </a:solidFill>
                <a:latin typeface="+mj-lt"/>
              </a:rPr>
              <a:t>собственности</a:t>
            </a:r>
            <a:r>
              <a:rPr lang="ru-RU" sz="7200" dirty="0" smtClean="0">
                <a:latin typeface="+mj-lt"/>
              </a:rPr>
              <a:t>, налог исчисляется для </a:t>
            </a:r>
            <a:r>
              <a:rPr lang="ru-RU" sz="7200" dirty="0">
                <a:latin typeface="+mj-lt"/>
              </a:rPr>
              <a:t>каждого из участников долевой собственности пропорционально его доле в праве собственности на такой объект </a:t>
            </a:r>
            <a:r>
              <a:rPr lang="ru-RU" sz="7200" dirty="0" smtClean="0">
                <a:latin typeface="+mj-lt"/>
              </a:rPr>
              <a:t>налогообложения;</a:t>
            </a:r>
          </a:p>
          <a:p>
            <a:pPr marL="45720" indent="0" algn="just">
              <a:buNone/>
            </a:pPr>
            <a:r>
              <a:rPr lang="ru-RU" sz="7200" b="1" dirty="0" smtClean="0">
                <a:latin typeface="+mj-lt"/>
              </a:rPr>
              <a:t>3)</a:t>
            </a:r>
            <a:r>
              <a:rPr lang="ru-RU" sz="7200" dirty="0" smtClean="0">
                <a:latin typeface="+mj-lt"/>
              </a:rPr>
              <a:t> если </a:t>
            </a:r>
            <a:r>
              <a:rPr lang="ru-RU" sz="7200" dirty="0">
                <a:latin typeface="+mj-lt"/>
              </a:rPr>
              <a:t>объект налогообложения находится в </a:t>
            </a:r>
            <a:r>
              <a:rPr lang="ru-RU" sz="7200" dirty="0">
                <a:solidFill>
                  <a:schemeClr val="accent1"/>
                </a:solidFill>
                <a:latin typeface="+mj-lt"/>
              </a:rPr>
              <a:t>общей совместной </a:t>
            </a:r>
            <a:r>
              <a:rPr lang="ru-RU" sz="7200" dirty="0" smtClean="0">
                <a:solidFill>
                  <a:schemeClr val="accent1"/>
                </a:solidFill>
                <a:latin typeface="+mj-lt"/>
              </a:rPr>
              <a:t>собственности</a:t>
            </a:r>
            <a:r>
              <a:rPr lang="ru-RU" sz="7200" dirty="0" smtClean="0">
                <a:latin typeface="+mj-lt"/>
              </a:rPr>
              <a:t>, налог </a:t>
            </a:r>
            <a:r>
              <a:rPr lang="ru-RU" sz="7200" dirty="0">
                <a:latin typeface="+mj-lt"/>
              </a:rPr>
              <a:t>исчисляется для каждого из участников совместной собственности в равных долях</a:t>
            </a:r>
            <a:r>
              <a:rPr lang="ru-RU" sz="7200" dirty="0" smtClean="0">
                <a:latin typeface="+mj-lt"/>
              </a:rPr>
              <a:t>. </a:t>
            </a:r>
            <a:endParaRPr lang="ru-RU" sz="7200" dirty="0">
              <a:latin typeface="+mj-lt"/>
            </a:endParaRPr>
          </a:p>
          <a:p>
            <a:pPr marL="45720" indent="0" algn="just">
              <a:buNone/>
            </a:pPr>
            <a:endParaRPr lang="ru-RU" sz="5500" dirty="0">
              <a:latin typeface="+mj-lt"/>
            </a:endParaRPr>
          </a:p>
          <a:p>
            <a:pPr marL="45720" indent="0" algn="just">
              <a:buNone/>
            </a:pPr>
            <a:endParaRPr lang="ru-RU" sz="1900" dirty="0"/>
          </a:p>
          <a:p>
            <a:pPr marL="45720" indent="0">
              <a:buNone/>
            </a:pPr>
            <a:r>
              <a:rPr lang="ru-RU" sz="1900" dirty="0">
                <a:hlinkClick r:id=""/>
              </a:rPr>
              <a:t> </a:t>
            </a:r>
            <a:endParaRPr lang="ru-RU" sz="1900" b="1" dirty="0" smtClean="0"/>
          </a:p>
          <a:p>
            <a:pPr marL="45720" indent="0">
              <a:buNone/>
            </a:pPr>
            <a:r>
              <a:rPr lang="ru-RU" sz="1800" dirty="0"/>
              <a:t>	</a:t>
            </a:r>
            <a:endParaRPr lang="ru-RU" sz="1800" dirty="0" smtClean="0"/>
          </a:p>
          <a:p>
            <a:pPr marL="45720" indent="0">
              <a:buNone/>
            </a:pPr>
            <a:endParaRPr lang="ru-RU" dirty="0">
              <a:latin typeface="+mj-l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06991"/>
            <a:ext cx="1944216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68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3256"/>
            <a:ext cx="4104456" cy="86409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 smtClean="0"/>
              <a:t>Официальный сайт ФНС России:</a:t>
            </a:r>
            <a:br>
              <a:rPr lang="ru-RU" sz="1800" dirty="0" smtClean="0"/>
            </a:br>
            <a:r>
              <a:rPr lang="en-US" sz="1800" dirty="0" err="1" smtClean="0"/>
              <a:t>www,nalog</a:t>
            </a:r>
            <a:r>
              <a:rPr lang="ru-RU" sz="1800" dirty="0" smtClean="0"/>
              <a:t>.</a:t>
            </a:r>
            <a:r>
              <a:rPr lang="en-US" sz="1800" dirty="0" err="1" smtClean="0"/>
              <a:t>ru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568952" cy="554461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100" b="1" dirty="0">
                <a:solidFill>
                  <a:schemeClr val="tx1"/>
                </a:solidFill>
                <a:latin typeface="+mj-lt"/>
              </a:rPr>
              <a:t>графа 4</a:t>
            </a:r>
            <a:r>
              <a:rPr lang="ru-RU" sz="1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Налоговые ставки </a:t>
            </a:r>
            <a:r>
              <a:rPr lang="ru-RU" sz="2000" dirty="0">
                <a:latin typeface="+mj-lt"/>
              </a:rPr>
              <a:t>устанавливаются нормативными правовыми актами представительных органов муниципальных образований с учетом положений Федерального законодательства:</a:t>
            </a:r>
            <a:r>
              <a:rPr lang="ru-RU" sz="2000" dirty="0">
                <a:latin typeface="+mj-lt"/>
                <a:hlinkClick r:id="rId2"/>
              </a:rPr>
              <a:t> </a:t>
            </a:r>
          </a:p>
          <a:p>
            <a:pPr marL="45720" indent="0" algn="just">
              <a:buNone/>
            </a:pPr>
            <a:r>
              <a:rPr lang="ru-RU" sz="2000" dirty="0">
                <a:latin typeface="+mj-lt"/>
              </a:rPr>
              <a:t>налоговые ставки определяются исходя из </a:t>
            </a:r>
            <a:r>
              <a:rPr lang="ru-RU" sz="2000" b="1" dirty="0">
                <a:solidFill>
                  <a:schemeClr val="accent1"/>
                </a:solidFill>
                <a:latin typeface="+mj-lt"/>
              </a:rPr>
              <a:t>суммарной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+mj-lt"/>
              </a:rPr>
              <a:t>инвентаризационной стоимости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+mj-lt"/>
              </a:rPr>
              <a:t>объектов налогообложения умноженной на коэффициент-дефлятор</a:t>
            </a:r>
            <a:r>
              <a:rPr lang="ru-RU" sz="2000" dirty="0">
                <a:latin typeface="+mj-lt"/>
              </a:rPr>
              <a:t>, расположенных </a:t>
            </a:r>
            <a:r>
              <a:rPr lang="ru-RU" sz="2000" dirty="0">
                <a:solidFill>
                  <a:schemeClr val="accent1"/>
                </a:solidFill>
                <a:latin typeface="+mj-lt"/>
              </a:rPr>
              <a:t>в пределах одного муниципального </a:t>
            </a: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образования</a:t>
            </a:r>
          </a:p>
          <a:p>
            <a:pPr algn="just"/>
            <a:r>
              <a:rPr lang="ru-RU" sz="1800" dirty="0" smtClean="0">
                <a:latin typeface="+mj-lt"/>
              </a:rPr>
              <a:t>   </a:t>
            </a:r>
            <a:r>
              <a:rPr lang="ru-RU" sz="1800" dirty="0">
                <a:latin typeface="+mj-lt"/>
              </a:rPr>
              <a:t>До 300 000 рублей включительно	           </a:t>
            </a:r>
            <a:r>
              <a:rPr lang="ru-RU" sz="1800" dirty="0" smtClean="0">
                <a:latin typeface="+mj-lt"/>
              </a:rPr>
              <a:t>  до </a:t>
            </a:r>
            <a:r>
              <a:rPr lang="ru-RU" sz="1800" dirty="0">
                <a:latin typeface="+mj-lt"/>
              </a:rPr>
              <a:t>0,1% включительно	</a:t>
            </a:r>
          </a:p>
          <a:p>
            <a:r>
              <a:rPr lang="ru-RU" sz="1800" b="1" dirty="0">
                <a:latin typeface="+mj-lt"/>
              </a:rPr>
              <a:t>   </a:t>
            </a:r>
            <a:r>
              <a:rPr lang="ru-RU" sz="1800" dirty="0">
                <a:latin typeface="+mj-lt"/>
              </a:rPr>
              <a:t>Свыше 300 000 до 500 000 рублей вкл</a:t>
            </a:r>
            <a:r>
              <a:rPr lang="ru-RU" sz="1800" dirty="0" smtClean="0">
                <a:latin typeface="+mj-lt"/>
              </a:rPr>
              <a:t>. </a:t>
            </a:r>
            <a:r>
              <a:rPr lang="ru-RU" sz="1800" dirty="0">
                <a:latin typeface="+mj-lt"/>
              </a:rPr>
              <a:t>	свыше 0,1 до 0,3% вкл.	</a:t>
            </a:r>
          </a:p>
          <a:p>
            <a:r>
              <a:rPr lang="ru-RU" sz="1800" dirty="0">
                <a:latin typeface="+mj-lt"/>
              </a:rPr>
              <a:t>   Свыше 500 000 рублей	</a:t>
            </a:r>
            <a:r>
              <a:rPr lang="ru-RU" sz="1800" b="1" dirty="0">
                <a:latin typeface="+mj-lt"/>
              </a:rPr>
              <a:t>                        </a:t>
            </a:r>
            <a:r>
              <a:rPr lang="ru-RU" sz="1800" b="1" dirty="0" smtClean="0">
                <a:latin typeface="+mj-lt"/>
              </a:rPr>
              <a:t>   </a:t>
            </a:r>
            <a:r>
              <a:rPr lang="ru-RU" sz="1800" dirty="0" smtClean="0">
                <a:latin typeface="+mj-lt"/>
              </a:rPr>
              <a:t>свыше </a:t>
            </a:r>
            <a:r>
              <a:rPr lang="ru-RU" sz="1800" dirty="0">
                <a:latin typeface="+mj-lt"/>
              </a:rPr>
              <a:t>0,3 до 2,0% вкл.</a:t>
            </a:r>
            <a:r>
              <a:rPr lang="ru-RU" sz="1800" b="1" dirty="0">
                <a:latin typeface="+mj-lt"/>
              </a:rPr>
              <a:t>	</a:t>
            </a:r>
          </a:p>
          <a:p>
            <a:pPr marL="45720" indent="0" algn="just">
              <a:buNone/>
            </a:pPr>
            <a:endParaRPr lang="ru-RU" sz="1800" dirty="0">
              <a:latin typeface="+mj-lt"/>
              <a:hlinkClick r:id="rId2"/>
            </a:endParaRPr>
          </a:p>
          <a:p>
            <a:pPr marL="45720" indent="0">
              <a:buNone/>
            </a:pPr>
            <a:r>
              <a:rPr lang="ru-RU" sz="1800" b="1" dirty="0">
                <a:latin typeface="+mj-lt"/>
              </a:rPr>
              <a:t>Допускается установление дифференцированных налоговых ставок в зависимости </a:t>
            </a:r>
            <a:r>
              <a:rPr lang="ru-RU" sz="1800" b="1" dirty="0" smtClean="0">
                <a:latin typeface="+mj-lt"/>
              </a:rPr>
              <a:t>от:</a:t>
            </a:r>
          </a:p>
          <a:p>
            <a:r>
              <a:rPr lang="ru-RU" sz="1800" b="1" dirty="0" smtClean="0">
                <a:latin typeface="+mj-lt"/>
              </a:rPr>
              <a:t>суммарной </a:t>
            </a:r>
            <a:r>
              <a:rPr lang="ru-RU" sz="1800" b="1" dirty="0">
                <a:latin typeface="+mj-lt"/>
              </a:rPr>
              <a:t>инвентаризационной стоимости объектов налогообложения, умноженной на </a:t>
            </a:r>
            <a:r>
              <a:rPr lang="ru-RU" sz="1800" b="1" dirty="0" smtClean="0">
                <a:latin typeface="+mj-lt"/>
              </a:rPr>
              <a:t>коэффициент-дефлятор;</a:t>
            </a:r>
          </a:p>
          <a:p>
            <a:r>
              <a:rPr lang="ru-RU" sz="1800" dirty="0" smtClean="0">
                <a:latin typeface="+mj-lt"/>
              </a:rPr>
              <a:t>вида </a:t>
            </a:r>
            <a:r>
              <a:rPr lang="ru-RU" sz="1800" dirty="0">
                <a:latin typeface="+mj-lt"/>
              </a:rPr>
              <a:t>объекта </a:t>
            </a:r>
            <a:r>
              <a:rPr lang="ru-RU" sz="1800" dirty="0" smtClean="0">
                <a:latin typeface="+mj-lt"/>
              </a:rPr>
              <a:t>налогообложения.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2016224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1190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Ваш регион: 38 Иркутская область 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5536" y="1484784"/>
            <a:ext cx="8352928" cy="475252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907704" y="1988840"/>
            <a:ext cx="2232248" cy="36004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5576" y="1664804"/>
            <a:ext cx="2016224" cy="18002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70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Электронные  сервисы: справочная информация о ставках и льготах по имущественным налогам </a:t>
            </a:r>
            <a:endParaRPr lang="ru-RU" sz="1800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3528" y="1196752"/>
            <a:ext cx="8568952" cy="547260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084168" y="5060032"/>
            <a:ext cx="1584176" cy="914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78743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385</TotalTime>
  <Words>637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 ИМУЩЕСТВЕННЫЕ НАЛОГИ ФИЗИЧЕСКИХ ЛИЦ</vt:lpstr>
      <vt:lpstr>1.</vt:lpstr>
      <vt:lpstr>Объекты налогообложения: 1) жилой дом; 2) жилое помещение (квартира, комната); 3) гараж, машино-место; 4) единый недвижимый комплекс; 5) объект незавершенного строительства; 6) иные здание, строение, сооружение, помещение.   В целях    настоящей   главы   жилые   строения,   расположенные   на   земельных  участках, предоставленных    для    ведения    личного подсобного,  дачного хозяйства, огородничества, садоводства,   индивидуального   жилищного   строительства,    относятся   к   жилым  домам.  Не признается объектом налогообложения имущество, входящее в состав общего имущества многоквартирного дома. </vt:lpstr>
      <vt:lpstr>Слайд 4</vt:lpstr>
      <vt:lpstr>Слайд 5</vt:lpstr>
      <vt:lpstr>1</vt:lpstr>
      <vt:lpstr> Официальный сайт ФНС России: www,nalog.ru   </vt:lpstr>
      <vt:lpstr>Ваш регион: 38 Иркутская область </vt:lpstr>
      <vt:lpstr>Электронные  сервисы: справочная информация о ставках и льготах по имущественным налогам </vt:lpstr>
      <vt:lpstr>Вкладка «подробнее»</vt:lpstr>
      <vt:lpstr>графа 5   Количество месяцев, за которые производится расчет </vt:lpstr>
      <vt:lpstr>графа 7 Налоговые льготы</vt:lpstr>
      <vt:lpstr>Ограничения при предоставлении льготы по уплате налога на имущество физических лиц</vt:lpstr>
      <vt:lpstr>Уведомление о выбранных объектах налогообложения, в отношении которых предоставляется налоговая льгота, представляется налогоплательщиком в налоговый орган по своему выбору до 1 ноября года, являющегося налоговым периодом, начиная с которого в отношении указанных объектов применяется налоговая льгота.  Налогоплательщик, представивший в налоговый орган уведомление о выбранном объекте налогообложения, не вправе после 1 ноября года, являющегося налоговым периодом, представлять уточненное уведомление с изменением объекта налогообложения, в отношении которого в указанном налоговом периоде предоставляется льгота.                                                                                                             При непредставлении налогоплательщиком, имеющим право на льготу, уведомления о выбранном объекте налогообложения налоговая льгота предоставляется в отношении одного объекта налогообложения каждого вида с максимальной исчисленной суммой налога.                                    </vt:lpstr>
      <vt:lpstr>       Налог подлежит уплате налогоплательщиками в срок не позднее 1 декабря года, следующего за истекшим налоговым периодом.  Налог уплачивается по месту нахождения объекта налогообложения на основании налогового уведомления, направляемого налогоплательщику налоговым органом.  </vt:lpstr>
      <vt:lpstr>При неуплате налога в срок, указанный в налоговом уведомлении, налогоплательщику направляется требование об уплате налога, в котором он извещается о задолженности, в том числе и о размере пени.  В случае неисполнения налогоплательщиком требования об уплате налога, налоговые органы обращаются в суд с иском о взыскании налога, а также пени.</vt:lpstr>
      <vt:lpstr>ОКП №3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Нугманова Светлана Борисовна</dc:creator>
  <cp:lastModifiedBy>Антонина Николаевна Падрецкая</cp:lastModifiedBy>
  <cp:revision>32</cp:revision>
  <dcterms:created xsi:type="dcterms:W3CDTF">2016-09-08T06:56:24Z</dcterms:created>
  <dcterms:modified xsi:type="dcterms:W3CDTF">2016-09-20T02:08:52Z</dcterms:modified>
</cp:coreProperties>
</file>