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46" r:id="rId1"/>
  </p:sldMasterIdLst>
  <p:notesMasterIdLst>
    <p:notesMasterId r:id="rId21"/>
  </p:notesMasterIdLst>
  <p:handoutMasterIdLst>
    <p:handoutMasterId r:id="rId22"/>
  </p:handoutMasterIdLst>
  <p:sldIdLst>
    <p:sldId id="400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287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22D"/>
    <a:srgbClr val="C5FF99"/>
    <a:srgbClr val="66FF66"/>
    <a:srgbClr val="00CC66"/>
    <a:srgbClr val="63E600"/>
    <a:srgbClr val="CD2FA8"/>
    <a:srgbClr val="86911F"/>
    <a:srgbClr val="9F2936"/>
    <a:srgbClr val="0B0FA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545" autoAdjust="0"/>
  </p:normalViewPr>
  <p:slideViewPr>
    <p:cSldViewPr>
      <p:cViewPr>
        <p:scale>
          <a:sx n="110" d="100"/>
          <a:sy n="110" d="100"/>
        </p:scale>
        <p:origin x="-163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01334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66" d="100"/>
        <a:sy n="66" d="100"/>
      </p:scale>
      <p:origin x="0" y="2388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8866459897563788E-2"/>
          <c:w val="0.63714610639137581"/>
          <c:h val="0.92789059952194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 133 800 тыс.руб.</c:v>
                </c:pt>
                <c:pt idx="1">
                  <c:v>Имущественные налоги 14 550 тыс.руб.</c:v>
                </c:pt>
                <c:pt idx="2">
                  <c:v>Налоги на совокупный доход 12 292,6 тыс.руб.</c:v>
                </c:pt>
                <c:pt idx="3">
                  <c:v>Акцизы 13 050 тыс. руб.</c:v>
                </c:pt>
                <c:pt idx="4">
                  <c:v>Госпошлина 6 700 тыс.руб.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133800</c:v>
                </c:pt>
                <c:pt idx="1">
                  <c:v>14550</c:v>
                </c:pt>
                <c:pt idx="2">
                  <c:v>12292.6</c:v>
                </c:pt>
                <c:pt idx="3">
                  <c:v>13050.2</c:v>
                </c:pt>
                <c:pt idx="4">
                  <c:v>6700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4-424F-8FEA-0A0D3CCF007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2717633669049921"/>
          <c:y val="0.24414745369553251"/>
          <c:w val="0.315298723852803"/>
          <c:h val="0.6117987787930836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033033964303031E-3"/>
          <c:y val="2.1099817563807612E-2"/>
          <c:w val="0.69140487130912409"/>
          <c:h val="0.978900182436192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 7900 тыс.руб.</c:v>
                </c:pt>
                <c:pt idx="1">
                  <c:v> Платежи при пользовании природными ресурсами 915,2 тыс.руб.</c:v>
                </c:pt>
                <c:pt idx="2">
                  <c:v>Штрафы 392 тыс. руб.</c:v>
                </c:pt>
                <c:pt idx="3">
                  <c:v>Продажа активов 550 тыс.руб.</c:v>
                </c:pt>
                <c:pt idx="4">
                  <c:v>Прочие неналоговые доходы 50 тыс.руб.</c:v>
                </c:pt>
                <c:pt idx="5">
                  <c:v>Прочие доходы от оказания платных услуг (работ)  (МКУ Чистый город) 800 тыс.руб.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7900</c:v>
                </c:pt>
                <c:pt idx="1">
                  <c:v>915.2</c:v>
                </c:pt>
                <c:pt idx="2">
                  <c:v>392</c:v>
                </c:pt>
                <c:pt idx="3">
                  <c:v>550</c:v>
                </c:pt>
                <c:pt idx="4">
                  <c:v>50</c:v>
                </c:pt>
                <c:pt idx="5">
                  <c:v>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36-4A3B-AB49-8E72163C6B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96126651452948"/>
          <c:y val="8.1245659134638049E-2"/>
          <c:w val="0.35127058954713702"/>
          <c:h val="0.77906160222467091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157235.29999999999</c:v>
                </c:pt>
                <c:pt idx="1">
                  <c:v>118133.9</c:v>
                </c:pt>
                <c:pt idx="2">
                  <c:v>117057.5</c:v>
                </c:pt>
                <c:pt idx="3">
                  <c:v>77809.3</c:v>
                </c:pt>
                <c:pt idx="4">
                  <c:v>97503.8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3F-4D3C-B7F6-947E7A6248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234738.2</c:v>
                </c:pt>
                <c:pt idx="1">
                  <c:v>368257.1</c:v>
                </c:pt>
                <c:pt idx="2">
                  <c:v>382139.5</c:v>
                </c:pt>
                <c:pt idx="3">
                  <c:v>675410</c:v>
                </c:pt>
                <c:pt idx="4">
                  <c:v>136906.79999999999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3F-4D3C-B7F6-947E7A6248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549825.30000000005</c:v>
                </c:pt>
                <c:pt idx="1">
                  <c:v>519574.6</c:v>
                </c:pt>
                <c:pt idx="2">
                  <c:v>540769.5</c:v>
                </c:pt>
                <c:pt idx="3">
                  <c:v>498223.4</c:v>
                </c:pt>
                <c:pt idx="4">
                  <c:v>449251.6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3F-4D3C-B7F6-947E7A6248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3760.9</c:v>
                </c:pt>
                <c:pt idx="1">
                  <c:v>10163.5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3F-4D3C-B7F6-947E7A624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23648"/>
        <c:axId val="32925184"/>
      </c:barChart>
      <c:catAx>
        <c:axId val="3292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2925184"/>
        <c:crosses val="autoZero"/>
        <c:auto val="1"/>
        <c:lblAlgn val="ctr"/>
        <c:lblOffset val="100"/>
        <c:noMultiLvlLbl val="0"/>
      </c:catAx>
      <c:valAx>
        <c:axId val="3292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23648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noFill/>
        <a:ln w="25400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73410114993054E-3"/>
          <c:y val="6.5528822548848425E-2"/>
          <c:w val="0.99112265898850072"/>
          <c:h val="0.832347634546765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219752.3</c:v>
                </c:pt>
                <c:pt idx="1">
                  <c:v>191607.1</c:v>
                </c:pt>
                <c:pt idx="2">
                  <c:v>191000</c:v>
                </c:pt>
                <c:pt idx="3">
                  <c:v>192861.5</c:v>
                </c:pt>
                <c:pt idx="4">
                  <c:v>197745.1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4E-40BC-BB6F-ADB8B60E60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945559.7</c:v>
                </c:pt>
                <c:pt idx="1">
                  <c:v>1020656</c:v>
                </c:pt>
                <c:pt idx="2">
                  <c:v>1039966.5</c:v>
                </c:pt>
                <c:pt idx="3">
                  <c:v>1251442.7</c:v>
                </c:pt>
                <c:pt idx="4">
                  <c:v>683662.2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4E-40BC-BB6F-ADB8B60E60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3747968"/>
        <c:axId val="43753856"/>
      </c:barChart>
      <c:catAx>
        <c:axId val="4374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 b="1" i="1">
                <a:solidFill>
                  <a:srgbClr val="82222D"/>
                </a:solidFill>
              </a:defRPr>
            </a:pPr>
            <a:endParaRPr lang="ru-RU"/>
          </a:p>
        </c:txPr>
        <c:crossAx val="43753856"/>
        <c:crosses val="autoZero"/>
        <c:auto val="1"/>
        <c:lblAlgn val="ctr"/>
        <c:lblOffset val="100"/>
        <c:noMultiLvlLbl val="0"/>
      </c:catAx>
      <c:valAx>
        <c:axId val="43753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74796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</c:spPr>
    </c:plotArea>
    <c:legend>
      <c:legendPos val="t"/>
      <c:overlay val="0"/>
      <c:txPr>
        <a:bodyPr/>
        <a:lstStyle/>
        <a:p>
          <a:pPr>
            <a:defRPr sz="1400" b="1" i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0.70909</cdr:x>
      <cdr:y>0.67647</cdr:y>
    </cdr:from>
    <cdr:to>
      <cdr:x>0.82545</cdr:x>
      <cdr:y>0.8647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72164" y="32861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0.84545</cdr:x>
      <cdr:y>0.36765</cdr:y>
    </cdr:from>
    <cdr:to>
      <cdr:x>0.96182</cdr:x>
      <cdr:y>0.55589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43734" y="1785950"/>
          <a:ext cx="914457" cy="914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0.05983</cdr:x>
      <cdr:y>0.22707</cdr:y>
    </cdr:from>
    <cdr:to>
      <cdr:x>0.17094</cdr:x>
      <cdr:y>0.28037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00074" y="1217246"/>
          <a:ext cx="928686" cy="2857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rPr>
            <a:t>1165312,0</a:t>
          </a:r>
          <a:endParaRPr lang="ru-RU" sz="1200" b="1" dirty="0">
            <a:solidFill>
              <a:sysClr val="windowText" lastClr="0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0.25431</cdr:x>
      <cdr:y>0.26445</cdr:y>
    </cdr:from>
    <cdr:to>
      <cdr:x>0.36478</cdr:x>
      <cdr:y>0.32677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04946" y="1248355"/>
          <a:ext cx="784031" cy="2941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0.44253</cdr:x>
      <cdr:y>0.29814</cdr:y>
    </cdr:from>
    <cdr:to>
      <cdr:x>0.55299</cdr:x>
      <cdr:y>0.36552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140765" y="1407380"/>
          <a:ext cx="784031" cy="3180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0.6397</cdr:x>
      <cdr:y>0.13981</cdr:y>
    </cdr:from>
    <cdr:to>
      <cdr:x>0.75017</cdr:x>
      <cdr:y>0.19708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540195" y="659959"/>
          <a:ext cx="784031" cy="2703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0.83016</cdr:x>
      <cdr:y>0.44637</cdr:y>
    </cdr:from>
    <cdr:to>
      <cdr:x>0.93726</cdr:x>
      <cdr:y>0.50027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891916" y="2107094"/>
          <a:ext cx="760178" cy="2544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0.0679</cdr:x>
      <cdr:y>0.27961</cdr:y>
    </cdr:from>
    <cdr:to>
      <cdr:x>0.18803</cdr:x>
      <cdr:y>0.3453</cdr:y>
    </cdr:to>
    <cdr:sp macro="" textlink="">
      <cdr:nvSpPr>
        <cdr:cNvPr id="10" name="Прямоугольник 2"/>
        <cdr:cNvSpPr/>
      </cdr:nvSpPr>
      <cdr:spPr>
        <a:xfrm xmlns:a="http://schemas.openxmlformats.org/drawingml/2006/main">
          <a:off x="567525" y="1498895"/>
          <a:ext cx="1004111" cy="352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0.25641</cdr:x>
      <cdr:y>0.21375</cdr:y>
    </cdr:from>
    <cdr:to>
      <cdr:x>0.38817</cdr:x>
      <cdr:y>0.27607</cdr:y>
    </cdr:to>
    <cdr:sp macro="" textlink="">
      <cdr:nvSpPr>
        <cdr:cNvPr id="11" name="Прямоугольник 3"/>
        <cdr:cNvSpPr/>
      </cdr:nvSpPr>
      <cdr:spPr>
        <a:xfrm xmlns:a="http://schemas.openxmlformats.org/drawingml/2006/main">
          <a:off x="2143140" y="1145822"/>
          <a:ext cx="1101282" cy="334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</a:rPr>
            <a:t>1212263,1</a:t>
          </a:r>
        </a:p>
      </cdr:txBody>
    </cdr:sp>
  </cdr:relSizeAnchor>
  <cdr:relSizeAnchor xmlns:cdr="http://schemas.openxmlformats.org/drawingml/2006/chartDrawing">
    <cdr:from>
      <cdr:x>0.44444</cdr:x>
      <cdr:y>0.20042</cdr:y>
    </cdr:from>
    <cdr:to>
      <cdr:x>0.57059</cdr:x>
      <cdr:y>0.25601</cdr:y>
    </cdr:to>
    <cdr:sp macro="" textlink="">
      <cdr:nvSpPr>
        <cdr:cNvPr id="12" name="Прямоугольник 4"/>
        <cdr:cNvSpPr/>
      </cdr:nvSpPr>
      <cdr:spPr>
        <a:xfrm xmlns:a="http://schemas.openxmlformats.org/drawingml/2006/main">
          <a:off x="3714776" y="1074384"/>
          <a:ext cx="1054393" cy="297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ysClr val="windowText" lastClr="000000"/>
              </a:solidFill>
            </a:rPr>
            <a:t>  1230966,5</a:t>
          </a:r>
          <a:endParaRPr lang="ru-RU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0.64957</cdr:x>
      <cdr:y>0.09381</cdr:y>
    </cdr:from>
    <cdr:to>
      <cdr:x>0.769</cdr:x>
      <cdr:y>0.15108</cdr:y>
    </cdr:to>
    <cdr:sp macro="" textlink="">
      <cdr:nvSpPr>
        <cdr:cNvPr id="13" name="Прямоугольник 5"/>
        <cdr:cNvSpPr/>
      </cdr:nvSpPr>
      <cdr:spPr>
        <a:xfrm xmlns:a="http://schemas.openxmlformats.org/drawingml/2006/main">
          <a:off x="5429288" y="502880"/>
          <a:ext cx="998225" cy="3070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ysClr val="windowText" lastClr="000000"/>
              </a:solidFill>
            </a:rPr>
            <a:t>1444304,2</a:t>
          </a:r>
          <a:endParaRPr lang="ru-RU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0.8547</cdr:x>
      <cdr:y>0.38699</cdr:y>
    </cdr:from>
    <cdr:to>
      <cdr:x>0.9618</cdr:x>
      <cdr:y>0.44089</cdr:y>
    </cdr:to>
    <cdr:sp macro="" textlink="">
      <cdr:nvSpPr>
        <cdr:cNvPr id="14" name="Прямоугольник 6"/>
        <cdr:cNvSpPr/>
      </cdr:nvSpPr>
      <cdr:spPr>
        <a:xfrm xmlns:a="http://schemas.openxmlformats.org/drawingml/2006/main">
          <a:off x="7143800" y="2074516"/>
          <a:ext cx="895168" cy="2889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ysClr val="windowText" lastClr="000000"/>
              </a:solidFill>
            </a:rPr>
            <a:t>881407,3</a:t>
          </a:r>
          <a:endParaRPr lang="ru-RU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0.17518</cdr:x>
      <cdr:y>0.26184</cdr:y>
    </cdr:from>
    <cdr:to>
      <cdr:x>0.23487</cdr:x>
      <cdr:y>0.43296</cdr:y>
    </cdr:to>
    <cdr:sp macro="" textlink="">
      <cdr:nvSpPr>
        <cdr:cNvPr id="15" name="Стрелка вправо 8"/>
        <cdr:cNvSpPr/>
      </cdr:nvSpPr>
      <cdr:spPr>
        <a:xfrm xmlns:a="http://schemas.openxmlformats.org/drawingml/2006/main" rot="18160769">
          <a:off x="1254991" y="1612843"/>
          <a:ext cx="917317" cy="498903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>
          <a:solidFill>
            <a:schemeClr val="accent1">
              <a:shade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00B050"/>
              </a:solidFill>
            </a:rPr>
            <a:t>+4%</a:t>
          </a:r>
        </a:p>
      </cdr:txBody>
    </cdr:sp>
  </cdr:relSizeAnchor>
  <cdr:relSizeAnchor xmlns:cdr="http://schemas.openxmlformats.org/drawingml/2006/chartDrawing">
    <cdr:from>
      <cdr:x>0.37973</cdr:x>
      <cdr:y>0.24776</cdr:y>
    </cdr:from>
    <cdr:to>
      <cdr:x>0.43872</cdr:x>
      <cdr:y>0.41252</cdr:y>
    </cdr:to>
    <cdr:sp macro="" textlink="">
      <cdr:nvSpPr>
        <cdr:cNvPr id="16" name="Стрелка вправо 15"/>
        <cdr:cNvSpPr/>
      </cdr:nvSpPr>
      <cdr:spPr>
        <a:xfrm xmlns:a="http://schemas.openxmlformats.org/drawingml/2006/main" rot="18428433">
          <a:off x="2978795" y="1523233"/>
          <a:ext cx="883216" cy="493074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B050"/>
              </a:solidFill>
            </a:rPr>
            <a:t>+1,5%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0.57336</cdr:x>
      <cdr:y>0.14663</cdr:y>
    </cdr:from>
    <cdr:to>
      <cdr:x>0.64234</cdr:x>
      <cdr:y>0.34971</cdr:y>
    </cdr:to>
    <cdr:sp macro="" textlink="">
      <cdr:nvSpPr>
        <cdr:cNvPr id="17" name="Стрелка вправо 16"/>
        <cdr:cNvSpPr/>
      </cdr:nvSpPr>
      <cdr:spPr>
        <a:xfrm xmlns:a="http://schemas.openxmlformats.org/drawingml/2006/main" rot="18295373">
          <a:off x="4536242" y="1042053"/>
          <a:ext cx="1088644" cy="576611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B050"/>
              </a:solidFill>
            </a:rPr>
            <a:t>+17,3%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0.78998</cdr:x>
      <cdr:y>0.12436</cdr:y>
    </cdr:from>
    <cdr:to>
      <cdr:x>0.85612</cdr:x>
      <cdr:y>0.4109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 rot="3320266">
          <a:off x="6111236" y="1158265"/>
          <a:ext cx="1536045" cy="552814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</a:rPr>
            <a:t>-39%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9EA579-79AA-440B-9FF8-A9D48F1CD85C}" type="datetimeFigureOut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30D459-7D34-4B45-AF31-A6F38EE54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9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7B3FC2-C89D-4A92-8E23-BAD44377C14F}" type="datetimeFigureOut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5B5C9-CA8E-425F-9A41-B5BDD6B94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BA224-B187-4F30-BF23-6D273417D1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30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68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C3601-08C5-4DBF-A1FA-9E8A28D300C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33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45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4E5CC-AB49-4B8F-A412-1D9401571BE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7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936DA-F53D-4444-A227-28011975C89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23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03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42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62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0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BDBC2-86BE-401F-A2C1-6842C34773E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3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A95651-670C-45DF-BA94-3C56D138671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3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3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51CA8-B4EB-4A05-A784-A660270CA9E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72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u="sng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25DE48-A64C-435E-A2DA-92CB137CB9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8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8EDA81-875E-458E-A0B2-D1D1A507D8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89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9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E79A5-B556-409D-8F48-A4F35914EAFB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EE6BB-E42D-477A-9517-85CA308D9E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DDD62-0F64-435B-B14F-C9AED81A9DBE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FC19E-63B8-48EB-8F2C-93F3E4797C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9DDE8-1CD5-4941-9DC7-393549834DD1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EC24B-C170-4429-820C-E8AE202320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3238" y="530225"/>
            <a:ext cx="8183562" cy="5507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08F7-6D7F-409C-9511-20167C33B292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1A61-75E0-4CB7-B5A3-71AA75562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C9F1-A30E-43D1-A4E5-8CA358594168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CD40-D208-4A0C-B8DF-2E0F110D1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239F5-F3AF-4C8A-9C2A-8C80142B3915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3AC1D-2EEF-4D28-9FEE-0C10A0C2C2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FE269-063F-4DD8-9864-21BEAD62CACB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23002-D7BC-4691-8BEA-84A30C66E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A699E-DE7F-439E-9C6F-FD205C2AC8D8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74730-A55E-43FE-8707-73C9B2827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8B8D18-EB36-46E2-8FFE-EE35C0F84181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4481E-4738-4AE7-8FEC-A0DD2EE4BA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C2038-410C-4B89-8D3B-68BCCE305A1A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F1BE2-D13C-4845-B061-6D8EAB003F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8D28E-7223-431D-BA33-84AE99BB0A14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04C2C-D475-4B57-9C47-6349FFB049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C1951-9355-4D25-88B5-AF92930DFB54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E88C5-9D66-40E4-BDB4-E7DA883925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80CBD-4542-4AE9-81F4-F214409D91AA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F8229-DA65-484A-B9B9-E825E625FB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DA81DDC-4ADB-420E-93C8-3AFBC8790CAE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482D52D-A4AE-4B9F-810B-7882535857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  <p:sldLayoutId id="2147484858" r:id="rId12"/>
    <p:sldLayoutId id="2147484859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428868"/>
            <a:ext cx="9001155" cy="3357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Проект б</a:t>
            </a:r>
            <a:r>
              <a:rPr lang="ru-RU" sz="320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юджета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Зиминского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городского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муниципального образования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на 2021 год и плановый период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2022 и 2023 годов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(Проект Решения Думы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Зиминского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городского муниципального образования)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943600"/>
            <a:ext cx="813435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по финансам и налогам администрации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Зиминского</a:t>
            </a: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городского муниципального образования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50" y="1785938"/>
            <a:ext cx="8429625" cy="1000125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cap="all" dirty="0">
              <a:ln w="6350">
                <a:noFill/>
              </a:ln>
              <a:latin typeface="+mn-lt"/>
              <a:ea typeface="+mj-ea"/>
              <a:cs typeface="+mj-cs"/>
            </a:endParaRPr>
          </a:p>
        </p:txBody>
      </p:sp>
      <p:pic>
        <p:nvPicPr>
          <p:cNvPr id="1026" name="Рисунок 0" descr="Gerb.JPG"/>
          <p:cNvPicPr>
            <a:picLocks noChangeArrowheads="1"/>
          </p:cNvPicPr>
          <p:nvPr/>
        </p:nvPicPr>
        <p:blipFill>
          <a:blip r:embed="rId3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900113" y="476250"/>
            <a:ext cx="1586358" cy="1440000"/>
          </a:xfrm>
          <a:prstGeom prst="rect">
            <a:avLst/>
          </a:prstGeom>
          <a:solidFill>
            <a:schemeClr val="bg1">
              <a:lumMod val="75000"/>
              <a:alpha val="81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595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A44E3-3381-46DE-9F5C-833D29EBCDF1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48506"/>
            <a:ext cx="8573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СТРУКТУРА РАСХОДОВ БЮДЖЕТА ЗИМИНСКОГО ГОРОДСКОГО МУНИЦИПАЛЬНОГО 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ОБРАЗОВАНИЯ  В  2021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effectLst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/>
              <a:t>Расходы </a:t>
            </a:r>
            <a:r>
              <a:rPr lang="ru-RU" i="1" dirty="0"/>
              <a:t>социальной направленности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569" y="1488805"/>
            <a:ext cx="3893757" cy="431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569" y="1999108"/>
            <a:ext cx="3893758" cy="538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Культура</a:t>
            </a:r>
            <a:r>
              <a:rPr lang="ru-RU" dirty="0"/>
              <a:t> и </a:t>
            </a:r>
            <a:r>
              <a:rPr lang="ru-RU" b="1" dirty="0"/>
              <a:t>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2820" y="3346022"/>
            <a:ext cx="3951690" cy="4437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Физ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культура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и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9171" y="2706707"/>
            <a:ext cx="3945339" cy="452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Социальная</a:t>
            </a:r>
            <a:r>
              <a:rPr lang="ru-RU" dirty="0"/>
              <a:t> </a:t>
            </a:r>
            <a:r>
              <a:rPr lang="ru-RU" b="1" dirty="0"/>
              <a:t>политика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9826" y="4497366"/>
            <a:ext cx="3934684" cy="5463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4361" y="5089025"/>
            <a:ext cx="3940150" cy="5334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Общегосударственные</a:t>
            </a:r>
            <a:r>
              <a:rPr lang="ru-RU" dirty="0"/>
              <a:t> </a:t>
            </a:r>
            <a:r>
              <a:rPr lang="ru-RU" b="1" dirty="0"/>
              <a:t>вопросы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3070" y="5782346"/>
            <a:ext cx="3941440" cy="3430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Национальная</a:t>
            </a:r>
            <a:r>
              <a:rPr lang="ru-RU" dirty="0"/>
              <a:t> </a:t>
            </a:r>
            <a:r>
              <a:rPr lang="ru-RU" b="1" dirty="0"/>
              <a:t>экономика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9826" y="6361111"/>
            <a:ext cx="3934684" cy="4188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Прочие</a:t>
            </a:r>
            <a:r>
              <a:rPr lang="ru-RU" sz="1600" dirty="0"/>
              <a:t> </a:t>
            </a:r>
            <a:r>
              <a:rPr lang="ru-RU" sz="1600" b="1" dirty="0"/>
              <a:t>расходы</a:t>
            </a:r>
          </a:p>
        </p:txBody>
      </p:sp>
      <p:sp>
        <p:nvSpPr>
          <p:cNvPr id="53261" name="TextBox 23"/>
          <p:cNvSpPr txBox="1">
            <a:spLocks noChangeArrowheads="1"/>
          </p:cNvSpPr>
          <p:nvPr/>
        </p:nvSpPr>
        <p:spPr bwMode="auto">
          <a:xfrm>
            <a:off x="4304510" y="1503830"/>
            <a:ext cx="1831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Verdana" pitchFamily="34" charset="0"/>
              </a:rPr>
              <a:t>786750,5(62,9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i="1" dirty="0"/>
          </a:p>
          <a:p>
            <a:endParaRPr lang="ru-RU" sz="1400" b="1" dirty="0"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88558" y="2243601"/>
            <a:ext cx="13357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cs typeface="Arial" charset="0"/>
              </a:rPr>
              <a:t>958623,6 </a:t>
            </a:r>
            <a:r>
              <a:rPr lang="ru-RU" sz="1200" b="1" dirty="0" err="1" smtClean="0">
                <a:solidFill>
                  <a:srgbClr val="000000"/>
                </a:solidFill>
                <a:cs typeface="Arial" charset="0"/>
              </a:rPr>
              <a:t>тыс.руб</a:t>
            </a:r>
            <a:r>
              <a:rPr lang="ru-RU" sz="1200" b="1" dirty="0" smtClean="0">
                <a:solidFill>
                  <a:srgbClr val="000000"/>
                </a:solidFill>
                <a:cs typeface="Arial" charset="0"/>
              </a:rPr>
              <a:t>. (76,7%)</a:t>
            </a:r>
            <a:endParaRPr lang="ru-RU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62" name="TextBox 27"/>
          <p:cNvSpPr txBox="1">
            <a:spLocks noChangeArrowheads="1"/>
          </p:cNvSpPr>
          <p:nvPr/>
        </p:nvSpPr>
        <p:spPr bwMode="auto">
          <a:xfrm>
            <a:off x="4304511" y="2243602"/>
            <a:ext cx="1831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Verdana" pitchFamily="34" charset="0"/>
              </a:rPr>
              <a:t>97338,6(7,8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3" name="TextBox 29"/>
          <p:cNvSpPr txBox="1">
            <a:spLocks noChangeArrowheads="1"/>
          </p:cNvSpPr>
          <p:nvPr/>
        </p:nvSpPr>
        <p:spPr bwMode="auto">
          <a:xfrm>
            <a:off x="4304510" y="2619694"/>
            <a:ext cx="2067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 57698,9(4,6%)</a:t>
            </a:r>
          </a:p>
          <a:p>
            <a:endParaRPr lang="ru-RU" sz="1200" b="1" dirty="0">
              <a:latin typeface="Verdana" pitchFamily="34" charset="0"/>
            </a:endParaRPr>
          </a:p>
        </p:txBody>
      </p:sp>
      <p:sp>
        <p:nvSpPr>
          <p:cNvPr id="53264" name="TextBox 30"/>
          <p:cNvSpPr txBox="1">
            <a:spLocks noChangeArrowheads="1"/>
          </p:cNvSpPr>
          <p:nvPr/>
        </p:nvSpPr>
        <p:spPr bwMode="auto">
          <a:xfrm>
            <a:off x="4304511" y="3331731"/>
            <a:ext cx="17212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16835,6(1,3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5" name="TextBox 32"/>
          <p:cNvSpPr txBox="1">
            <a:spLocks noChangeArrowheads="1"/>
          </p:cNvSpPr>
          <p:nvPr/>
        </p:nvSpPr>
        <p:spPr bwMode="auto">
          <a:xfrm>
            <a:off x="4427984" y="4530877"/>
            <a:ext cx="21056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66169,9 (5,3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6" name="TextBox 33"/>
          <p:cNvSpPr txBox="1">
            <a:spLocks noChangeArrowheads="1"/>
          </p:cNvSpPr>
          <p:nvPr/>
        </p:nvSpPr>
        <p:spPr bwMode="auto">
          <a:xfrm>
            <a:off x="4427985" y="5089026"/>
            <a:ext cx="1851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98893(7,9%)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53267" name="TextBox 34"/>
          <p:cNvSpPr txBox="1">
            <a:spLocks noChangeArrowheads="1"/>
          </p:cNvSpPr>
          <p:nvPr/>
        </p:nvSpPr>
        <p:spPr bwMode="auto">
          <a:xfrm>
            <a:off x="4427984" y="5622491"/>
            <a:ext cx="18311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85714,6(6,9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8" name="TextBox 35"/>
          <p:cNvSpPr txBox="1">
            <a:spLocks noChangeArrowheads="1"/>
          </p:cNvSpPr>
          <p:nvPr/>
        </p:nvSpPr>
        <p:spPr bwMode="auto">
          <a:xfrm>
            <a:off x="4427984" y="6125424"/>
            <a:ext cx="185114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endParaRPr lang="ru-RU" sz="1200" b="1" dirty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40665,4(3,3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7452320" y="1488805"/>
            <a:ext cx="308622" cy="5030774"/>
          </a:xfrm>
          <a:prstGeom prst="rightBrac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703874" y="3281970"/>
            <a:ext cx="1329802" cy="1320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Всего: </a:t>
            </a:r>
            <a:r>
              <a:rPr lang="ru-RU" sz="1200" b="1" dirty="0" smtClean="0">
                <a:solidFill>
                  <a:srgbClr val="000000"/>
                </a:solidFill>
                <a:cs typeface="Arial" charset="0"/>
              </a:rPr>
              <a:t>1250066,5</a:t>
            </a:r>
          </a:p>
          <a:p>
            <a:pPr algn="ctr"/>
            <a:r>
              <a:rPr lang="ru-RU" sz="1200" b="1" dirty="0" err="1" smtClean="0">
                <a:solidFill>
                  <a:srgbClr val="000000"/>
                </a:solidFill>
                <a:cs typeface="Arial" charset="0"/>
              </a:rPr>
              <a:t>тыс.руб</a:t>
            </a: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919244" y="1484783"/>
            <a:ext cx="260342" cy="2304983"/>
          </a:xfrm>
          <a:prstGeom prst="rightBrace">
            <a:avLst>
              <a:gd name="adj1" fmla="val 8333"/>
              <a:gd name="adj2" fmla="val 5130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DD6F9-3ADB-4CBE-8D5D-01C446345ED5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2306" y="365993"/>
            <a:ext cx="7991302" cy="923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СТРУКТУРА РАСХОДОВ БЮДЖЕТА ЗИМИНСКОГО ГОРОДСКОГО МУНИЦИПАЛЬНОГО 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на плановый период </a:t>
            </a:r>
            <a:r>
              <a:rPr lang="ru-RU" b="1" i="1" dirty="0" smtClean="0">
                <a:latin typeface="+mn-lt"/>
                <a:cs typeface="+mn-cs"/>
              </a:rPr>
              <a:t>2022 </a:t>
            </a:r>
            <a:r>
              <a:rPr lang="ru-RU" b="1" i="1" dirty="0">
                <a:latin typeface="+mn-lt"/>
                <a:cs typeface="+mn-cs"/>
              </a:rPr>
              <a:t>и </a:t>
            </a:r>
            <a:r>
              <a:rPr lang="ru-RU" b="1" i="1" dirty="0" smtClean="0">
                <a:latin typeface="+mn-lt"/>
                <a:cs typeface="+mn-cs"/>
              </a:rPr>
              <a:t>2023 </a:t>
            </a:r>
            <a:r>
              <a:rPr lang="ru-RU" b="1" i="1" dirty="0">
                <a:latin typeface="+mn-lt"/>
                <a:cs typeface="+mn-cs"/>
              </a:rPr>
              <a:t>годов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1628775"/>
            <a:ext cx="4319588" cy="3603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750" y="2060575"/>
            <a:ext cx="43195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Культура</a:t>
            </a:r>
            <a:r>
              <a:rPr lang="ru-RU" dirty="0"/>
              <a:t> и </a:t>
            </a:r>
            <a:r>
              <a:rPr lang="ru-RU" b="1" dirty="0"/>
              <a:t>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2492375"/>
            <a:ext cx="4319588" cy="36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Физ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культура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и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750" y="2924175"/>
            <a:ext cx="4319588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Социальная</a:t>
            </a:r>
            <a:r>
              <a:rPr lang="ru-RU" dirty="0"/>
              <a:t> </a:t>
            </a:r>
            <a:r>
              <a:rPr lang="ru-RU" b="1" dirty="0"/>
              <a:t>политика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750" y="3716339"/>
            <a:ext cx="4319588" cy="5042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750" y="4292600"/>
            <a:ext cx="4319588" cy="504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Общегосударственные</a:t>
            </a:r>
            <a:r>
              <a:rPr lang="ru-RU" dirty="0"/>
              <a:t> </a:t>
            </a:r>
            <a:r>
              <a:rPr lang="ru-RU" b="1" dirty="0"/>
              <a:t>вопросы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750" y="4868863"/>
            <a:ext cx="4319588" cy="5048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Национальная</a:t>
            </a:r>
            <a:r>
              <a:rPr lang="ru-RU" dirty="0"/>
              <a:t> </a:t>
            </a:r>
            <a:r>
              <a:rPr lang="ru-RU" b="1" dirty="0"/>
              <a:t>экономика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9750" y="5445125"/>
            <a:ext cx="4319588" cy="5041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Прочие</a:t>
            </a:r>
            <a:r>
              <a:rPr lang="ru-RU" dirty="0"/>
              <a:t> </a:t>
            </a:r>
            <a:r>
              <a:rPr lang="ru-RU" b="1" dirty="0"/>
              <a:t>расходы</a:t>
            </a:r>
          </a:p>
        </p:txBody>
      </p:sp>
      <p:sp>
        <p:nvSpPr>
          <p:cNvPr id="54283" name="TextBox 24"/>
          <p:cNvSpPr txBox="1">
            <a:spLocks noChangeArrowheads="1"/>
          </p:cNvSpPr>
          <p:nvPr/>
        </p:nvSpPr>
        <p:spPr bwMode="auto">
          <a:xfrm flipH="1">
            <a:off x="539750" y="3355976"/>
            <a:ext cx="4319588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/>
              <a:t>Расходы социальной направленности всего</a:t>
            </a:r>
          </a:p>
        </p:txBody>
      </p:sp>
      <p:graphicFrame>
        <p:nvGraphicFramePr>
          <p:cNvPr id="54324" name="Group 52"/>
          <p:cNvGraphicFramePr>
            <a:graphicFrameLocks noGrp="1"/>
          </p:cNvGraphicFramePr>
          <p:nvPr>
            <p:extLst/>
          </p:nvPr>
        </p:nvGraphicFramePr>
        <p:xfrm>
          <a:off x="5148263" y="1289323"/>
          <a:ext cx="3095625" cy="5101300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3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2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1107695,5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604242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3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36705,0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37288,4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57705,9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57708,9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3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16017,4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17575,6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1218123,8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716814,9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98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41941,8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50338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2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87333,7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88577,8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65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99553,4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23423,9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48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11816,2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12139,9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1498140,0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891294,5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4322" name="TextBox 29"/>
          <p:cNvSpPr txBox="1">
            <a:spLocks noChangeArrowheads="1"/>
          </p:cNvSpPr>
          <p:nvPr/>
        </p:nvSpPr>
        <p:spPr bwMode="auto">
          <a:xfrm>
            <a:off x="539751" y="6021288"/>
            <a:ext cx="4319587" cy="369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/>
              <a:t>Всего расходов:</a:t>
            </a:r>
          </a:p>
        </p:txBody>
      </p:sp>
    </p:spTree>
    <p:extLst>
      <p:ext uri="{BB962C8B-B14F-4D97-AF65-F5344CB8AC3E}">
        <p14:creationId xmlns:p14="http://schemas.microsoft.com/office/powerpoint/2010/main" val="12473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188640"/>
            <a:ext cx="8183562" cy="4127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1600" i="1" dirty="0" smtClean="0">
                <a:solidFill>
                  <a:schemeClr val="accent2"/>
                </a:solidFill>
                <a:effectLst/>
              </a:rPr>
              <a:t>Структура расходной части  бюджета в разрезе муниципальных программ на 20</a:t>
            </a:r>
            <a:r>
              <a:rPr lang="en-US" sz="1600" i="1" dirty="0" smtClean="0">
                <a:solidFill>
                  <a:schemeClr val="accent2"/>
                </a:solidFill>
                <a:effectLst/>
              </a:rPr>
              <a:t>2</a:t>
            </a:r>
            <a:r>
              <a:rPr lang="ru-RU" sz="1600" i="1" dirty="0" smtClean="0">
                <a:solidFill>
                  <a:schemeClr val="accent2"/>
                </a:solidFill>
                <a:effectLst/>
              </a:rPr>
              <a:t>1 год (тыс.руб.)</a:t>
            </a:r>
          </a:p>
        </p:txBody>
      </p:sp>
      <p:graphicFrame>
        <p:nvGraphicFramePr>
          <p:cNvPr id="55347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576517"/>
              </p:ext>
            </p:extLst>
          </p:nvPr>
        </p:nvGraphicFramePr>
        <p:xfrm>
          <a:off x="467544" y="601390"/>
          <a:ext cx="8219256" cy="5908075"/>
        </p:xfrm>
        <a:graphic>
          <a:graphicData uri="http://schemas.openxmlformats.org/drawingml/2006/table">
            <a:tbl>
              <a:tblPr/>
              <a:tblGrid>
                <a:gridCol w="5688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0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747204,0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122491,1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8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содействия по сохранению и улучшению здоровья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46765,9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32368,1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города доступным жильем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дорожного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88571,5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развитию малого и среднего предпринимательства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труда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8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34299,0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91FA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91FA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48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в рамках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1 112 888,5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16913" y="6092825"/>
            <a:ext cx="457200" cy="365125"/>
          </a:xfrm>
        </p:spPr>
        <p:txBody>
          <a:bodyPr/>
          <a:lstStyle/>
          <a:p>
            <a:pPr>
              <a:defRPr/>
            </a:pPr>
            <a:fld id="{45CCD76D-0D4A-4C7B-BBA9-7F1AB538F1D0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8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/>
          </p:cNvSpPr>
          <p:nvPr/>
        </p:nvSpPr>
        <p:spPr bwMode="auto">
          <a:xfrm>
            <a:off x="218744" y="373434"/>
            <a:ext cx="8496944" cy="55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Структура расходной части бюджета в разрезе муниципальных программ на </a:t>
            </a:r>
            <a:r>
              <a:rPr lang="ru-RU" b="1" i="1" dirty="0" smtClean="0">
                <a:solidFill>
                  <a:schemeClr val="accent2"/>
                </a:solidFill>
                <a:latin typeface="Verdana" pitchFamily="34" charset="0"/>
              </a:rPr>
              <a:t>2022 </a:t>
            </a:r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и </a:t>
            </a:r>
            <a:r>
              <a:rPr lang="ru-RU" b="1" i="1" dirty="0" smtClean="0">
                <a:solidFill>
                  <a:schemeClr val="accent2"/>
                </a:solidFill>
                <a:latin typeface="Verdana" pitchFamily="34" charset="0"/>
              </a:rPr>
              <a:t>2023 годы</a:t>
            </a:r>
          </a:p>
          <a:p>
            <a:pPr algn="ctr"/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ru-RU" b="1" i="1" dirty="0" smtClean="0">
                <a:solidFill>
                  <a:schemeClr val="accent2"/>
                </a:solidFill>
                <a:latin typeface="Verdana" pitchFamily="34" charset="0"/>
              </a:rPr>
              <a:t>                                                                                     (</a:t>
            </a:r>
            <a:r>
              <a:rPr lang="ru-RU" b="1" i="1" dirty="0" err="1" smtClean="0">
                <a:solidFill>
                  <a:schemeClr val="accent2"/>
                </a:solidFill>
                <a:latin typeface="Verdana" pitchFamily="34" charset="0"/>
              </a:rPr>
              <a:t>тыс.руб</a:t>
            </a:r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.)</a:t>
            </a:r>
          </a:p>
        </p:txBody>
      </p:sp>
      <p:graphicFrame>
        <p:nvGraphicFramePr>
          <p:cNvPr id="57430" name="Group 8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26918666"/>
              </p:ext>
            </p:extLst>
          </p:nvPr>
        </p:nvGraphicFramePr>
        <p:xfrm>
          <a:off x="484193" y="930795"/>
          <a:ext cx="8264271" cy="5611474"/>
        </p:xfrm>
        <a:graphic>
          <a:graphicData uri="http://schemas.openxmlformats.org/drawingml/2006/table">
            <a:tbl>
              <a:tblPr/>
              <a:tblGrid>
                <a:gridCol w="363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410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4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71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7503"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F29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F293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F29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F293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F29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F293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F29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2023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F293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454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1078217,9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573178,7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516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55925,5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57813,1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 физической культуры и спорта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13857,8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15069,1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содействия по сохранению и улучшению здоровья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516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42530,3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44364,6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населения города доступным жильем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25498,6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26891,8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дорожного хозяйства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100555,8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26366,3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7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малого и среднего предпринимательства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труда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5198,4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городской среды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7669">
                <a:tc gridSpan="2">
                  <a:txBody>
                    <a:bodyPr/>
                    <a:lstStyle/>
                    <a:p>
                      <a:pPr marL="265113" marR="0" lvl="0" indent="-2651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1337198,5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767541,5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1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Объект 3"/>
          <p:cNvGraphicFramePr>
            <a:graphicFrameLocks/>
          </p:cNvGraphicFramePr>
          <p:nvPr>
            <p:extLst/>
          </p:nvPr>
        </p:nvGraphicFramePr>
        <p:xfrm>
          <a:off x="330200" y="690563"/>
          <a:ext cx="5738813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name="Лист" r:id="rId4" imgW="4622736" imgH="4248122" progId="Excel.Sheet.8">
                  <p:embed/>
                </p:oleObj>
              </mc:Choice>
              <mc:Fallback>
                <p:oleObj name="Лист" r:id="rId4" imgW="4622736" imgH="4248122" progId="Excel.Sheet.8">
                  <p:embed/>
                  <p:pic>
                    <p:nvPicPr>
                      <p:cNvPr id="52226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690563"/>
                        <a:ext cx="5738813" cy="4683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0" y="551656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0" y="33235"/>
            <a:ext cx="9144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РАСПРЕДЕЛЕНИЕ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РАСХОДОВ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НА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2021</a:t>
            </a:r>
            <a:r>
              <a:rPr lang="ru-RU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год</a:t>
            </a:r>
          </a:p>
        </p:txBody>
      </p:sp>
      <p:sp>
        <p:nvSpPr>
          <p:cNvPr id="52229" name="Прямоугольник 1"/>
          <p:cNvSpPr>
            <a:spLocks noChangeArrowheads="1"/>
          </p:cNvSpPr>
          <p:nvPr/>
        </p:nvSpPr>
        <p:spPr bwMode="auto">
          <a:xfrm>
            <a:off x="4726781" y="4321831"/>
            <a:ext cx="409369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      Объем программных расходов     </a:t>
            </a:r>
          </a:p>
          <a:p>
            <a:pPr algn="ctr"/>
            <a:r>
              <a:rPr lang="ru-RU" sz="1400" b="1" dirty="0"/>
              <a:t>       составит </a:t>
            </a:r>
            <a:r>
              <a:rPr lang="ru-RU" sz="1400" b="1" dirty="0" smtClean="0"/>
              <a:t>1112888,5тыс</a:t>
            </a:r>
            <a:r>
              <a:rPr lang="ru-RU" sz="1400" b="1" dirty="0"/>
              <a:t>. </a:t>
            </a:r>
            <a:r>
              <a:rPr lang="ru-RU" sz="1400" b="1" dirty="0" smtClean="0"/>
              <a:t>руб.</a:t>
            </a:r>
            <a:endParaRPr lang="ru-RU" sz="1400" b="1" dirty="0"/>
          </a:p>
          <a:p>
            <a:endParaRPr lang="ru-RU" sz="1400" b="1" dirty="0"/>
          </a:p>
          <a:p>
            <a:pPr algn="ctr"/>
            <a:r>
              <a:rPr lang="ru-RU" sz="1400" b="1" dirty="0"/>
              <a:t>      Объем </a:t>
            </a:r>
            <a:r>
              <a:rPr lang="ru-RU" sz="1400" b="1" dirty="0" smtClean="0"/>
              <a:t>непрограммных  </a:t>
            </a:r>
            <a:r>
              <a:rPr lang="ru-RU" sz="1400" b="1" dirty="0"/>
              <a:t>расходов составит </a:t>
            </a:r>
            <a:r>
              <a:rPr lang="ru-RU" sz="1400" b="1" dirty="0" smtClean="0"/>
              <a:t>137178,0 тыс. руб.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95851" y="4436563"/>
            <a:ext cx="215900" cy="2159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86325" y="5198994"/>
            <a:ext cx="215900" cy="2159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2501735">
            <a:off x="1264222" y="4736596"/>
            <a:ext cx="548264" cy="767951"/>
          </a:xfrm>
          <a:prstGeom prst="downArrow">
            <a:avLst>
              <a:gd name="adj1" fmla="val 2824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14850">
            <a:off x="3328024" y="756572"/>
            <a:ext cx="56697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098340"/>
              </p:ext>
            </p:extLst>
          </p:nvPr>
        </p:nvGraphicFramePr>
        <p:xfrm>
          <a:off x="468313" y="836613"/>
          <a:ext cx="4256087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4" name="Лист" r:id="rId4" imgW="3778242" imgH="2247786" progId="Excel.Sheet.8">
                  <p:embed/>
                </p:oleObj>
              </mc:Choice>
              <mc:Fallback>
                <p:oleObj name="Лист" r:id="rId4" imgW="3778242" imgH="2247786" progId="Excel.Sheet.8">
                  <p:embed/>
                  <p:pic>
                    <p:nvPicPr>
                      <p:cNvPr id="61441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3"/>
                        <a:ext cx="4256087" cy="3181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827088" y="5516563"/>
            <a:ext cx="2449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0" y="30163"/>
            <a:ext cx="9144000" cy="646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РАСПРЕДЕЛЕНИЕ РАСХОДОВ </a:t>
            </a:r>
          </a:p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 на  плановый период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2022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-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2023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г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одов</a:t>
            </a:r>
          </a:p>
        </p:txBody>
      </p:sp>
      <p:sp>
        <p:nvSpPr>
          <p:cNvPr id="61448" name="Прямоугольник 9"/>
          <p:cNvSpPr>
            <a:spLocks noChangeArrowheads="1"/>
          </p:cNvSpPr>
          <p:nvPr/>
        </p:nvSpPr>
        <p:spPr bwMode="auto">
          <a:xfrm>
            <a:off x="611188" y="5300663"/>
            <a:ext cx="8209284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  <a:p>
            <a:r>
              <a:rPr lang="ru-RU"/>
              <a:t> </a:t>
            </a:r>
          </a:p>
        </p:txBody>
      </p:sp>
      <p:sp>
        <p:nvSpPr>
          <p:cNvPr id="61449" name="TextBox 16"/>
          <p:cNvSpPr txBox="1">
            <a:spLocks noChangeArrowheads="1"/>
          </p:cNvSpPr>
          <p:nvPr/>
        </p:nvSpPr>
        <p:spPr bwMode="auto">
          <a:xfrm>
            <a:off x="1547664" y="5035079"/>
            <a:ext cx="1100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2022 </a:t>
            </a:r>
            <a:r>
              <a:rPr lang="ru-RU" sz="1600" b="1" dirty="0"/>
              <a:t>год</a:t>
            </a:r>
          </a:p>
        </p:txBody>
      </p:sp>
      <p:sp>
        <p:nvSpPr>
          <p:cNvPr id="61450" name="TextBox 17"/>
          <p:cNvSpPr txBox="1">
            <a:spLocks noChangeArrowheads="1"/>
          </p:cNvSpPr>
          <p:nvPr/>
        </p:nvSpPr>
        <p:spPr bwMode="auto">
          <a:xfrm>
            <a:off x="5724128" y="4963070"/>
            <a:ext cx="1439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2023 </a:t>
            </a:r>
            <a:r>
              <a:rPr lang="ru-RU" sz="1600" b="1" dirty="0"/>
              <a:t>год</a:t>
            </a:r>
          </a:p>
        </p:txBody>
      </p:sp>
      <p:sp>
        <p:nvSpPr>
          <p:cNvPr id="61451" name="TextBox 12"/>
          <p:cNvSpPr txBox="1">
            <a:spLocks noChangeArrowheads="1"/>
          </p:cNvSpPr>
          <p:nvPr/>
        </p:nvSpPr>
        <p:spPr bwMode="auto">
          <a:xfrm>
            <a:off x="539750" y="5589240"/>
            <a:ext cx="36722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     </a:t>
            </a:r>
            <a:r>
              <a:rPr lang="ru-RU" sz="1200" b="1" dirty="0" smtClean="0"/>
              <a:t>Непрограммные </a:t>
            </a:r>
            <a:r>
              <a:rPr lang="ru-RU" sz="1100" b="1" dirty="0"/>
              <a:t>расходы </a:t>
            </a:r>
            <a:r>
              <a:rPr lang="ru-RU" sz="1100" b="1" dirty="0" smtClean="0"/>
              <a:t>121570,4 тыс</a:t>
            </a:r>
            <a:r>
              <a:rPr lang="ru-RU" sz="1100" b="1" dirty="0"/>
              <a:t>. руб.</a:t>
            </a:r>
          </a:p>
          <a:p>
            <a:endParaRPr lang="ru-RU" sz="1100" b="1" dirty="0"/>
          </a:p>
          <a:p>
            <a:r>
              <a:rPr lang="ru-RU" sz="1100" b="1" dirty="0"/>
              <a:t>     </a:t>
            </a:r>
            <a:r>
              <a:rPr lang="ru-RU" sz="1100" b="1" dirty="0" smtClean="0"/>
              <a:t>Программные </a:t>
            </a:r>
            <a:r>
              <a:rPr lang="ru-RU" sz="1100" b="1" dirty="0"/>
              <a:t>расходы </a:t>
            </a:r>
            <a:r>
              <a:rPr lang="ru-RU" sz="1100" b="1" dirty="0" smtClean="0"/>
              <a:t>1337198,5 тыс</a:t>
            </a:r>
            <a:r>
              <a:rPr lang="ru-RU" sz="1100" b="1" dirty="0"/>
              <a:t>. руб</a:t>
            </a:r>
            <a:r>
              <a:rPr lang="ru-RU" sz="1000" b="1" dirty="0"/>
              <a:t>.</a:t>
            </a:r>
          </a:p>
          <a:p>
            <a:endParaRPr lang="ru-RU" sz="1000" b="1" dirty="0"/>
          </a:p>
          <a:p>
            <a:r>
              <a:rPr lang="ru-RU" sz="1000" dirty="0"/>
              <a:t>     </a:t>
            </a:r>
            <a:endParaRPr lang="ru-RU" sz="1000" b="1" dirty="0"/>
          </a:p>
        </p:txBody>
      </p:sp>
      <p:sp>
        <p:nvSpPr>
          <p:cNvPr id="61452" name="Прямоугольник 13"/>
          <p:cNvSpPr>
            <a:spLocks noChangeArrowheads="1"/>
          </p:cNvSpPr>
          <p:nvPr/>
        </p:nvSpPr>
        <p:spPr bwMode="auto">
          <a:xfrm>
            <a:off x="4859338" y="5446861"/>
            <a:ext cx="40325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00" dirty="0"/>
          </a:p>
          <a:p>
            <a:r>
              <a:rPr lang="ru-RU" sz="1100" b="1" dirty="0"/>
              <a:t>        </a:t>
            </a:r>
            <a:r>
              <a:rPr lang="ru-RU" sz="1200" b="1" dirty="0" smtClean="0"/>
              <a:t>Непрограммные </a:t>
            </a:r>
            <a:r>
              <a:rPr lang="ru-RU" sz="1200" b="1" dirty="0"/>
              <a:t>расходы </a:t>
            </a:r>
            <a:r>
              <a:rPr lang="ru-RU" sz="1200" b="1" dirty="0" smtClean="0"/>
              <a:t> 123753,0 </a:t>
            </a:r>
            <a:r>
              <a:rPr lang="ru-RU" sz="1200" b="1" dirty="0"/>
              <a:t>тыс. руб.</a:t>
            </a:r>
          </a:p>
          <a:p>
            <a:endParaRPr lang="ru-RU" sz="1200" b="1" dirty="0"/>
          </a:p>
          <a:p>
            <a:r>
              <a:rPr lang="ru-RU" sz="1200" b="1" dirty="0" smtClean="0"/>
              <a:t>        Программные </a:t>
            </a:r>
            <a:r>
              <a:rPr lang="ru-RU" sz="1200" b="1" dirty="0"/>
              <a:t>расходы  </a:t>
            </a:r>
            <a:r>
              <a:rPr lang="ru-RU" sz="1200" b="1" dirty="0" smtClean="0"/>
              <a:t>767541,5 </a:t>
            </a:r>
            <a:r>
              <a:rPr lang="ru-RU" sz="1200" b="1" dirty="0"/>
              <a:t>тыс. руб.</a:t>
            </a:r>
          </a:p>
          <a:p>
            <a:endParaRPr lang="ru-RU" sz="1000" dirty="0"/>
          </a:p>
          <a:p>
            <a:r>
              <a:rPr lang="ru-RU" sz="1000" dirty="0"/>
              <a:t>        </a:t>
            </a:r>
            <a:endParaRPr lang="ru-RU" sz="1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5948833"/>
            <a:ext cx="144463" cy="14446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5659908"/>
            <a:ext cx="144463" cy="1444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53194" y="6039814"/>
            <a:ext cx="144462" cy="1444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32363" y="5662761"/>
            <a:ext cx="144462" cy="144463"/>
          </a:xfrm>
          <a:prstGeom prst="rect">
            <a:avLst/>
          </a:prstGeom>
          <a:solidFill>
            <a:srgbClr val="9F29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909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290557"/>
              </p:ext>
            </p:extLst>
          </p:nvPr>
        </p:nvGraphicFramePr>
        <p:xfrm>
          <a:off x="3924300" y="960438"/>
          <a:ext cx="4608513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5" name="Лист" r:id="rId6" imgW="3981442" imgH="2235247" progId="Excel.Sheet.8">
                  <p:embed/>
                </p:oleObj>
              </mc:Choice>
              <mc:Fallback>
                <p:oleObj name="Лист" r:id="rId6" imgW="3981442" imgH="2235247" progId="Excel.Sheet.8">
                  <p:embed/>
                  <p:pic>
                    <p:nvPicPr>
                      <p:cNvPr id="89092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960438"/>
                        <a:ext cx="4608513" cy="3248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s://im0-tub-ru.yandex.net/i?id=c6792b8a776544c1b1db9403cea13ff0&amp;ref=rim&amp;n=33&amp;w=326&amp;h=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9" name="Rectangle 3"/>
          <p:cNvSpPr>
            <a:spLocks noGrp="1"/>
          </p:cNvSpPr>
          <p:nvPr>
            <p:ph type="body" sz="half" idx="1"/>
          </p:nvPr>
        </p:nvSpPr>
        <p:spPr>
          <a:xfrm>
            <a:off x="0" y="188913"/>
            <a:ext cx="9144000" cy="10080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i="1" dirty="0" smtClean="0">
                <a:solidFill>
                  <a:srgbClr val="000099"/>
                </a:solidFill>
              </a:rPr>
              <a:t>ИСТОЧНИКИ ВНУТРЕННЕГО ФИНАНСИРОВАНИЯ ДЕФИЦИТА БЮДЖЕТА  ЗИМИНСКОГО ГОРОДСКОГОМУНИЦИПАЛЬНОГО ОБРАЗОВАНИЯ НА 2021 ГОД</a:t>
            </a:r>
          </a:p>
        </p:txBody>
      </p:sp>
      <p:graphicFrame>
        <p:nvGraphicFramePr>
          <p:cNvPr id="63534" name="Group 4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7544" y="1196752"/>
          <a:ext cx="8352928" cy="5577119"/>
        </p:xfrm>
        <a:graphic>
          <a:graphicData uri="http://schemas.openxmlformats.org/drawingml/2006/table">
            <a:tbl>
              <a:tblPr/>
              <a:tblGrid>
                <a:gridCol w="7128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дефицита бюджетов –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21686,6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21686,6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-2586,6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-1252653,1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остатков средств бюджетов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1252653,1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50" name="Picture 38" descr="https://im0-tub-ru.yandex.net/i?id=c76da419f9f3ea9826f5e3f255182167&amp;ref=rim&amp;n=33&amp;w=480&amp;h=2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1" y="-1"/>
            <a:ext cx="91623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9" name="Rectangle 3"/>
          <p:cNvSpPr>
            <a:spLocks noGrp="1"/>
          </p:cNvSpPr>
          <p:nvPr>
            <p:ph type="body" sz="half" idx="1"/>
          </p:nvPr>
        </p:nvSpPr>
        <p:spPr>
          <a:xfrm>
            <a:off x="0" y="188913"/>
            <a:ext cx="9144000" cy="1008062"/>
          </a:xfrm>
        </p:spPr>
        <p:txBody>
          <a:bodyPr/>
          <a:lstStyle/>
          <a:p>
            <a:pPr algn="ctr">
              <a:buNone/>
            </a:pPr>
            <a:r>
              <a:rPr lang="ru-RU" sz="1800" b="1" i="1" dirty="0">
                <a:solidFill>
                  <a:srgbClr val="000099"/>
                </a:solidFill>
              </a:rPr>
              <a:t>ИСТОЧНИКИ ВНУТРЕННЕГО ФИНАНСИРОВАНИЯ ДЕФИЦИТА БЮДЖЕТА  ЗИМИНСКОГО ГОРОДСКОГО МУНИЦИПАЛЬНОГО ОБРАЗОВАНИЯ НА </a:t>
            </a:r>
            <a:r>
              <a:rPr lang="ru-RU" sz="1800" b="1" i="1" dirty="0" smtClean="0">
                <a:solidFill>
                  <a:srgbClr val="000099"/>
                </a:solidFill>
              </a:rPr>
              <a:t>2022 </a:t>
            </a:r>
            <a:r>
              <a:rPr lang="ru-RU" sz="1800" b="1" i="1" dirty="0">
                <a:solidFill>
                  <a:srgbClr val="000099"/>
                </a:solidFill>
              </a:rPr>
              <a:t>и </a:t>
            </a:r>
            <a:r>
              <a:rPr lang="ru-RU" sz="1800" b="1" i="1" dirty="0" smtClean="0">
                <a:solidFill>
                  <a:srgbClr val="000099"/>
                </a:solidFill>
              </a:rPr>
              <a:t>2023 </a:t>
            </a:r>
            <a:r>
              <a:rPr lang="ru-RU" sz="1800" b="1" i="1" dirty="0">
                <a:solidFill>
                  <a:srgbClr val="000099"/>
                </a:solidFill>
              </a:rPr>
              <a:t>гг.</a:t>
            </a:r>
          </a:p>
        </p:txBody>
      </p:sp>
      <p:graphicFrame>
        <p:nvGraphicFramePr>
          <p:cNvPr id="5" name="Group 22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51520" y="1196752"/>
          <a:ext cx="8712967" cy="5431474"/>
        </p:xfrm>
        <a:graphic>
          <a:graphicData uri="http://schemas.openxmlformats.org/drawingml/2006/table">
            <a:tbl>
              <a:tblPr/>
              <a:tblGrid>
                <a:gridCol w="64576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5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0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дефицита бюджетов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19286,2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 Российской Федерации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21872,8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22361,1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21872,8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22361,1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Российской Федерации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976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остатков средств бюджетов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-1466177,0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-903768,4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остатков средств бюджетов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1466177,0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903768,4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2" name="Лист" r:id="rId5" imgW="1228708" imgH="390599" progId="Excel.Sheet.12">
                  <p:embed/>
                </p:oleObj>
              </mc:Choice>
              <mc:Fallback>
                <p:oleObj name="Лист" r:id="rId5" imgW="1228708" imgH="390599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57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0" name="Picture 10" descr="https://c.wallhere.com/photos/b1/10/2560x1440_px_abstract_blue_hexagon-775234.jpg!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51520" y="1844824"/>
          <a:ext cx="8675687" cy="484483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61089">
                  <a:extLst>
                    <a:ext uri="{9D8B030D-6E8A-4147-A177-3AD203B41FA5}">
                      <a16:colId xmlns="" xmlns:a16="http://schemas.microsoft.com/office/drawing/2014/main" val="3738630675"/>
                    </a:ext>
                  </a:extLst>
                </a:gridCol>
                <a:gridCol w="1473425">
                  <a:extLst>
                    <a:ext uri="{9D8B030D-6E8A-4147-A177-3AD203B41FA5}">
                      <a16:colId xmlns="" xmlns:a16="http://schemas.microsoft.com/office/drawing/2014/main" val="3921241339"/>
                    </a:ext>
                  </a:extLst>
                </a:gridCol>
                <a:gridCol w="1390995">
                  <a:extLst>
                    <a:ext uri="{9D8B030D-6E8A-4147-A177-3AD203B41FA5}">
                      <a16:colId xmlns="" xmlns:a16="http://schemas.microsoft.com/office/drawing/2014/main" val="1933255744"/>
                    </a:ext>
                  </a:extLst>
                </a:gridCol>
                <a:gridCol w="1250178">
                  <a:extLst>
                    <a:ext uri="{9D8B030D-6E8A-4147-A177-3AD203B41FA5}">
                      <a16:colId xmlns="" xmlns:a16="http://schemas.microsoft.com/office/drawing/2014/main" val="3854415285"/>
                    </a:ext>
                  </a:extLst>
                </a:gridCol>
              </a:tblGrid>
              <a:tr h="816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/>
                        <a:t> Наименование объекта капитальных вложений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/>
                        <a:t>Объем бюджетных ассигнований на </a:t>
                      </a:r>
                      <a:r>
                        <a:rPr lang="ru-RU" sz="1300" dirty="0" smtClean="0"/>
                        <a:t>2021 </a:t>
                      </a:r>
                      <a:r>
                        <a:rPr lang="ru-RU" sz="1300" dirty="0"/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/>
                        <a:t>Объем бюджетных ассигнований на </a:t>
                      </a:r>
                      <a:r>
                        <a:rPr lang="ru-RU" sz="1300" dirty="0" smtClean="0"/>
                        <a:t>2022 </a:t>
                      </a:r>
                      <a:r>
                        <a:rPr lang="ru-RU" sz="1300" dirty="0"/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/>
                        <a:t>Объем бюджетных ассигнований на </a:t>
                      </a:r>
                      <a:r>
                        <a:rPr lang="ru-RU" sz="1300" dirty="0" smtClean="0"/>
                        <a:t>2023 </a:t>
                      </a:r>
                      <a:r>
                        <a:rPr lang="ru-RU" sz="1300" dirty="0"/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404926"/>
                  </a:ext>
                </a:extLst>
              </a:tr>
              <a:tr h="816747">
                <a:tc>
                  <a:txBody>
                    <a:bodyPr/>
                    <a:lstStyle/>
                    <a:p>
                      <a:pPr algn="l" rtl="0" fontAlgn="auto"/>
                      <a:r>
                        <a:rPr lang="ru-RU" sz="1300" dirty="0"/>
                        <a:t>Субсидии местным бюджетам на </a:t>
                      </a:r>
                      <a:r>
                        <a:rPr lang="ru-RU" sz="1300" dirty="0" err="1"/>
                        <a:t>софинансирование</a:t>
                      </a:r>
                      <a:r>
                        <a:rPr lang="ru-RU" sz="1300" dirty="0"/>
                        <a:t> капитальных вложений в объекты муниципальной собственности в сфере культуры и архивов (строительство нового дома культуры по </a:t>
                      </a:r>
                      <a:r>
                        <a:rPr lang="ru-RU" sz="1300" dirty="0" err="1"/>
                        <a:t>ул.Лазо</a:t>
                      </a:r>
                      <a:r>
                        <a:rPr lang="ru-RU" sz="1300" dirty="0"/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 smtClean="0"/>
                        <a:t>49582,4</a:t>
                      </a:r>
                      <a:endParaRPr lang="ru-RU" sz="13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3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/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7921038"/>
                  </a:ext>
                </a:extLst>
              </a:tr>
              <a:tr h="1826412">
                <a:tc>
                  <a:txBody>
                    <a:bodyPr/>
                    <a:lstStyle/>
                    <a:p>
                      <a:pPr algn="l" rtl="0" fontAlgn="auto"/>
                      <a:r>
                        <a:rPr lang="ru-RU" sz="1300" dirty="0"/>
                        <a:t>Субсидии на переселение граждан из аварийного жилищного фонда Иркутской области, включенного в перечень многоквартирных домов, признанных аварийными после 1 января 2012 года и подлежащими сносу на территории Иркутской области, расселяемых с финансовой поддержкой государственной корпорации -Фонда содействия реформированию жилищно-коммунального хозяйства, осуществляемых за счет средств областного бюджета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3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 smtClean="0"/>
                        <a:t>22798,6</a:t>
                      </a:r>
                      <a:r>
                        <a:rPr lang="ru-RU" sz="1300" dirty="0"/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 smtClean="0"/>
                        <a:t>24191,8</a:t>
                      </a:r>
                      <a:endParaRPr lang="ru-RU" sz="13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9948839"/>
                  </a:ext>
                </a:extLst>
              </a:tr>
              <a:tr h="1220613">
                <a:tc>
                  <a:txBody>
                    <a:bodyPr/>
                    <a:lstStyle/>
                    <a:p>
                      <a:pPr algn="l" rtl="0" fontAlgn="auto"/>
                      <a:r>
                        <a:rPr lang="ru-RU" sz="1300" dirty="0"/>
                        <a:t>Субсидии местным бюджетам на </a:t>
                      </a:r>
                      <a:r>
                        <a:rPr lang="ru-RU" sz="1300" dirty="0" err="1"/>
                        <a:t>софинансирование</a:t>
                      </a:r>
                      <a:r>
                        <a:rPr lang="ru-RU" sz="1300" dirty="0"/>
                        <a:t> капитальных вложений в объекты муниципальной собственности, которые осуществляются из местных бюджетов, в целях реализации мероприятий по строительству, реконструкции образовательных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 smtClean="0"/>
                        <a:t>93623,3</a:t>
                      </a:r>
                      <a:endParaRPr lang="ru-RU" sz="13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 smtClean="0"/>
                        <a:t>498003,9</a:t>
                      </a:r>
                      <a:endParaRPr lang="ru-RU" sz="13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3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654338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19" y="162506"/>
            <a:ext cx="8675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осуществление бюджетных инвестиций в объекты муниципальной собственности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муниципального образования,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капитальных вложений в которые осуществляется за счет субсидий из областного бюджета (за счет средств областного и федерального бюджетов)                                                              на 2021 год и плановый период 2022-2023 годов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8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B2E9F-029F-48B7-A190-0AE69983C8F5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65538" name="TextBox 6"/>
          <p:cNvSpPr txBox="1">
            <a:spLocks noChangeArrowheads="1"/>
          </p:cNvSpPr>
          <p:nvPr/>
        </p:nvSpPr>
        <p:spPr bwMode="auto">
          <a:xfrm>
            <a:off x="2339975" y="2349500"/>
            <a:ext cx="51117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i="1" dirty="0">
                <a:latin typeface="Verdana" pitchFamily="34" charset="0"/>
              </a:rPr>
              <a:t>СПАСИБО ЗА ВНИМАНИЕ!</a:t>
            </a:r>
          </a:p>
        </p:txBody>
      </p:sp>
      <p:pic>
        <p:nvPicPr>
          <p:cNvPr id="93188" name="Picture 4" descr="https://bigslide.ru/images/5/4304/960/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99105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3300" b="1" i="1" dirty="0" smtClean="0"/>
              <a:t>     </a:t>
            </a:r>
            <a:r>
              <a:rPr lang="ru-RU" sz="4000" b="1" i="1" dirty="0" smtClean="0"/>
              <a:t>Решение Думы </a:t>
            </a:r>
            <a:r>
              <a:rPr lang="ru-RU" sz="4000" b="1" i="1" dirty="0" err="1" smtClean="0"/>
              <a:t>Зиминского</a:t>
            </a:r>
            <a:r>
              <a:rPr lang="ru-RU" sz="4000" b="1" i="1" dirty="0" smtClean="0"/>
              <a:t> городского муниципального образования «О бюджете </a:t>
            </a:r>
            <a:r>
              <a:rPr lang="ru-RU" sz="4000" b="1" i="1" dirty="0" err="1" smtClean="0"/>
              <a:t>Зиминского</a:t>
            </a:r>
            <a:r>
              <a:rPr lang="ru-RU" sz="4000" b="1" i="1" dirty="0" smtClean="0"/>
              <a:t> городского муниципального образования на 20</a:t>
            </a:r>
            <a:r>
              <a:rPr lang="en-US" sz="4000" b="1" i="1" dirty="0" smtClean="0"/>
              <a:t>2</a:t>
            </a:r>
            <a:r>
              <a:rPr lang="ru-RU" sz="4000" b="1" i="1" dirty="0" smtClean="0"/>
              <a:t>1 год и на плановый период  2022 и 2023 годов» подготовлено в соответствии с требованиями: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Бюджетного кодекса Российской Федерации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Федерального закона от 06.10.2003 г. № 131-ФЗ «Об общих принципах организации местного самоуправления в РФ»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700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700" b="1" i="1" dirty="0" smtClean="0"/>
              <a:t>Приказа Министерства финансов Российской Федерации от 06.06.2019г. № 85н «О порядке формирования и применения  кодов бюджетной классификации Российской Федерации, их структуре и принципах назначения»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700" b="1" i="1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Приказа Министерства финансов Российской Федерации от 08.06.2020г. № 99н «Об утверждении кодов (перечней кодов) бюджетной классификации Российской Федерации на 2021 год (на 2021 год и на плановый период 2022 и 2023 годов)»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Закона Иркутской области от 22.10.2013 г. № 74-ОЗ «О межбюджетных трансфертах и нормативах отчислений в местные бюджеты»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Положения о бюджетном процессе в </a:t>
            </a:r>
            <a:r>
              <a:rPr lang="ru-RU" sz="3700" b="1" i="1" dirty="0" err="1" smtClean="0"/>
              <a:t>Зиминском</a:t>
            </a:r>
            <a:r>
              <a:rPr lang="ru-RU" sz="3700" b="1" i="1" dirty="0" smtClean="0"/>
              <a:t> городском муниципальном образовании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Основных направлений налоговой и бюджетной политики </a:t>
            </a:r>
            <a:r>
              <a:rPr lang="ru-RU" sz="3700" b="1" i="1" dirty="0" err="1" smtClean="0"/>
              <a:t>Зиминского</a:t>
            </a:r>
            <a:r>
              <a:rPr lang="ru-RU" sz="3700" b="1" i="1" dirty="0" smtClean="0"/>
              <a:t> городского муниципального образования на 20</a:t>
            </a:r>
            <a:r>
              <a:rPr lang="en-US" sz="3700" b="1" i="1" dirty="0" smtClean="0"/>
              <a:t>2</a:t>
            </a:r>
            <a:r>
              <a:rPr lang="ru-RU" sz="3700" b="1" i="1" dirty="0" smtClean="0"/>
              <a:t>1 год и плановый период 2022 и 2023 годов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Муниципальных программ и иных документов</a:t>
            </a:r>
            <a:endParaRPr lang="ru-RU" sz="3700" i="1" dirty="0"/>
          </a:p>
        </p:txBody>
      </p:sp>
    </p:spTree>
    <p:extLst>
      <p:ext uri="{BB962C8B-B14F-4D97-AF65-F5344CB8AC3E}">
        <p14:creationId xmlns:p14="http://schemas.microsoft.com/office/powerpoint/2010/main" val="41218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3174" y="2928934"/>
            <a:ext cx="3643338" cy="3271780"/>
          </a:xfrm>
        </p:spPr>
      </p:pic>
      <p:sp>
        <p:nvSpPr>
          <p:cNvPr id="17411" name="Прямоугольник 7"/>
          <p:cNvSpPr>
            <a:spLocks noChangeArrowheads="1"/>
          </p:cNvSpPr>
          <p:nvPr/>
        </p:nvSpPr>
        <p:spPr bwMode="auto">
          <a:xfrm>
            <a:off x="468313" y="476250"/>
            <a:ext cx="820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latin typeface="+mj-lt"/>
              </a:rPr>
              <a:t>Основные</a:t>
            </a:r>
            <a:r>
              <a:rPr lang="ru-RU" b="1" i="1" dirty="0">
                <a:solidFill>
                  <a:srgbClr val="FF0000"/>
                </a:solidFill>
                <a:latin typeface="Verdana" pitchFamily="34" charset="0"/>
              </a:rPr>
              <a:t> параметры проекта бюджета </a:t>
            </a:r>
            <a:r>
              <a:rPr lang="ru-RU" b="1" i="1" dirty="0" err="1">
                <a:solidFill>
                  <a:srgbClr val="FF0000"/>
                </a:solidFill>
                <a:latin typeface="Verdana" pitchFamily="34" charset="0"/>
              </a:rPr>
              <a:t>Зиминского</a:t>
            </a:r>
            <a:r>
              <a:rPr lang="ru-RU" b="1" i="1" dirty="0">
                <a:solidFill>
                  <a:srgbClr val="FF0000"/>
                </a:solidFill>
                <a:latin typeface="Verdana" pitchFamily="34" charset="0"/>
              </a:rPr>
              <a:t> городского муниципального образования на </a:t>
            </a:r>
            <a:r>
              <a:rPr lang="ru-RU" b="1" i="1" dirty="0" smtClean="0">
                <a:solidFill>
                  <a:srgbClr val="FF0000"/>
                </a:solidFill>
                <a:latin typeface="Verdana" pitchFamily="34" charset="0"/>
              </a:rPr>
              <a:t>2021 </a:t>
            </a:r>
            <a:r>
              <a:rPr lang="ru-RU" b="1" i="1" dirty="0">
                <a:solidFill>
                  <a:srgbClr val="FF0000"/>
                </a:solidFill>
                <a:latin typeface="Verdana" pitchFamily="34" charset="0"/>
              </a:rPr>
              <a:t>год</a:t>
            </a:r>
            <a:r>
              <a:rPr lang="ru-RU" b="1" i="1" dirty="0">
                <a:latin typeface="Verdana" pitchFamily="34" charset="0"/>
              </a:rPr>
              <a:t>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7412" name="Прямоугольник 9"/>
          <p:cNvSpPr>
            <a:spLocks noChangeArrowheads="1"/>
          </p:cNvSpPr>
          <p:nvPr/>
        </p:nvSpPr>
        <p:spPr bwMode="auto">
          <a:xfrm>
            <a:off x="1116013" y="1412875"/>
            <a:ext cx="698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r>
              <a:rPr lang="ru-RU" dirty="0">
                <a:latin typeface="Verdana" pitchFamily="34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Доходы</a:t>
            </a:r>
            <a:r>
              <a:rPr lang="ru-RU" b="1" i="1" dirty="0">
                <a:latin typeface="Verdana" pitchFamily="34" charset="0"/>
              </a:rPr>
              <a:t>         </a:t>
            </a:r>
            <a:r>
              <a:rPr lang="ru-RU" sz="2000" b="1" i="1" dirty="0">
                <a:latin typeface="Verdana" pitchFamily="34" charset="0"/>
              </a:rPr>
              <a:t>-      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Расходы</a:t>
            </a:r>
            <a:r>
              <a:rPr lang="ru-RU" sz="2000" b="1" i="1" dirty="0">
                <a:latin typeface="Verdana" pitchFamily="34" charset="0"/>
              </a:rPr>
              <a:t>    </a:t>
            </a:r>
            <a:r>
              <a:rPr lang="ru-RU" b="1" i="1" dirty="0" smtClean="0">
                <a:latin typeface="Verdana" pitchFamily="34" charset="0"/>
              </a:rPr>
              <a:t>=    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Дефицит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7413" name="Прямоугольник 10"/>
          <p:cNvSpPr>
            <a:spLocks noChangeArrowheads="1"/>
          </p:cNvSpPr>
          <p:nvPr/>
        </p:nvSpPr>
        <p:spPr bwMode="auto">
          <a:xfrm>
            <a:off x="3708400" y="4797425"/>
            <a:ext cx="18716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r>
              <a:rPr lang="ru-RU" dirty="0">
                <a:latin typeface="Verdana" pitchFamily="34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БЮДЖЕТ</a:t>
            </a:r>
            <a:r>
              <a:rPr lang="ru-RU" b="1" i="1" dirty="0">
                <a:latin typeface="Verdana" pitchFamily="34" charset="0"/>
              </a:rPr>
              <a:t>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474" y="2133600"/>
            <a:ext cx="2009781" cy="6463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smtClean="0">
                <a:latin typeface="+mn-lt"/>
                <a:cs typeface="+mn-cs"/>
              </a:rPr>
              <a:t>  </a:t>
            </a:r>
            <a:r>
              <a:rPr lang="ru-RU" b="1" dirty="0" smtClean="0">
                <a:latin typeface="+mj-lt"/>
              </a:rPr>
              <a:t>1 250 066,5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6013" y="2133600"/>
            <a:ext cx="1800225" cy="6463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1 230 966,5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2143116"/>
            <a:ext cx="1800225" cy="6463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smtClean="0">
                <a:latin typeface="+mn-lt"/>
                <a:cs typeface="+mn-cs"/>
              </a:rPr>
              <a:t> </a:t>
            </a:r>
            <a:r>
              <a:rPr lang="ru-RU" b="1" dirty="0" smtClean="0">
                <a:latin typeface="+mn-lt"/>
              </a:rPr>
              <a:t>19 100,0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8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23850" y="1628775"/>
          <a:ext cx="8456613" cy="4059239"/>
        </p:xfrm>
        <a:graphic>
          <a:graphicData uri="http://schemas.openxmlformats.org/drawingml/2006/table">
            <a:tbl>
              <a:tblPr/>
              <a:tblGrid>
                <a:gridCol w="4227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9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1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бюджета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1 230 966,5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1 444 304,2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881 407,3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1 250 066,5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1 463 590,4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901 181,8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19 100,0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19 286,2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19 774,5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дефицита (к доходам без учета безвозмездных поступлений)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ОСНОВНЫЕ ПАРАМЕТРЫ БЮДЖЕТА ЗИМИНСКОГО ГОРОДСКОГО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2021 </a:t>
            </a: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год и  плановый период </a:t>
            </a:r>
            <a:r>
              <a:rPr lang="ru-RU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2022 </a:t>
            </a: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2023 </a:t>
            </a: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годов</a:t>
            </a:r>
          </a:p>
        </p:txBody>
      </p:sp>
      <p:sp>
        <p:nvSpPr>
          <p:cNvPr id="29731" name="Прямоугольник 10"/>
          <p:cNvSpPr>
            <a:spLocks noChangeArrowheads="1"/>
          </p:cNvSpPr>
          <p:nvPr/>
        </p:nvSpPr>
        <p:spPr bwMode="auto">
          <a:xfrm>
            <a:off x="7235825" y="1268413"/>
            <a:ext cx="174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(тыс.руб.)</a:t>
            </a:r>
          </a:p>
        </p:txBody>
      </p:sp>
    </p:spTree>
    <p:extLst>
      <p:ext uri="{BB962C8B-B14F-4D97-AF65-F5344CB8AC3E}">
        <p14:creationId xmlns:p14="http://schemas.microsoft.com/office/powerpoint/2010/main" val="36484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0" y="1"/>
            <a:ext cx="9144000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поступления доходов </a:t>
            </a: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учетом изменения бюджетного и налогового законодательства в бюджет</a:t>
            </a: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Зиминского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городского муниципального образования в 2021-2023 годах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1200" b="1" i="1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005840"/>
          <a:ext cx="8501122" cy="5836920"/>
        </p:xfrm>
        <a:graphic>
          <a:graphicData uri="http://schemas.openxmlformats.org/drawingml/2006/table">
            <a:tbl>
              <a:tblPr/>
              <a:tblGrid>
                <a:gridCol w="17708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4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0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12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84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26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558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269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557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72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г., </a:t>
                      </a:r>
                      <a:endParaRPr lang="ru-RU" sz="1000" b="1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г., 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г., прогноз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г., </a:t>
                      </a:r>
                      <a:endParaRPr lang="ru-RU" sz="1000" b="1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</a:t>
                      </a: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роста,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г., прогноз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роста, 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219752,3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197517,0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89,9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191 000,0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96,7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192861,5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197745,1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102,5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943570,6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1029377,3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109,1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1 039 966,5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1251442,7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120,3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683662,2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54,6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5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от других бюджетов бюджетной системы Российской Федерации, всего,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945559,7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1031984,4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109,1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1 039 966,5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100,8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1251442,7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120,3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683662,2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54,6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Дотации,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в том числе</a:t>
                      </a: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157235,3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118133,9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75,1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117057,5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99,1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77809,3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66,5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97503,8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125,3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дотации на выравнивание бюджетной обеспеченности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87396,4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90083,3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103,1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117057,5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129,9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77809,3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66,5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97503,8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125,3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дотации на сбалансированность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69838,9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28050,6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40,2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85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бюджетной системы Российской Федерации и муниципальных образований (межбюджетные субсидии): 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234738,2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368256,7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156,9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382139,5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103,8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675410,0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1,8 раза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136906,8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15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Прочие субсидии бюджетам городских округов (субсидии на выплату денежного содержания работникам бюджетных учреждений)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38845,1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92146,9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в 2,4 раза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83205,6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90,3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74054,7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65259,7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88,1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15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субъектов Российской Федерации и муниципальных образований </a:t>
                      </a: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549825,3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535429,9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97,4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540769,5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498223,4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92,1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449251,6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90,2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3760,9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10163,5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2,7 раза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7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1163322,9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1226894,3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105,5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1 230 966,5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1444304,2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117,3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881407,3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61,0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21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5" name="TextBox 6"/>
          <p:cNvSpPr txBox="1">
            <a:spLocks noChangeArrowheads="1"/>
          </p:cNvSpPr>
          <p:nvPr/>
        </p:nvSpPr>
        <p:spPr bwMode="auto">
          <a:xfrm>
            <a:off x="0" y="551656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357166"/>
            <a:ext cx="8572560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СТРУКТУРА НАЛОГОВЫХ  ДОХОДОВ БЮДЖЕТА ЗИМИНСКОГО ГОРОДСКОГО МУНИЦИПАЛЬНОГО  ОБРАЗОВАНИЯ В 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2021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ГОДУ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57158" y="1500174"/>
          <a:ext cx="864399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96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3" name="TextBox 6"/>
          <p:cNvSpPr txBox="1">
            <a:spLocks noChangeArrowheads="1"/>
          </p:cNvSpPr>
          <p:nvPr/>
        </p:nvSpPr>
        <p:spPr bwMode="auto">
          <a:xfrm>
            <a:off x="0" y="5445125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СТРУКТУРА НЕНАЛОГОВЫХ ДОХОДОВ БЮДЖЕТА ЗИМИНСКОГО ГОРОДСКОГО МУНИЦИПАЛЬНОГО ОБРАЗОВАНИЯ НА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2021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1357298"/>
          <a:ext cx="835824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8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572125"/>
            <a:ext cx="8291512" cy="9286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ДИНАМИКА ПОСТУПЛЕНИЯ МЕЖБЮДЖЕТНЫХ ТРАНСФЕРТОВ В БЮДЖЕТ ЗИМИНСКОГО ГОРОДСКОГО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МУНИЦИПАЛЬНОГО ОБРАЗОВАНИЯ 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42910" y="571480"/>
          <a:ext cx="792961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67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5" name="Объект 3"/>
          <p:cNvSpPr>
            <a:spLocks noGrp="1"/>
          </p:cNvSpPr>
          <p:nvPr>
            <p:ph idx="1"/>
          </p:nvPr>
        </p:nvSpPr>
        <p:spPr>
          <a:xfrm>
            <a:off x="0" y="5300663"/>
            <a:ext cx="9144000" cy="1557337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1500" b="1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357166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ПОКАЗАТЕЛИ ПОСТУПЛЕНИЙ ДОХОДОВ В БЮДЖЕТ ЗИМИНСКОГО ГОРОДСКОГО МУНИЦИПАЛЬНОГО ОБРАЗОВАНИЯ</a:t>
            </a:r>
          </a:p>
        </p:txBody>
      </p:sp>
      <p:sp>
        <p:nvSpPr>
          <p:cNvPr id="95258" name="Прямоугольник 17"/>
          <p:cNvSpPr>
            <a:spLocks noChangeArrowheads="1"/>
          </p:cNvSpPr>
          <p:nvPr/>
        </p:nvSpPr>
        <p:spPr bwMode="auto">
          <a:xfrm>
            <a:off x="7940675" y="1071546"/>
            <a:ext cx="12033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/>
              <a:t>(тыс.руб.)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068732"/>
          <a:ext cx="8358246" cy="5360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39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10429</TotalTime>
  <Words>1467</Words>
  <Application>Microsoft Office PowerPoint</Application>
  <PresentationFormat>Экран (4:3)</PresentationFormat>
  <Paragraphs>501</Paragraphs>
  <Slides>19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Аспект</vt:lpstr>
      <vt:lpstr>Лист</vt:lpstr>
      <vt:lpstr>Проект бюджета Зиминского городского муниципального образования на 2021 год и плановый период 2022 и 2023 годов  (Проект Решения Думы Зиминского городского муниципального образования)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ПОСТУПЛЕНИЯ МЕЖБЮДЖЕТНЫХ ТРАНСФЕРТОВ В БЮДЖЕТ ЗИМИНСКОГО ГОРОДСКОГО  МУНИЦИПАЛЬНОГО ОБРАЗОВАНИЯ </vt:lpstr>
      <vt:lpstr>Презентация PowerPoint</vt:lpstr>
      <vt:lpstr>Презентация PowerPoint</vt:lpstr>
      <vt:lpstr>Презентация PowerPoint</vt:lpstr>
      <vt:lpstr>Структура расходной части  бюджета в разрезе муниципальных программ на 2021 год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Помогаева</dc:creator>
  <cp:lastModifiedBy>OIS</cp:lastModifiedBy>
  <cp:revision>1305</cp:revision>
  <cp:lastPrinted>2020-12-21T05:58:57Z</cp:lastPrinted>
  <dcterms:created xsi:type="dcterms:W3CDTF">2013-11-05T05:29:52Z</dcterms:created>
  <dcterms:modified xsi:type="dcterms:W3CDTF">2022-08-26T07:49:27Z</dcterms:modified>
</cp:coreProperties>
</file>