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734" r:id="rId1"/>
  </p:sldMasterIdLst>
  <p:notesMasterIdLst>
    <p:notesMasterId r:id="rId21"/>
  </p:notesMasterIdLst>
  <p:handoutMasterIdLst>
    <p:handoutMasterId r:id="rId22"/>
  </p:handoutMasterIdLst>
  <p:sldIdLst>
    <p:sldId id="346" r:id="rId2"/>
    <p:sldId id="372" r:id="rId3"/>
    <p:sldId id="373" r:id="rId4"/>
    <p:sldId id="374" r:id="rId5"/>
    <p:sldId id="375" r:id="rId6"/>
    <p:sldId id="376" r:id="rId7"/>
    <p:sldId id="377" r:id="rId8"/>
    <p:sldId id="378" r:id="rId9"/>
    <p:sldId id="379" r:id="rId10"/>
    <p:sldId id="380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287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1FA9"/>
    <a:srgbClr val="FFFF99"/>
    <a:srgbClr val="C5FF99"/>
    <a:srgbClr val="00FFFF"/>
    <a:srgbClr val="66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437" autoAdjust="0"/>
  </p:normalViewPr>
  <p:slideViewPr>
    <p:cSldViewPr>
      <p:cViewPr>
        <p:scale>
          <a:sx n="107" d="100"/>
          <a:sy n="107" d="100"/>
        </p:scale>
        <p:origin x="-172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013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88"/>
    </p:cViewPr>
  </p:sorterViewPr>
  <p:notesViewPr>
    <p:cSldViewPr>
      <p:cViewPr varScale="1">
        <p:scale>
          <a:sx n="53" d="100"/>
          <a:sy n="53" d="100"/>
        </p:scale>
        <p:origin x="-295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9EA579-79AA-440B-9FF8-A9D48F1CD85C}" type="datetimeFigureOut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30D459-7D34-4B45-AF31-A6F38EE54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901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7B3FC2-C89D-4A92-8E23-BAD44377C14F}" type="datetimeFigureOut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B5B5C9-CA8E-425F-9A41-B5BDD6B94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609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5BA224-B187-4F30-BF23-6D273417D15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EC3601-08C5-4DBF-A1FA-9E8A28D300C3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u="sng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64E5CC-AB49-4B8F-A412-1D9401571BE6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u="sng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9936DA-F53D-4444-A227-28011975C89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4BDBC2-86BE-401F-A2C1-6842C34773E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409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A95651-670C-45DF-BA94-3C56D138671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719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u="sng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F4AF52-F3C9-4C64-B879-CCCBFA26016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689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u="sng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E3C043-011B-4D4F-BBA6-27C6FF837B4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205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u="sng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CFE7E6-F6D0-4BAD-AEF4-67CC2A0FE11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793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u="sng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52AC3A-4989-4600-8F06-507A291702D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195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6A4C43-AB67-4BDE-B6AA-7AB8ACD8D95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19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0E79A5-B556-409D-8F48-A4F35914EAFB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EE6BB-E42D-477A-9517-85CA308D9E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8DDD62-0F64-435B-B14F-C9AED81A9DBE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FC19E-63B8-48EB-8F2C-93F3E4797C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F9DDE8-1CD5-4941-9DC7-393549834DD1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EC24B-C170-4429-820C-E8AE202320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503238" y="530225"/>
            <a:ext cx="8183562" cy="55070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A08F7-6D7F-409C-9511-20167C33B292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Зиминский район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61A61-75E0-4CB7-B5A3-71AA75562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03238" y="530225"/>
            <a:ext cx="4014787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6375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9C9F1-A30E-43D1-A4E5-8CA358594168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Зиминский район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3CD40-D208-4A0C-B8DF-2E0F110D16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239F5-F3AF-4C8A-9C2A-8C80142B3915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C1D-2EEF-4D28-9FEE-0C10A0C2C2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FE269-063F-4DD8-9864-21BEAD62CACB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23002-D7BC-4691-8BEA-84A30C66E3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A699E-DE7F-439E-9C6F-FD205C2AC8D8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74730-A55E-43FE-8707-73C9B2827C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B8D18-EB36-46E2-8FFE-EE35C0F84181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4481E-4738-4AE7-8FEC-A0DD2EE4BA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C2038-410C-4B89-8D3B-68BCCE305A1A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F1BE2-D13C-4845-B061-6D8EAB003F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E8D28E-7223-431D-BA33-84AE99BB0A14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04C2C-D475-4B57-9C47-6349FFB049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C1951-9355-4D25-88B5-AF92930DFB54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88C5-9D66-40E4-BDB4-E7DA883925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B80CBD-4542-4AE9-81F4-F214409D91AA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F8229-DA65-484A-B9B9-E825E625FB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shade val="35000"/>
                <a:satMod val="150000"/>
              </a:schemeClr>
            </a:gs>
            <a:gs pos="45000">
              <a:schemeClr val="bg1">
                <a:shade val="68000"/>
                <a:satMod val="155000"/>
              </a:schemeClr>
            </a:gs>
            <a:gs pos="100000">
              <a:schemeClr val="bg1">
                <a:tint val="70000"/>
                <a:satMod val="175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FDA81DDC-4ADB-420E-93C8-3AFBC8790CAE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6482D52D-A4AE-4B9F-810B-7882535857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5" r:id="rId1"/>
    <p:sldLayoutId id="2147484736" r:id="rId2"/>
    <p:sldLayoutId id="2147484737" r:id="rId3"/>
    <p:sldLayoutId id="2147484738" r:id="rId4"/>
    <p:sldLayoutId id="2147484739" r:id="rId5"/>
    <p:sldLayoutId id="2147484740" r:id="rId6"/>
    <p:sldLayoutId id="2147484741" r:id="rId7"/>
    <p:sldLayoutId id="2147484742" r:id="rId8"/>
    <p:sldLayoutId id="2147484743" r:id="rId9"/>
    <p:sldLayoutId id="2147484744" r:id="rId10"/>
    <p:sldLayoutId id="2147484745" r:id="rId11"/>
    <p:sldLayoutId id="2147484746" r:id="rId12"/>
    <p:sldLayoutId id="2147484747" r:id="rId13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97000">
              <a:schemeClr val="bg1">
                <a:shade val="68000"/>
                <a:satMod val="155000"/>
              </a:schemeClr>
            </a:gs>
            <a:gs pos="85000">
              <a:schemeClr val="bg1">
                <a:tint val="70000"/>
                <a:satMod val="175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781300"/>
            <a:ext cx="9001155" cy="300513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Бюджет</a:t>
            </a:r>
            <a:b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3200" dirty="0" err="1" smtClean="0">
                <a:solidFill>
                  <a:schemeClr val="tx1"/>
                </a:solidFill>
                <a:effectLst/>
                <a:latin typeface="+mn-lt"/>
              </a:rPr>
              <a:t>Зиминского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городского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 муниципального образования</a:t>
            </a:r>
            <a:b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на 2019 год и плановый период</a:t>
            </a:r>
            <a:b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2020 и 2021 годов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/>
              </a:rPr>
            </a:br>
            <a:r>
              <a:rPr lang="en-US" sz="2000" dirty="0" smtClean="0">
                <a:solidFill>
                  <a:schemeClr val="tx1"/>
                </a:solidFill>
                <a:effectLst/>
              </a:rPr>
              <a:t>(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Решение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Думы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Зиминского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городского </a:t>
            </a:r>
            <a:r>
              <a:rPr lang="ru-RU" sz="2000" smtClean="0">
                <a:solidFill>
                  <a:schemeClr val="tx1"/>
                </a:solidFill>
                <a:effectLst/>
              </a:rPr>
              <a:t>муниципального </a:t>
            </a:r>
            <a:r>
              <a:rPr lang="ru-RU" sz="2000" smtClean="0">
                <a:solidFill>
                  <a:schemeClr val="tx1"/>
                </a:solidFill>
                <a:effectLst/>
              </a:rPr>
              <a:t>образования №401 от 20.12.2018г.)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+mn-lt"/>
              </a:rPr>
              <a:t> 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</a:br>
            <a:endParaRPr lang="ru-RU" sz="20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943600"/>
            <a:ext cx="813435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по финансам и налогам администрации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Зиминского</a:t>
            </a:r>
            <a:r>
              <a:rPr lang="ru-RU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городского муниципального образования</a:t>
            </a:r>
            <a:endParaRPr lang="ru-RU" sz="14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50" y="1785938"/>
            <a:ext cx="8429625" cy="1000125"/>
          </a:xfrm>
          <a:prstGeom prst="rect">
            <a:avLst/>
          </a:prstGeo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3200" b="1" cap="all" dirty="0">
              <a:ln w="6350">
                <a:noFill/>
              </a:ln>
              <a:latin typeface="+mn-lt"/>
              <a:ea typeface="+mj-ea"/>
              <a:cs typeface="+mj-cs"/>
            </a:endParaRPr>
          </a:p>
        </p:txBody>
      </p:sp>
      <p:pic>
        <p:nvPicPr>
          <p:cNvPr id="1026" name="Рисунок 0" descr="Gerb.JPG"/>
          <p:cNvPicPr>
            <a:picLocks noChangeArrowheads="1"/>
          </p:cNvPicPr>
          <p:nvPr/>
        </p:nvPicPr>
        <p:blipFill>
          <a:blip r:embed="rId3" cstate="print">
            <a:lum bright="-36000" contrast="54000"/>
          </a:blip>
          <a:srcRect/>
          <a:stretch>
            <a:fillRect/>
          </a:stretch>
        </p:blipFill>
        <p:spPr bwMode="auto">
          <a:xfrm>
            <a:off x="900113" y="476250"/>
            <a:ext cx="1586358" cy="1440000"/>
          </a:xfrm>
          <a:prstGeom prst="rect">
            <a:avLst/>
          </a:prstGeom>
          <a:solidFill>
            <a:schemeClr val="bg1">
              <a:lumMod val="75000"/>
              <a:alpha val="81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Объект 3"/>
          <p:cNvSpPr>
            <a:spLocks noGrp="1"/>
          </p:cNvSpPr>
          <p:nvPr>
            <p:ph idx="1"/>
          </p:nvPr>
        </p:nvSpPr>
        <p:spPr>
          <a:xfrm>
            <a:off x="0" y="5300663"/>
            <a:ext cx="9144000" cy="1557337"/>
          </a:xfrm>
        </p:spPr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1500" b="1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b="1" smtClean="0"/>
          </a:p>
        </p:txBody>
      </p:sp>
      <p:graphicFrame>
        <p:nvGraphicFramePr>
          <p:cNvPr id="5120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504538"/>
              </p:ext>
            </p:extLst>
          </p:nvPr>
        </p:nvGraphicFramePr>
        <p:xfrm>
          <a:off x="251520" y="923925"/>
          <a:ext cx="8667056" cy="5457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1" name="Лист" r:id="rId4" imgW="8877156" imgH="5048307" progId="Excel.Sheet.8">
                  <p:embed/>
                </p:oleObj>
              </mc:Choice>
              <mc:Fallback>
                <p:oleObj name="Лист" r:id="rId4" imgW="8877156" imgH="5048307" progId="Excel.Sheet.8">
                  <p:embed/>
                  <p:pic>
                    <p:nvPicPr>
                      <p:cNvPr id="51202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23925"/>
                        <a:ext cx="8667056" cy="54574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6"/>
          <p:cNvSpPr txBox="1"/>
          <p:nvPr/>
        </p:nvSpPr>
        <p:spPr>
          <a:xfrm>
            <a:off x="1500167" y="3214686"/>
            <a:ext cx="714380" cy="28575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+5,5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6"/>
          <p:cNvSpPr txBox="1"/>
          <p:nvPr/>
        </p:nvSpPr>
        <p:spPr>
          <a:xfrm>
            <a:off x="2928926" y="3214686"/>
            <a:ext cx="714380" cy="35719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-16,3%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4429124" y="3286124"/>
            <a:ext cx="642942" cy="28575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-23,6%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6"/>
          <p:cNvSpPr txBox="1"/>
          <p:nvPr/>
        </p:nvSpPr>
        <p:spPr>
          <a:xfrm>
            <a:off x="5715008" y="3357562"/>
            <a:ext cx="785819" cy="35718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reflection blurRad="6350" stA="55000" endA="300" endPos="45500" dir="5400000" sy="-100000" algn="bl" rotWithShape="0"/>
                </a:effectLst>
              </a:rPr>
              <a:t>ПОКАЗАТЕЛИ ПОСТУПЛЕНИЙ ДОХОДОВ В БЮДЖЕТ ЗИМИНСКОГО ГОРОДСКОГО МУНИЦИПАЛЬНОГО ОБРАЗОВАНИЯ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2928927" y="1714488"/>
            <a:ext cx="928694" cy="500066"/>
          </a:xfrm>
          <a:prstGeom prst="rightArrow">
            <a:avLst>
              <a:gd name="adj1" fmla="val 50000"/>
              <a:gd name="adj2" fmla="val 37925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-127136,5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4214810" y="1928802"/>
            <a:ext cx="1000132" cy="500066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b="1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-116529,5</a:t>
            </a:r>
          </a:p>
          <a:p>
            <a:pPr algn="ctr">
              <a:defRPr/>
            </a:pPr>
            <a:endParaRPr lang="ru-RU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5715008" y="2357430"/>
            <a:ext cx="928694" cy="571504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+1411,8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12" name="Прямоугольник 17"/>
          <p:cNvSpPr>
            <a:spLocks noChangeArrowheads="1"/>
          </p:cNvSpPr>
          <p:nvPr/>
        </p:nvSpPr>
        <p:spPr bwMode="auto">
          <a:xfrm>
            <a:off x="7715250" y="752475"/>
            <a:ext cx="1203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(тыс.руб.)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14744" y="4357695"/>
            <a:ext cx="50006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00" b="1" i="1" dirty="0" smtClean="0">
                <a:solidFill>
                  <a:schemeClr val="accent4">
                    <a:lumMod val="75000"/>
                  </a:schemeClr>
                </a:solidFill>
              </a:rPr>
              <a:t>27%</a:t>
            </a:r>
            <a:endParaRPr lang="ru-RU" sz="10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1285852" y="1428736"/>
            <a:ext cx="1000132" cy="500066"/>
          </a:xfrm>
          <a:prstGeom prst="rightArrow">
            <a:avLst>
              <a:gd name="adj1" fmla="val 50000"/>
              <a:gd name="adj2" fmla="val 51745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+124877,7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86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CA44E3-3381-46DE-9F5C-833D29EBCDF1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59644" y="148506"/>
            <a:ext cx="7992888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СТРУКТУРА РАСХОДОВ БЮДЖЕТА ЗИМИНСКОГО ГОРОДСКОГО МУНИЦИПАЛЬНОГО  ОБРАЗОВАНИЯ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В 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2019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ГОД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9570" y="1488805"/>
            <a:ext cx="4359268" cy="431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Образование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9569" y="2077651"/>
            <a:ext cx="4359269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Культура</a:t>
            </a:r>
            <a:r>
              <a:rPr lang="ru-RU" dirty="0"/>
              <a:t> и </a:t>
            </a:r>
            <a:r>
              <a:rPr lang="ru-RU" b="1" dirty="0"/>
              <a:t>кинематография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2820" y="3990040"/>
            <a:ext cx="4366018" cy="3603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Физ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.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культура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и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спорт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9171" y="2581361"/>
            <a:ext cx="4386262" cy="3603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Социальная</a:t>
            </a:r>
            <a:r>
              <a:rPr lang="ru-RU" dirty="0"/>
              <a:t> </a:t>
            </a:r>
            <a:r>
              <a:rPr lang="ru-RU" b="1" dirty="0"/>
              <a:t>политика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69826" y="4497367"/>
            <a:ext cx="4392612" cy="431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rgbClr val="000000"/>
                </a:solidFill>
                <a:cs typeface="Arial" charset="0"/>
              </a:rPr>
              <a:t>Жилищно-коммунальное хозяйство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64360" y="5058527"/>
            <a:ext cx="4370985" cy="358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Общегосударственные</a:t>
            </a:r>
            <a:r>
              <a:rPr lang="ru-RU" dirty="0"/>
              <a:t> </a:t>
            </a:r>
            <a:r>
              <a:rPr lang="ru-RU" b="1" dirty="0"/>
              <a:t>вопросы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63070" y="5583459"/>
            <a:ext cx="4373566" cy="431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Национальная</a:t>
            </a:r>
            <a:r>
              <a:rPr lang="ru-RU" dirty="0"/>
              <a:t> </a:t>
            </a:r>
            <a:r>
              <a:rPr lang="ru-RU" b="1" dirty="0"/>
              <a:t>экономика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69826" y="6111491"/>
            <a:ext cx="4386262" cy="3603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Прочие</a:t>
            </a:r>
            <a:r>
              <a:rPr lang="ru-RU" sz="1600" dirty="0"/>
              <a:t> </a:t>
            </a:r>
            <a:r>
              <a:rPr lang="ru-RU" sz="1600" b="1" dirty="0"/>
              <a:t>расходы</a:t>
            </a:r>
          </a:p>
        </p:txBody>
      </p:sp>
      <p:sp>
        <p:nvSpPr>
          <p:cNvPr id="22" name="Правая фигурная скобка 21"/>
          <p:cNvSpPr/>
          <p:nvPr/>
        </p:nvSpPr>
        <p:spPr>
          <a:xfrm>
            <a:off x="6187050" y="1503830"/>
            <a:ext cx="401113" cy="1584325"/>
          </a:xfrm>
          <a:prstGeom prst="rightBrace">
            <a:avLst>
              <a:gd name="adj1" fmla="val 8333"/>
              <a:gd name="adj2" fmla="val 80661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535831" y="2501491"/>
            <a:ext cx="104938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cs typeface="Arial" charset="0"/>
              </a:rPr>
              <a:t>642304,9тыс.руб. (72,9%)</a:t>
            </a:r>
            <a:endParaRPr lang="ru-RU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261" name="TextBox 23"/>
          <p:cNvSpPr txBox="1">
            <a:spLocks noChangeArrowheads="1"/>
          </p:cNvSpPr>
          <p:nvPr/>
        </p:nvSpPr>
        <p:spPr bwMode="auto">
          <a:xfrm>
            <a:off x="4673494" y="1515831"/>
            <a:ext cx="18292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Verdana" pitchFamily="34" charset="0"/>
              </a:rPr>
              <a:t>541492,1(61,5</a:t>
            </a:r>
            <a:r>
              <a:rPr lang="ru-RU" sz="1400" b="1" dirty="0" smtClean="0">
                <a:latin typeface="Verdana" pitchFamily="34" charset="0"/>
              </a:rPr>
              <a:t>%)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53262" name="TextBox 27"/>
          <p:cNvSpPr txBox="1">
            <a:spLocks noChangeArrowheads="1"/>
          </p:cNvSpPr>
          <p:nvPr/>
        </p:nvSpPr>
        <p:spPr bwMode="auto">
          <a:xfrm>
            <a:off x="4667656" y="2089274"/>
            <a:ext cx="163535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Verdana" pitchFamily="34" charset="0"/>
              </a:rPr>
              <a:t>36929,4(4,2</a:t>
            </a:r>
            <a:r>
              <a:rPr lang="ru-RU" sz="1400" b="1" dirty="0" smtClean="0">
                <a:latin typeface="Verdana" pitchFamily="34" charset="0"/>
              </a:rPr>
              <a:t>%)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53263" name="TextBox 29"/>
          <p:cNvSpPr txBox="1">
            <a:spLocks noChangeArrowheads="1"/>
          </p:cNvSpPr>
          <p:nvPr/>
        </p:nvSpPr>
        <p:spPr bwMode="auto">
          <a:xfrm>
            <a:off x="4718838" y="2619694"/>
            <a:ext cx="15841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Verdana" pitchFamily="34" charset="0"/>
              </a:rPr>
              <a:t>63883,4(7,3%)</a:t>
            </a:r>
            <a:endParaRPr lang="ru-RU" sz="1200" b="1" dirty="0">
              <a:latin typeface="Verdana" pitchFamily="34" charset="0"/>
            </a:endParaRPr>
          </a:p>
        </p:txBody>
      </p:sp>
      <p:sp>
        <p:nvSpPr>
          <p:cNvPr id="53264" name="TextBox 30"/>
          <p:cNvSpPr txBox="1">
            <a:spLocks noChangeArrowheads="1"/>
          </p:cNvSpPr>
          <p:nvPr/>
        </p:nvSpPr>
        <p:spPr bwMode="auto">
          <a:xfrm>
            <a:off x="4667657" y="3994436"/>
            <a:ext cx="17045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Verdana" pitchFamily="34" charset="0"/>
              </a:rPr>
              <a:t>87850,0(10,0</a:t>
            </a:r>
            <a:r>
              <a:rPr lang="ru-RU" sz="1400" b="1" dirty="0" smtClean="0">
                <a:latin typeface="Verdana" pitchFamily="34" charset="0"/>
              </a:rPr>
              <a:t>%)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53265" name="TextBox 32"/>
          <p:cNvSpPr txBox="1">
            <a:spLocks noChangeArrowheads="1"/>
          </p:cNvSpPr>
          <p:nvPr/>
        </p:nvSpPr>
        <p:spPr bwMode="auto">
          <a:xfrm>
            <a:off x="4718838" y="4530878"/>
            <a:ext cx="16827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Verdana" pitchFamily="34" charset="0"/>
              </a:rPr>
              <a:t>33772,4(3,8</a:t>
            </a:r>
            <a:r>
              <a:rPr lang="ru-RU" sz="1400" b="1" dirty="0" smtClean="0">
                <a:latin typeface="Verdana" pitchFamily="34" charset="0"/>
              </a:rPr>
              <a:t>%)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53266" name="TextBox 33"/>
          <p:cNvSpPr txBox="1">
            <a:spLocks noChangeArrowheads="1"/>
          </p:cNvSpPr>
          <p:nvPr/>
        </p:nvSpPr>
        <p:spPr bwMode="auto">
          <a:xfrm>
            <a:off x="4703033" y="5089026"/>
            <a:ext cx="15760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Verdana" pitchFamily="34" charset="0"/>
              </a:rPr>
              <a:t>66903,5(7,6%)</a:t>
            </a:r>
            <a:endParaRPr lang="ru-RU" sz="1200" b="1" dirty="0">
              <a:latin typeface="Verdana" pitchFamily="34" charset="0"/>
            </a:endParaRPr>
          </a:p>
        </p:txBody>
      </p:sp>
      <p:sp>
        <p:nvSpPr>
          <p:cNvPr id="53267" name="TextBox 34"/>
          <p:cNvSpPr txBox="1">
            <a:spLocks noChangeArrowheads="1"/>
          </p:cNvSpPr>
          <p:nvPr/>
        </p:nvSpPr>
        <p:spPr bwMode="auto">
          <a:xfrm>
            <a:off x="4667656" y="5622491"/>
            <a:ext cx="15914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Verdana" pitchFamily="34" charset="0"/>
              </a:rPr>
              <a:t>32863,6(3,7</a:t>
            </a:r>
            <a:r>
              <a:rPr lang="ru-RU" sz="1400" b="1" dirty="0" smtClean="0">
                <a:latin typeface="Verdana" pitchFamily="34" charset="0"/>
              </a:rPr>
              <a:t>%)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53268" name="TextBox 35"/>
          <p:cNvSpPr txBox="1">
            <a:spLocks noChangeArrowheads="1"/>
          </p:cNvSpPr>
          <p:nvPr/>
        </p:nvSpPr>
        <p:spPr bwMode="auto">
          <a:xfrm>
            <a:off x="4689401" y="6125426"/>
            <a:ext cx="1613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Verdana" pitchFamily="34" charset="0"/>
              </a:rPr>
              <a:t>17451,4(2,0</a:t>
            </a:r>
            <a:r>
              <a:rPr lang="ru-RU" sz="1400" b="1" dirty="0" smtClean="0">
                <a:latin typeface="Verdana" pitchFamily="34" charset="0"/>
              </a:rPr>
              <a:t>%)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860933" y="3160001"/>
            <a:ext cx="3171174" cy="56477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/>
              <a:t>Расходы социальной </a:t>
            </a:r>
            <a:r>
              <a:rPr lang="ru-RU" sz="1400" i="1" dirty="0" smtClean="0"/>
              <a:t>направленности</a:t>
            </a:r>
            <a:endParaRPr lang="ru-RU" sz="1400" i="1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989024" y="3281970"/>
            <a:ext cx="1136236" cy="13206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b="1" dirty="0">
                <a:solidFill>
                  <a:srgbClr val="000000"/>
                </a:solidFill>
                <a:cs typeface="Arial" charset="0"/>
              </a:rPr>
              <a:t>Всего: </a:t>
            </a:r>
            <a:r>
              <a:rPr lang="ru-RU" sz="1200" b="1" dirty="0" smtClean="0">
                <a:solidFill>
                  <a:srgbClr val="000000"/>
                </a:solidFill>
                <a:cs typeface="Arial" charset="0"/>
              </a:rPr>
              <a:t>881145,9</a:t>
            </a:r>
          </a:p>
          <a:p>
            <a:pPr algn="ctr"/>
            <a:r>
              <a:rPr lang="ru-RU" sz="1200" b="1" dirty="0" err="1" smtClean="0">
                <a:solidFill>
                  <a:srgbClr val="000000"/>
                </a:solidFill>
                <a:cs typeface="Arial" charset="0"/>
              </a:rPr>
              <a:t>тыс.руб</a:t>
            </a:r>
            <a:r>
              <a:rPr lang="ru-RU" sz="1200" b="1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7358554" y="1412775"/>
            <a:ext cx="575445" cy="5059078"/>
          </a:xfrm>
          <a:prstGeom prst="rightBrac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78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DD6F9-3ADB-4CBE-8D5D-01C446345ED5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72306" y="365993"/>
            <a:ext cx="7991302" cy="923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СТРУКТУРА РАСХОДОВ БЮДЖЕТА ЗИМИНСКОГО ГОРОДСКОГО МУНИЦИПАЛЬНОГО  ОБРАЗОВАНИЯ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n-lt"/>
                <a:cs typeface="+mn-cs"/>
              </a:rPr>
              <a:t>на плановый период </a:t>
            </a:r>
            <a:r>
              <a:rPr lang="ru-RU" b="1" i="1" dirty="0" smtClean="0">
                <a:latin typeface="+mn-lt"/>
                <a:cs typeface="+mn-cs"/>
              </a:rPr>
              <a:t>2020 </a:t>
            </a:r>
            <a:r>
              <a:rPr lang="ru-RU" b="1" i="1" dirty="0">
                <a:latin typeface="+mn-lt"/>
                <a:cs typeface="+mn-cs"/>
              </a:rPr>
              <a:t>и </a:t>
            </a:r>
            <a:r>
              <a:rPr lang="ru-RU" b="1" i="1" dirty="0" smtClean="0">
                <a:latin typeface="+mn-lt"/>
                <a:cs typeface="+mn-cs"/>
              </a:rPr>
              <a:t>2021 </a:t>
            </a:r>
            <a:r>
              <a:rPr lang="ru-RU" b="1" i="1" dirty="0">
                <a:latin typeface="+mn-lt"/>
                <a:cs typeface="+mn-cs"/>
              </a:rPr>
              <a:t>годов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750" y="1628775"/>
            <a:ext cx="4319588" cy="3603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Образование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750" y="2060575"/>
            <a:ext cx="4319588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Культура</a:t>
            </a:r>
            <a:r>
              <a:rPr lang="ru-RU" dirty="0"/>
              <a:t> и </a:t>
            </a:r>
            <a:r>
              <a:rPr lang="ru-RU" b="1" dirty="0"/>
              <a:t>кинематография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39750" y="2492375"/>
            <a:ext cx="4319588" cy="3603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Физ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.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культура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и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спорт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39750" y="2924175"/>
            <a:ext cx="4319588" cy="3603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Социальная</a:t>
            </a:r>
            <a:r>
              <a:rPr lang="ru-RU" dirty="0"/>
              <a:t> </a:t>
            </a:r>
            <a:r>
              <a:rPr lang="ru-RU" b="1" dirty="0"/>
              <a:t>политика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39750" y="3716338"/>
            <a:ext cx="4319588" cy="5048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Жилищно-коммунальное хозяйство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39750" y="4292600"/>
            <a:ext cx="4319588" cy="5048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Общегосударственные</a:t>
            </a:r>
            <a:r>
              <a:rPr lang="ru-RU" dirty="0"/>
              <a:t> </a:t>
            </a:r>
            <a:r>
              <a:rPr lang="ru-RU" b="1" dirty="0"/>
              <a:t>вопросы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39750" y="4868863"/>
            <a:ext cx="4319588" cy="5048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Национальная</a:t>
            </a:r>
            <a:r>
              <a:rPr lang="ru-RU" dirty="0"/>
              <a:t> </a:t>
            </a:r>
            <a:r>
              <a:rPr lang="ru-RU" b="1" dirty="0"/>
              <a:t>экономика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39750" y="5445125"/>
            <a:ext cx="4319588" cy="3603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Прочие</a:t>
            </a:r>
            <a:r>
              <a:rPr lang="ru-RU" dirty="0"/>
              <a:t> </a:t>
            </a:r>
            <a:r>
              <a:rPr lang="ru-RU" b="1" dirty="0"/>
              <a:t>расходы</a:t>
            </a:r>
          </a:p>
        </p:txBody>
      </p:sp>
      <p:sp>
        <p:nvSpPr>
          <p:cNvPr id="54283" name="TextBox 24"/>
          <p:cNvSpPr txBox="1">
            <a:spLocks noChangeArrowheads="1"/>
          </p:cNvSpPr>
          <p:nvPr/>
        </p:nvSpPr>
        <p:spPr bwMode="auto">
          <a:xfrm flipH="1">
            <a:off x="1403350" y="3357563"/>
            <a:ext cx="3889375" cy="276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i="1"/>
              <a:t>Расходы социальной направленности всего</a:t>
            </a:r>
          </a:p>
        </p:txBody>
      </p:sp>
      <p:graphicFrame>
        <p:nvGraphicFramePr>
          <p:cNvPr id="54324" name="Group 52"/>
          <p:cNvGraphicFramePr>
            <a:graphicFrameLocks noGrp="1"/>
          </p:cNvGraphicFramePr>
          <p:nvPr/>
        </p:nvGraphicFramePr>
        <p:xfrm>
          <a:off x="5148263" y="1341438"/>
          <a:ext cx="3095625" cy="4833305"/>
        </p:xfrm>
        <a:graphic>
          <a:graphicData uri="http://schemas.openxmlformats.org/drawingml/2006/table">
            <a:tbl>
              <a:tblPr/>
              <a:tblGrid>
                <a:gridCol w="15843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2020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457986,7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473257,6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33614,0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34269,0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8301,6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8205,6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63113,3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63113,3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563015,6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578845,5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27817,6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24209,9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71292,6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74041,2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51703,2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33170,3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14297,2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13887,1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728126,2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724154,0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4322" name="TextBox 29"/>
          <p:cNvSpPr txBox="1">
            <a:spLocks noChangeArrowheads="1"/>
          </p:cNvSpPr>
          <p:nvPr/>
        </p:nvSpPr>
        <p:spPr bwMode="auto">
          <a:xfrm>
            <a:off x="2843213" y="5876925"/>
            <a:ext cx="230505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/>
              <a:t>Всего расходов: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100000">
              <a:schemeClr val="accent3">
                <a:lumMod val="20000"/>
                <a:lumOff val="80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 bwMode="auto">
          <a:xfrm>
            <a:off x="539552" y="188640"/>
            <a:ext cx="8183562" cy="4127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1600" i="1" dirty="0" smtClean="0">
                <a:solidFill>
                  <a:schemeClr val="accent2"/>
                </a:solidFill>
                <a:effectLst/>
              </a:rPr>
              <a:t>Структура расходной части  бюджета в разрезе муниципальных программ на 2019 год (тыс.руб.)</a:t>
            </a:r>
          </a:p>
        </p:txBody>
      </p:sp>
      <p:graphicFrame>
        <p:nvGraphicFramePr>
          <p:cNvPr id="55347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635322"/>
              </p:ext>
            </p:extLst>
          </p:nvPr>
        </p:nvGraphicFramePr>
        <p:xfrm>
          <a:off x="467544" y="620688"/>
          <a:ext cx="8219256" cy="6012368"/>
        </p:xfrm>
        <a:graphic>
          <a:graphicData uri="http://schemas.openxmlformats.org/drawingml/2006/table">
            <a:tbl>
              <a:tblPr/>
              <a:tblGrid>
                <a:gridCol w="56886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306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11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527 060,20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3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8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56 602,7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1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87 850,0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46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Оказание содействия по сохранению и улучшению здоровья населения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3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населения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45 556,2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1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16 994,2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3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населения города доступным жильем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67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дорожного хозяйства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22 131,1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3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Экономическое развитие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98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труда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8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4 617,0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67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6 200,0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964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91FA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91FA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1 151,6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4673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 в рамках программ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774 222,2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16913" y="6092825"/>
            <a:ext cx="457200" cy="365125"/>
          </a:xfrm>
        </p:spPr>
        <p:txBody>
          <a:bodyPr/>
          <a:lstStyle/>
          <a:p>
            <a:pPr>
              <a:defRPr/>
            </a:pPr>
            <a:fld id="{45CCD76D-0D4A-4C7B-BBA9-7F1AB538F1D0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Заголовок 1"/>
          <p:cNvSpPr>
            <a:spLocks/>
          </p:cNvSpPr>
          <p:nvPr/>
        </p:nvSpPr>
        <p:spPr bwMode="auto">
          <a:xfrm>
            <a:off x="611188" y="549275"/>
            <a:ext cx="81835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b="1" i="1" dirty="0">
                <a:solidFill>
                  <a:schemeClr val="accent2"/>
                </a:solidFill>
                <a:latin typeface="Verdana" pitchFamily="34" charset="0"/>
              </a:rPr>
              <a:t>Структура расходной части бюджета в разрезе муниципальных программ на </a:t>
            </a:r>
            <a:r>
              <a:rPr lang="ru-RU" b="1" i="1" dirty="0" smtClean="0">
                <a:solidFill>
                  <a:schemeClr val="accent2"/>
                </a:solidFill>
                <a:latin typeface="Verdana" pitchFamily="34" charset="0"/>
              </a:rPr>
              <a:t>2020 </a:t>
            </a:r>
            <a:r>
              <a:rPr lang="ru-RU" b="1" i="1" dirty="0">
                <a:solidFill>
                  <a:schemeClr val="accent2"/>
                </a:solidFill>
                <a:latin typeface="Verdana" pitchFamily="34" charset="0"/>
              </a:rPr>
              <a:t>и </a:t>
            </a:r>
            <a:r>
              <a:rPr lang="ru-RU" b="1" i="1" dirty="0" smtClean="0">
                <a:solidFill>
                  <a:schemeClr val="accent2"/>
                </a:solidFill>
                <a:latin typeface="Verdana" pitchFamily="34" charset="0"/>
              </a:rPr>
              <a:t>2021 </a:t>
            </a:r>
            <a:r>
              <a:rPr lang="ru-RU" b="1" i="1" dirty="0">
                <a:solidFill>
                  <a:schemeClr val="accent2"/>
                </a:solidFill>
                <a:latin typeface="Verdana" pitchFamily="34" charset="0"/>
              </a:rPr>
              <a:t>годы (тыс.руб.)</a:t>
            </a:r>
          </a:p>
        </p:txBody>
      </p:sp>
      <p:graphicFrame>
        <p:nvGraphicFramePr>
          <p:cNvPr id="57430" name="Group 8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461277632"/>
              </p:ext>
            </p:extLst>
          </p:nvPr>
        </p:nvGraphicFramePr>
        <p:xfrm>
          <a:off x="539750" y="1052513"/>
          <a:ext cx="8064698" cy="5526726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161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№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показателя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Сумма на 2020 год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Сумма на 2021 год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Развитие образования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450893,2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463699,2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Молодежная политика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847,9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837,9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Развитие культуры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51178,9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53186,0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Развитие  физической культуры и спорта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8301,6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8205,6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Оказание содействия по сохранению и улучшению здоровья населения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770,2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770,2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Социальная поддержка населения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45556,2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45556,2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Жилищно-коммунальное хозяйство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12222,1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12564,5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Обеспечение населения города доступным жильем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Развитие дорожного хозяйства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44034,6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25582,2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Экономическое развитие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1093,0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1093,0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Охрана труда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919,1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828,1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Безопасность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4964,5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5046,5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Охрана окружающей среды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Формирование современной городской среды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1151,6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701,6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61950">
                <a:tc gridSpan="2">
                  <a:txBody>
                    <a:bodyPr/>
                    <a:lstStyle/>
                    <a:p>
                      <a:pPr marL="265113" marR="0" lvl="0" indent="-26511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ИТОГО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626432,9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622271,0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chemeClr val="accent2">
                <a:lumMod val="40000"/>
                <a:lumOff val="60000"/>
              </a:schemeClr>
            </a:gs>
            <a:gs pos="69000">
              <a:schemeClr val="bg1">
                <a:shade val="68000"/>
                <a:satMod val="155000"/>
              </a:schemeClr>
            </a:gs>
            <a:gs pos="100000">
              <a:schemeClr val="bg1">
                <a:tint val="70000"/>
                <a:satMod val="175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4075465"/>
              </p:ext>
            </p:extLst>
          </p:nvPr>
        </p:nvGraphicFramePr>
        <p:xfrm>
          <a:off x="329505" y="586135"/>
          <a:ext cx="5178599" cy="495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6" name="Лист" r:id="rId4" imgW="4286250" imgH="4962525" progId="Excel.Sheet.8">
                  <p:embed/>
                </p:oleObj>
              </mc:Choice>
              <mc:Fallback>
                <p:oleObj name="Лист" r:id="rId4" imgW="4286250" imgH="4962525" progId="Excel.Sheet.8">
                  <p:embed/>
                  <p:pic>
                    <p:nvPicPr>
                      <p:cNvPr id="0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05" y="586135"/>
                        <a:ext cx="5178599" cy="4951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7" name="TextBox 6"/>
          <p:cNvSpPr txBox="1">
            <a:spLocks noChangeArrowheads="1"/>
          </p:cNvSpPr>
          <p:nvPr/>
        </p:nvSpPr>
        <p:spPr bwMode="auto">
          <a:xfrm>
            <a:off x="0" y="5516563"/>
            <a:ext cx="9144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70" y="33235"/>
            <a:ext cx="91440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</a:rPr>
              <a:t>РАСПРЕДЕЛЕНИЕ</a:t>
            </a:r>
            <a:r>
              <a:rPr lang="ru-RU" b="1" dirty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</a:rPr>
              <a:t>РАСХОДОВ</a:t>
            </a:r>
            <a:r>
              <a:rPr lang="ru-RU" b="1" dirty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</a:rPr>
              <a:t>НА</a:t>
            </a:r>
            <a:r>
              <a:rPr lang="ru-RU" b="1" dirty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</a:rPr>
              <a:t>2019</a:t>
            </a:r>
            <a:r>
              <a:rPr lang="ru-RU" b="1" dirty="0" smtClean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год</a:t>
            </a:r>
          </a:p>
        </p:txBody>
      </p:sp>
      <p:sp>
        <p:nvSpPr>
          <p:cNvPr id="52229" name="Прямоугольник 1"/>
          <p:cNvSpPr>
            <a:spLocks noChangeArrowheads="1"/>
          </p:cNvSpPr>
          <p:nvPr/>
        </p:nvSpPr>
        <p:spPr bwMode="auto">
          <a:xfrm>
            <a:off x="4726781" y="4321831"/>
            <a:ext cx="43338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      Объем программных расходов     </a:t>
            </a:r>
          </a:p>
          <a:p>
            <a:r>
              <a:rPr lang="ru-RU" b="1" dirty="0"/>
              <a:t>       составит </a:t>
            </a:r>
            <a:r>
              <a:rPr lang="ru-RU" b="1" dirty="0" smtClean="0"/>
              <a:t>774 222,2 тыс</a:t>
            </a:r>
            <a:r>
              <a:rPr lang="ru-RU" b="1" dirty="0"/>
              <a:t>. </a:t>
            </a:r>
            <a:r>
              <a:rPr lang="ru-RU" b="1" dirty="0" smtClean="0"/>
              <a:t>руб.</a:t>
            </a:r>
            <a:endParaRPr lang="ru-RU" b="1" dirty="0"/>
          </a:p>
          <a:p>
            <a:endParaRPr lang="ru-RU" b="1" dirty="0"/>
          </a:p>
          <a:p>
            <a:r>
              <a:rPr lang="ru-RU" b="1" dirty="0"/>
              <a:t>      Объем </a:t>
            </a:r>
            <a:r>
              <a:rPr lang="ru-RU" b="1" dirty="0" err="1"/>
              <a:t>непрограммных</a:t>
            </a:r>
            <a:r>
              <a:rPr lang="ru-RU" b="1" dirty="0"/>
              <a:t>  расходов составит </a:t>
            </a:r>
            <a:r>
              <a:rPr lang="ru-RU" b="1" dirty="0" smtClean="0"/>
              <a:t>106 923,7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/>
              <a:t>тыс. </a:t>
            </a:r>
            <a:r>
              <a:rPr lang="ru-RU" b="1" dirty="0" smtClean="0"/>
              <a:t>руб.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95851" y="4436563"/>
            <a:ext cx="215900" cy="2159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886325" y="5198994"/>
            <a:ext cx="215900" cy="215900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1" name="Объект 3"/>
          <p:cNvGraphicFramePr>
            <a:graphicFrameLocks/>
          </p:cNvGraphicFramePr>
          <p:nvPr/>
        </p:nvGraphicFramePr>
        <p:xfrm>
          <a:off x="323850" y="908050"/>
          <a:ext cx="3773488" cy="312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29" name="Лист" r:id="rId4" imgW="3771900" imgH="3124200" progId="Excel.Sheet.8">
                  <p:embed/>
                </p:oleObj>
              </mc:Choice>
              <mc:Fallback>
                <p:oleObj name="Лист" r:id="rId4" imgW="3771900" imgH="3124200" progId="Excel.Sheet.8">
                  <p:embed/>
                  <p:pic>
                    <p:nvPicPr>
                      <p:cNvPr id="0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908050"/>
                        <a:ext cx="3773488" cy="312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6" name="TextBox 6"/>
          <p:cNvSpPr txBox="1">
            <a:spLocks noChangeArrowheads="1"/>
          </p:cNvSpPr>
          <p:nvPr/>
        </p:nvSpPr>
        <p:spPr bwMode="auto">
          <a:xfrm>
            <a:off x="827088" y="5516563"/>
            <a:ext cx="24495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50" y="30163"/>
            <a:ext cx="9144000" cy="646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РАСПРЕДЕЛЕНИЕ РАСХОДОВ </a:t>
            </a:r>
          </a:p>
          <a:p>
            <a:pPr algn="ctr"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 на  плановый период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2020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-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2021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г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</a:rPr>
              <a:t>одов</a:t>
            </a:r>
          </a:p>
        </p:txBody>
      </p:sp>
      <p:sp>
        <p:nvSpPr>
          <p:cNvPr id="61448" name="Прямоугольник 9"/>
          <p:cNvSpPr>
            <a:spLocks noChangeArrowheads="1"/>
          </p:cNvSpPr>
          <p:nvPr/>
        </p:nvSpPr>
        <p:spPr bwMode="auto">
          <a:xfrm>
            <a:off x="611188" y="5300663"/>
            <a:ext cx="806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</a:t>
            </a:r>
          </a:p>
        </p:txBody>
      </p:sp>
      <p:sp>
        <p:nvSpPr>
          <p:cNvPr id="61449" name="TextBox 16"/>
          <p:cNvSpPr txBox="1">
            <a:spLocks noChangeArrowheads="1"/>
          </p:cNvSpPr>
          <p:nvPr/>
        </p:nvSpPr>
        <p:spPr bwMode="auto">
          <a:xfrm>
            <a:off x="1619250" y="4005263"/>
            <a:ext cx="1100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/>
              <a:t>2020 </a:t>
            </a:r>
            <a:r>
              <a:rPr lang="ru-RU" sz="1600" b="1" dirty="0"/>
              <a:t>год</a:t>
            </a:r>
          </a:p>
        </p:txBody>
      </p:sp>
      <p:sp>
        <p:nvSpPr>
          <p:cNvPr id="61450" name="TextBox 17"/>
          <p:cNvSpPr txBox="1">
            <a:spLocks noChangeArrowheads="1"/>
          </p:cNvSpPr>
          <p:nvPr/>
        </p:nvSpPr>
        <p:spPr bwMode="auto">
          <a:xfrm>
            <a:off x="5795963" y="3933825"/>
            <a:ext cx="1439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/>
              <a:t>2021 </a:t>
            </a:r>
            <a:r>
              <a:rPr lang="ru-RU" sz="1600" b="1" dirty="0"/>
              <a:t>год</a:t>
            </a:r>
          </a:p>
        </p:txBody>
      </p:sp>
      <p:sp>
        <p:nvSpPr>
          <p:cNvPr id="61451" name="TextBox 12"/>
          <p:cNvSpPr txBox="1">
            <a:spLocks noChangeArrowheads="1"/>
          </p:cNvSpPr>
          <p:nvPr/>
        </p:nvSpPr>
        <p:spPr bwMode="auto">
          <a:xfrm>
            <a:off x="539750" y="4652963"/>
            <a:ext cx="35274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dirty="0"/>
              <a:t>     Программные расходы </a:t>
            </a:r>
            <a:r>
              <a:rPr lang="ru-RU" sz="1000" b="1" dirty="0" smtClean="0"/>
              <a:t>626 432,9 </a:t>
            </a:r>
            <a:r>
              <a:rPr lang="ru-RU" sz="1000" b="1" dirty="0"/>
              <a:t>тыс. руб</a:t>
            </a:r>
            <a:r>
              <a:rPr lang="ru-RU" sz="1000" dirty="0"/>
              <a:t>.</a:t>
            </a:r>
          </a:p>
          <a:p>
            <a:endParaRPr lang="ru-RU" sz="1000" dirty="0"/>
          </a:p>
          <a:p>
            <a:r>
              <a:rPr lang="ru-RU" sz="1000" dirty="0"/>
              <a:t>     </a:t>
            </a:r>
            <a:r>
              <a:rPr lang="ru-RU" sz="1000" dirty="0" err="1"/>
              <a:t>Непрограммные</a:t>
            </a:r>
            <a:r>
              <a:rPr lang="ru-RU" sz="1000" dirty="0"/>
              <a:t> расходы  </a:t>
            </a:r>
            <a:r>
              <a:rPr lang="ru-RU" sz="1000" b="1" dirty="0" smtClean="0"/>
              <a:t>101 693,3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</a:t>
            </a:r>
            <a:endParaRPr lang="ru-RU" sz="1000" b="1" dirty="0"/>
          </a:p>
        </p:txBody>
      </p:sp>
      <p:sp>
        <p:nvSpPr>
          <p:cNvPr id="61452" name="Прямоугольник 13"/>
          <p:cNvSpPr>
            <a:spLocks noChangeArrowheads="1"/>
          </p:cNvSpPr>
          <p:nvPr/>
        </p:nvSpPr>
        <p:spPr bwMode="auto">
          <a:xfrm>
            <a:off x="4859338" y="4508500"/>
            <a:ext cx="33845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000" dirty="0"/>
          </a:p>
          <a:p>
            <a:r>
              <a:rPr lang="ru-RU" sz="1000" dirty="0"/>
              <a:t>        Программные расходы </a:t>
            </a:r>
            <a:r>
              <a:rPr lang="ru-RU" sz="1000" b="1" dirty="0" smtClean="0"/>
              <a:t>622 271,0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   </a:t>
            </a:r>
            <a:r>
              <a:rPr lang="ru-RU" sz="1000" dirty="0" err="1"/>
              <a:t>Непрограммные</a:t>
            </a:r>
            <a:r>
              <a:rPr lang="ru-RU" sz="1000" dirty="0"/>
              <a:t> расходы  </a:t>
            </a:r>
            <a:r>
              <a:rPr lang="ru-RU" sz="1000" b="1" dirty="0" smtClean="0"/>
              <a:t>101 883,0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   </a:t>
            </a:r>
            <a:endParaRPr lang="ru-RU" sz="10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39750" y="5013325"/>
            <a:ext cx="144463" cy="1444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39750" y="4724400"/>
            <a:ext cx="144463" cy="1444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932363" y="5013325"/>
            <a:ext cx="144462" cy="1444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932363" y="4724400"/>
            <a:ext cx="144462" cy="1444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89092" name="Объект 3"/>
          <p:cNvGraphicFramePr>
            <a:graphicFrameLocks/>
          </p:cNvGraphicFramePr>
          <p:nvPr/>
        </p:nvGraphicFramePr>
        <p:xfrm>
          <a:off x="4644008" y="908720"/>
          <a:ext cx="3773488" cy="312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30" name="Worksheet" r:id="rId6" imgW="3771900" imgH="3124200" progId="Excel.Sheet.8">
                  <p:embed/>
                </p:oleObj>
              </mc:Choice>
              <mc:Fallback>
                <p:oleObj name="Worksheet" r:id="rId6" imgW="3771900" imgH="3124200" progId="Excel.Sheet.8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908720"/>
                        <a:ext cx="3773488" cy="312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92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3"/>
          <p:cNvSpPr>
            <a:spLocks noGrp="1"/>
          </p:cNvSpPr>
          <p:nvPr>
            <p:ph type="body" sz="half" idx="1"/>
          </p:nvPr>
        </p:nvSpPr>
        <p:spPr>
          <a:xfrm>
            <a:off x="0" y="188913"/>
            <a:ext cx="9144000" cy="100806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1800" b="1" i="1" dirty="0" smtClean="0">
                <a:solidFill>
                  <a:srgbClr val="000099"/>
                </a:solidFill>
              </a:rPr>
              <a:t>ИСТОЧНИКИ ВНУТРЕННЕГО ФИНАНСИРОВАНИЯ ДЕФИЦИТА БЮДЖЕТА  ЗИМИНСКОГО ГОРОДСКОГОМУНИЦИПАЛЬНОГО ОБРАЗОВАНИЯ НА 2019 ГОД</a:t>
            </a:r>
          </a:p>
        </p:txBody>
      </p:sp>
      <p:graphicFrame>
        <p:nvGraphicFramePr>
          <p:cNvPr id="63534" name="Group 4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00560241"/>
              </p:ext>
            </p:extLst>
          </p:nvPr>
        </p:nvGraphicFramePr>
        <p:xfrm>
          <a:off x="611188" y="1268413"/>
          <a:ext cx="7705725" cy="4860701"/>
        </p:xfrm>
        <a:graphic>
          <a:graphicData uri="http://schemas.openxmlformats.org/drawingml/2006/table">
            <a:tbl>
              <a:tblPr/>
              <a:tblGrid>
                <a:gridCol w="68405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51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044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внутреннего финансирования дефицита бюджетов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всего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15787,7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Кредиты кредитных организаций в валюте Российской Федерации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19820,4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кредитов от кредитных организаций в валюте Российской Федерации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19820,4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0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кредитов, предоставленных кредитными организациями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 от других бюджетов бюджетной системы Российской Федерации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-4032,7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бюджетных кредитов от других бюджетов бюджетной системы Российской Федерации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бюджетных кредитов, полученных от других бюджетов бюджетной системы Российской Федерации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-4032,7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на счетах по учету средств бюджета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остатков средств бюджетов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-885178,6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остатков средств бюджетов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885178,6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90000">
              <a:schemeClr val="accent4">
                <a:lumMod val="20000"/>
                <a:lumOff val="8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3"/>
          <p:cNvSpPr>
            <a:spLocks noGrp="1"/>
          </p:cNvSpPr>
          <p:nvPr>
            <p:ph type="body" sz="half" idx="1"/>
          </p:nvPr>
        </p:nvSpPr>
        <p:spPr>
          <a:xfrm>
            <a:off x="107950" y="0"/>
            <a:ext cx="8712200" cy="10525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1800" b="1" i="1" dirty="0" smtClean="0">
                <a:solidFill>
                  <a:srgbClr val="000099"/>
                </a:solidFill>
              </a:rPr>
              <a:t>ИСТОЧНИКИ ВНУТРЕННЕГО ФИНАНСИРОВАНИЯ ДЕФИЦИТАБЮДЖЕТА  ЗИМИНСКОГО ГОРОДСКОГО МУНИЦИПАЛЬНОГО ОБРАЗОВАНИЯ НА 2020 и 2021 гг.</a:t>
            </a:r>
          </a:p>
        </p:txBody>
      </p:sp>
      <p:graphicFrame>
        <p:nvGraphicFramePr>
          <p:cNvPr id="54496" name="Group 224"/>
          <p:cNvGraphicFramePr>
            <a:graphicFrameLocks noGrp="1"/>
          </p:cNvGraphicFramePr>
          <p:nvPr>
            <p:ph sz="half" idx="2"/>
          </p:nvPr>
        </p:nvGraphicFramePr>
        <p:xfrm>
          <a:off x="611188" y="908050"/>
          <a:ext cx="8064500" cy="5688014"/>
        </p:xfrm>
        <a:graphic>
          <a:graphicData uri="http://schemas.openxmlformats.org/drawingml/2006/table">
            <a:tbl>
              <a:tblPr/>
              <a:tblGrid>
                <a:gridCol w="59770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4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50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внутреннего финансирования дефицита бюджетов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всего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16292,5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16433,1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Кредиты кредитных организаций в валюте Российской Федерации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24357,8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27478,1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кредитов от кредитных организаций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24357,8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27478,1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кредитов, предоставленных кредитными организациями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 от других бюджетов бюджетной системы Российской Федерации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-8065,3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-11045,0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бюджетных кредитов от других бюджетов бюджетной системы Российской Федерации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бюджетных кредитов, полученных от других бюджетов бюджетной системы Российской Федерации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-8065,3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-11045,0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на счетах по учету средств бюджета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остатков средств бюджетов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-741622,3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-746154,4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остатков средств бюджетов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741622,3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746154,4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B2E9F-029F-48B7-A190-0AE69983C8F5}" type="slidenum">
              <a:rPr lang="ru-RU"/>
              <a:pPr>
                <a:defRPr/>
              </a:pPr>
              <a:t>19</a:t>
            </a:fld>
            <a:endParaRPr lang="ru-RU"/>
          </a:p>
        </p:txBody>
      </p:sp>
      <p:sp>
        <p:nvSpPr>
          <p:cNvPr id="65538" name="TextBox 6"/>
          <p:cNvSpPr txBox="1">
            <a:spLocks noChangeArrowheads="1"/>
          </p:cNvSpPr>
          <p:nvPr/>
        </p:nvSpPr>
        <p:spPr bwMode="auto">
          <a:xfrm>
            <a:off x="2339975" y="2349500"/>
            <a:ext cx="51117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i="1">
                <a:latin typeface="Verdana" pitchFamily="34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627563"/>
          </a:xfrm>
        </p:spPr>
        <p:txBody>
          <a:bodyPr>
            <a:normAutofit fontScale="32500" lnSpcReduction="20000"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z="3300" b="1" i="1" dirty="0" smtClean="0"/>
              <a:t>     </a:t>
            </a:r>
            <a:r>
              <a:rPr lang="ru-RU" sz="4000" b="1" i="1" dirty="0" smtClean="0"/>
              <a:t>Решение Думы </a:t>
            </a:r>
            <a:r>
              <a:rPr lang="ru-RU" sz="4000" b="1" i="1" dirty="0" err="1" smtClean="0"/>
              <a:t>Зиминского</a:t>
            </a:r>
            <a:r>
              <a:rPr lang="ru-RU" sz="4000" b="1" i="1" dirty="0" smtClean="0"/>
              <a:t> городского муниципального образования «О бюджете </a:t>
            </a:r>
            <a:r>
              <a:rPr lang="ru-RU" sz="4000" b="1" i="1" dirty="0" err="1" smtClean="0"/>
              <a:t>Зиминского</a:t>
            </a:r>
            <a:r>
              <a:rPr lang="ru-RU" sz="4000" b="1" i="1" dirty="0" smtClean="0"/>
              <a:t> городского муниципального образования на 2019 год и на плановый период  2020 и 2021 годов» подготовлено в соответствии с требованиями: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Бюджетного кодекса Российской Федерации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Федерального закона от 06.10.2003 г. № 131-ФЗ «Об общих принципах организации местного самоуправления в РФ»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sz="3700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3700" b="1" i="1" dirty="0" smtClean="0"/>
              <a:t>Приказа Министерства финансов Российской Федерации от 08.06.2018г. № 132н «О порядке формирования и применения  кодов бюджетной классификации российской федерации, их структуре и принципах назначения»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Закона Иркутской области от 22.10.2013 г. № 74-ОЗ «О межбюджетных трансфертах и нормативах отчислений в местные бюджеты»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Положения о бюджетном процессе в </a:t>
            </a:r>
            <a:r>
              <a:rPr lang="ru-RU" sz="3700" b="1" i="1" dirty="0" err="1" smtClean="0"/>
              <a:t>Зиминском</a:t>
            </a:r>
            <a:r>
              <a:rPr lang="ru-RU" sz="3700" b="1" i="1" dirty="0" smtClean="0"/>
              <a:t> городском муниципальном образовании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Основных направлений налоговой и бюджетной политики </a:t>
            </a:r>
            <a:r>
              <a:rPr lang="ru-RU" sz="3700" b="1" i="1" dirty="0" err="1" smtClean="0"/>
              <a:t>Зиминского</a:t>
            </a:r>
            <a:r>
              <a:rPr lang="ru-RU" sz="3700" b="1" i="1" dirty="0" smtClean="0"/>
              <a:t> городского муниципального образования на 2019 год и плановый период 2020 и 2021 годов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Муниципальных программ и иных документов</a:t>
            </a:r>
            <a:endParaRPr lang="ru-RU" sz="3700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4CA38-1693-4D05-A929-0B20DA6C3A0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402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43174" y="2928934"/>
            <a:ext cx="3643338" cy="3271780"/>
          </a:xfr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9E6A10-F430-45E0-9F4A-876D8CB1965B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7411" name="Прямоугольник 7"/>
          <p:cNvSpPr>
            <a:spLocks noChangeArrowheads="1"/>
          </p:cNvSpPr>
          <p:nvPr/>
        </p:nvSpPr>
        <p:spPr bwMode="auto">
          <a:xfrm>
            <a:off x="468313" y="476250"/>
            <a:ext cx="8207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solidFill>
                  <a:srgbClr val="FF0000"/>
                </a:solidFill>
                <a:latin typeface="+mj-lt"/>
              </a:rPr>
              <a:t>Основные</a:t>
            </a:r>
            <a:r>
              <a:rPr lang="ru-RU" b="1" i="1" dirty="0">
                <a:solidFill>
                  <a:srgbClr val="FF0000"/>
                </a:solidFill>
                <a:latin typeface="Verdana" pitchFamily="34" charset="0"/>
              </a:rPr>
              <a:t> параметры проекта бюджета </a:t>
            </a:r>
            <a:r>
              <a:rPr lang="ru-RU" b="1" i="1" dirty="0" err="1">
                <a:solidFill>
                  <a:srgbClr val="FF0000"/>
                </a:solidFill>
                <a:latin typeface="Verdana" pitchFamily="34" charset="0"/>
              </a:rPr>
              <a:t>Зиминского</a:t>
            </a:r>
            <a:r>
              <a:rPr lang="ru-RU" b="1" i="1" dirty="0">
                <a:solidFill>
                  <a:srgbClr val="FF0000"/>
                </a:solidFill>
                <a:latin typeface="Verdana" pitchFamily="34" charset="0"/>
              </a:rPr>
              <a:t> городского муниципального образования на </a:t>
            </a:r>
            <a:r>
              <a:rPr lang="ru-RU" b="1" i="1" dirty="0" smtClean="0">
                <a:solidFill>
                  <a:srgbClr val="FF0000"/>
                </a:solidFill>
                <a:latin typeface="Verdana" pitchFamily="34" charset="0"/>
              </a:rPr>
              <a:t>2019 </a:t>
            </a:r>
            <a:r>
              <a:rPr lang="ru-RU" b="1" i="1" dirty="0">
                <a:solidFill>
                  <a:srgbClr val="FF0000"/>
                </a:solidFill>
                <a:latin typeface="Verdana" pitchFamily="34" charset="0"/>
              </a:rPr>
              <a:t>год</a:t>
            </a:r>
            <a:r>
              <a:rPr lang="ru-RU" b="1" i="1" dirty="0">
                <a:latin typeface="Verdana" pitchFamily="34" charset="0"/>
              </a:rPr>
              <a:t> 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17412" name="Прямоугольник 9"/>
          <p:cNvSpPr>
            <a:spLocks noChangeArrowheads="1"/>
          </p:cNvSpPr>
          <p:nvPr/>
        </p:nvSpPr>
        <p:spPr bwMode="auto">
          <a:xfrm>
            <a:off x="1116013" y="1412875"/>
            <a:ext cx="69850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ru-RU" dirty="0">
              <a:latin typeface="Verdana" pitchFamily="34" charset="0"/>
            </a:endParaRPr>
          </a:p>
          <a:p>
            <a:pPr>
              <a:defRPr/>
            </a:pPr>
            <a:r>
              <a:rPr lang="ru-RU" dirty="0">
                <a:latin typeface="Verdana" pitchFamily="34" charset="0"/>
              </a:rPr>
              <a:t>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Доходы</a:t>
            </a:r>
            <a:r>
              <a:rPr lang="ru-RU" b="1" i="1" dirty="0">
                <a:latin typeface="Verdana" pitchFamily="34" charset="0"/>
              </a:rPr>
              <a:t>         </a:t>
            </a:r>
            <a:r>
              <a:rPr lang="ru-RU" sz="2000" b="1" i="1" dirty="0">
                <a:latin typeface="Verdana" pitchFamily="34" charset="0"/>
              </a:rPr>
              <a:t>-      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Расходы</a:t>
            </a:r>
            <a:r>
              <a:rPr lang="ru-RU" sz="2000" b="1" i="1" dirty="0">
                <a:latin typeface="Verdana" pitchFamily="34" charset="0"/>
              </a:rPr>
              <a:t>        </a:t>
            </a:r>
            <a:r>
              <a:rPr lang="ru-RU" b="1" i="1" dirty="0">
                <a:latin typeface="Verdana" pitchFamily="34" charset="0"/>
              </a:rPr>
              <a:t>=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Дефицит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7413" name="Прямоугольник 10"/>
          <p:cNvSpPr>
            <a:spLocks noChangeArrowheads="1"/>
          </p:cNvSpPr>
          <p:nvPr/>
        </p:nvSpPr>
        <p:spPr bwMode="auto">
          <a:xfrm>
            <a:off x="3708400" y="4797425"/>
            <a:ext cx="187166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ru-RU" dirty="0">
              <a:latin typeface="Verdana" pitchFamily="34" charset="0"/>
            </a:endParaRPr>
          </a:p>
          <a:p>
            <a:pPr>
              <a:defRPr/>
            </a:pPr>
            <a:r>
              <a:rPr lang="ru-RU" dirty="0">
                <a:latin typeface="Verdana" pitchFamily="34" charset="0"/>
              </a:rPr>
              <a:t>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БЮДЖЕТ</a:t>
            </a:r>
            <a:r>
              <a:rPr lang="ru-RU" b="1" i="1" dirty="0">
                <a:latin typeface="Verdana" pitchFamily="34" charset="0"/>
              </a:rPr>
              <a:t> 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19475" y="2133600"/>
            <a:ext cx="1657350" cy="646113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</a:t>
            </a:r>
            <a:r>
              <a:rPr lang="ru-RU" b="1" i="1" dirty="0" smtClean="0">
                <a:latin typeface="+mn-lt"/>
                <a:cs typeface="+mn-cs"/>
              </a:rPr>
              <a:t>881145,9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16013" y="2133600"/>
            <a:ext cx="1800225" cy="646113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865358,2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795963" y="2133600"/>
            <a:ext cx="1800225" cy="646113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5787,7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9800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45000">
              <a:schemeClr val="bg1">
                <a:shade val="68000"/>
                <a:satMod val="155000"/>
              </a:schemeClr>
            </a:gs>
            <a:gs pos="100000">
              <a:schemeClr val="bg1">
                <a:tint val="70000"/>
                <a:satMod val="175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4293FD5-3B97-4D45-A251-BD2408DEC1A5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850" y="1628775"/>
          <a:ext cx="8456613" cy="4059239"/>
        </p:xfrm>
        <a:graphic>
          <a:graphicData uri="http://schemas.openxmlformats.org/drawingml/2006/table">
            <a:tbl>
              <a:tblPr/>
              <a:tblGrid>
                <a:gridCol w="42275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192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001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параметры бюджета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865358,2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717264,5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718676,3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881145,9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733557,0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735109,4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15787,7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16292,5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16433,1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дефицита (к доходам без учета безвозмездных поступлений)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  <a:effectLst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ОСНОВНЫЕ ПАРАМЕТРЫ БЮДЖЕТА ЗИМИНСКОГО ГОРОДСКОГО МУНИЦИПАЛЬНОГО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на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2019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год и  плановый период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2020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и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2021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годов</a:t>
            </a:r>
          </a:p>
        </p:txBody>
      </p:sp>
      <p:sp>
        <p:nvSpPr>
          <p:cNvPr id="29731" name="Прямоугольник 10"/>
          <p:cNvSpPr>
            <a:spLocks noChangeArrowheads="1"/>
          </p:cNvSpPr>
          <p:nvPr/>
        </p:nvSpPr>
        <p:spPr bwMode="auto">
          <a:xfrm>
            <a:off x="7235825" y="1268413"/>
            <a:ext cx="1743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Verdana" pitchFamily="34" charset="0"/>
              </a:rPr>
              <a:t>(тыс.руб.)</a:t>
            </a:r>
          </a:p>
        </p:txBody>
      </p:sp>
    </p:spTree>
    <p:extLst>
      <p:ext uri="{BB962C8B-B14F-4D97-AF65-F5344CB8AC3E}">
        <p14:creationId xmlns:p14="http://schemas.microsoft.com/office/powerpoint/2010/main" val="52986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6"/>
          <p:cNvSpPr txBox="1">
            <a:spLocks noChangeArrowheads="1"/>
          </p:cNvSpPr>
          <p:nvPr/>
        </p:nvSpPr>
        <p:spPr bwMode="auto">
          <a:xfrm>
            <a:off x="0" y="5516563"/>
            <a:ext cx="9144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graphicFrame>
        <p:nvGraphicFramePr>
          <p:cNvPr id="24577" name="Объект 3"/>
          <p:cNvGraphicFramePr>
            <a:graphicFrameLocks/>
          </p:cNvGraphicFramePr>
          <p:nvPr/>
        </p:nvGraphicFramePr>
        <p:xfrm>
          <a:off x="357188" y="1214438"/>
          <a:ext cx="5126037" cy="474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1" name="Worksheet" r:id="rId4" imgW="5124422" imgH="4219560" progId="Excel.Sheet.8">
                  <p:embed/>
                </p:oleObj>
              </mc:Choice>
              <mc:Fallback>
                <p:oleObj name="Worksheet" r:id="rId4" imgW="5124422" imgH="4219560" progId="Excel.Sheet.8">
                  <p:embed/>
                  <p:pic>
                    <p:nvPicPr>
                      <p:cNvPr id="24577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1214438"/>
                        <a:ext cx="5126037" cy="474980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6350">
                        <a:solidFill>
                          <a:srgbClr val="EAEAEA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СТРУКТУРА НАЛОГОВЫХ  ДОХОДОВ БЮДЖЕТА ЗИМИНСКОГО ГОРОДСКОГО МУНИЦИПАЛЬНОГО  ОБРАЗОВАНИЯ В 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2019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ГОДУ</a:t>
            </a:r>
          </a:p>
        </p:txBody>
      </p:sp>
      <p:sp>
        <p:nvSpPr>
          <p:cNvPr id="24580" name="Прямоугольник 9"/>
          <p:cNvSpPr>
            <a:spLocks noChangeArrowheads="1"/>
          </p:cNvSpPr>
          <p:nvPr/>
        </p:nvSpPr>
        <p:spPr bwMode="auto">
          <a:xfrm>
            <a:off x="5724525" y="1773238"/>
            <a:ext cx="2951163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/>
              <a:t>НДФЛ </a:t>
            </a:r>
            <a:r>
              <a:rPr lang="ru-RU" sz="1200" b="1" dirty="0" smtClean="0"/>
              <a:t>123200,0 </a:t>
            </a:r>
            <a:r>
              <a:rPr lang="ru-RU" sz="1200" b="1" dirty="0"/>
              <a:t>тыс. руб.</a:t>
            </a:r>
          </a:p>
          <a:p>
            <a:endParaRPr lang="ru-RU" sz="1200" dirty="0"/>
          </a:p>
          <a:p>
            <a:endParaRPr lang="ru-RU" sz="1200" dirty="0"/>
          </a:p>
          <a:p>
            <a:r>
              <a:rPr lang="ru-RU" sz="1200" dirty="0"/>
              <a:t>Налоги на имущество </a:t>
            </a:r>
            <a:r>
              <a:rPr lang="ru-RU" sz="1200" b="1" dirty="0" smtClean="0"/>
              <a:t>28700,0 </a:t>
            </a:r>
            <a:r>
              <a:rPr lang="ru-RU" sz="1200" b="1" dirty="0"/>
              <a:t>тыс. руб.</a:t>
            </a:r>
          </a:p>
          <a:p>
            <a:endParaRPr lang="ru-RU" sz="1200" dirty="0"/>
          </a:p>
          <a:p>
            <a:endParaRPr lang="ru-RU" sz="1200" dirty="0"/>
          </a:p>
          <a:p>
            <a:r>
              <a:rPr lang="ru-RU" sz="1200" dirty="0"/>
              <a:t>Налоги на совокупный доход </a:t>
            </a:r>
            <a:r>
              <a:rPr lang="ru-RU" sz="1200" b="1" dirty="0" smtClean="0"/>
              <a:t>23273,7 </a:t>
            </a:r>
            <a:r>
              <a:rPr lang="ru-RU" sz="1200" b="1" dirty="0"/>
              <a:t>тыс. руб.</a:t>
            </a:r>
          </a:p>
          <a:p>
            <a:endParaRPr lang="ru-RU" sz="1200" dirty="0"/>
          </a:p>
          <a:p>
            <a:endParaRPr lang="ru-RU" sz="1200" dirty="0"/>
          </a:p>
          <a:p>
            <a:r>
              <a:rPr lang="ru-RU" sz="1200" dirty="0"/>
              <a:t>Акцизы  </a:t>
            </a:r>
            <a:r>
              <a:rPr lang="ru-RU" sz="1200" b="1" dirty="0" smtClean="0"/>
              <a:t>15518,6 </a:t>
            </a:r>
            <a:r>
              <a:rPr lang="ru-RU" sz="1200" b="1" dirty="0"/>
              <a:t>тыс.руб.</a:t>
            </a:r>
          </a:p>
          <a:p>
            <a:endParaRPr lang="ru-RU" sz="1200" dirty="0"/>
          </a:p>
          <a:p>
            <a:endParaRPr lang="ru-RU" sz="1200" dirty="0"/>
          </a:p>
          <a:p>
            <a:endParaRPr lang="ru-RU" sz="1200" dirty="0"/>
          </a:p>
          <a:p>
            <a:r>
              <a:rPr lang="ru-RU" sz="1200" dirty="0"/>
              <a:t>Госпошлина  </a:t>
            </a:r>
            <a:r>
              <a:rPr lang="ru-RU" sz="1200" b="1" dirty="0" smtClean="0"/>
              <a:t>6325,0 </a:t>
            </a:r>
            <a:r>
              <a:rPr lang="ru-RU" sz="1200" b="1" dirty="0"/>
              <a:t>тыс.руб.</a:t>
            </a:r>
          </a:p>
          <a:p>
            <a:endParaRPr lang="ru-RU" dirty="0"/>
          </a:p>
          <a:p>
            <a:r>
              <a:rPr lang="ru-RU" dirty="0"/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580063" y="1844675"/>
            <a:ext cx="144462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80063" y="2349500"/>
            <a:ext cx="144462" cy="1428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580063" y="2997200"/>
            <a:ext cx="144462" cy="1444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5580063" y="3644900"/>
            <a:ext cx="144462" cy="1444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flipV="1">
            <a:off x="5580063" y="4437063"/>
            <a:ext cx="144462" cy="14446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86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5" name="Объект 3"/>
          <p:cNvGraphicFramePr>
            <a:graphicFrameLocks/>
          </p:cNvGraphicFramePr>
          <p:nvPr/>
        </p:nvGraphicFramePr>
        <p:xfrm>
          <a:off x="342900" y="928670"/>
          <a:ext cx="4229100" cy="2857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2" name="Worksheet" r:id="rId4" imgW="4019578" imgH="2476440" progId="Excel.Sheet.8">
                  <p:embed/>
                </p:oleObj>
              </mc:Choice>
              <mc:Fallback>
                <p:oleObj name="Worksheet" r:id="rId4" imgW="4019578" imgH="2476440" progId="Excel.Sheet.8">
                  <p:embed/>
                  <p:pic>
                    <p:nvPicPr>
                      <p:cNvPr id="26625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928670"/>
                        <a:ext cx="4229100" cy="2857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6" name="TextBox 6"/>
          <p:cNvSpPr txBox="1">
            <a:spLocks noChangeArrowheads="1"/>
          </p:cNvSpPr>
          <p:nvPr/>
        </p:nvSpPr>
        <p:spPr bwMode="auto">
          <a:xfrm>
            <a:off x="827088" y="5516563"/>
            <a:ext cx="24495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СТРУКТУРА НАЛОГОВЫХ  ДОХОДОВ БЮДЖЕТА ЗИМИНСКОГО ГОРОДСКОГО МУНИЦИПАЛЬНОГО  ОБРАЗОВАНИЯ на  плановый период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2020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-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2021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годов</a:t>
            </a:r>
          </a:p>
        </p:txBody>
      </p:sp>
      <p:sp>
        <p:nvSpPr>
          <p:cNvPr id="26628" name="Прямоугольник 9"/>
          <p:cNvSpPr>
            <a:spLocks noChangeArrowheads="1"/>
          </p:cNvSpPr>
          <p:nvPr/>
        </p:nvSpPr>
        <p:spPr bwMode="auto">
          <a:xfrm>
            <a:off x="611188" y="5300663"/>
            <a:ext cx="806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</a:t>
            </a:r>
          </a:p>
        </p:txBody>
      </p:sp>
      <p:graphicFrame>
        <p:nvGraphicFramePr>
          <p:cNvPr id="26629" name="Объект 3"/>
          <p:cNvGraphicFramePr>
            <a:graphicFrameLocks/>
          </p:cNvGraphicFramePr>
          <p:nvPr/>
        </p:nvGraphicFramePr>
        <p:xfrm>
          <a:off x="4711700" y="933450"/>
          <a:ext cx="4075113" cy="284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3" name="Worksheet" r:id="rId6" imgW="4067122" imgH="2695680" progId="Excel.Sheet.8">
                  <p:embed/>
                </p:oleObj>
              </mc:Choice>
              <mc:Fallback>
                <p:oleObj name="Worksheet" r:id="rId6" imgW="4067122" imgH="2695680" progId="Excel.Sheet.8">
                  <p:embed/>
                  <p:pic>
                    <p:nvPicPr>
                      <p:cNvPr id="26629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700" y="933450"/>
                        <a:ext cx="4075113" cy="284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TextBox 16"/>
          <p:cNvSpPr txBox="1">
            <a:spLocks noChangeArrowheads="1"/>
          </p:cNvSpPr>
          <p:nvPr/>
        </p:nvSpPr>
        <p:spPr bwMode="auto">
          <a:xfrm>
            <a:off x="1619250" y="4005263"/>
            <a:ext cx="1100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/>
              <a:t>2020 </a:t>
            </a:r>
            <a:r>
              <a:rPr lang="ru-RU" sz="1600" b="1" dirty="0"/>
              <a:t>год</a:t>
            </a:r>
          </a:p>
        </p:txBody>
      </p:sp>
      <p:sp>
        <p:nvSpPr>
          <p:cNvPr id="26631" name="TextBox 17"/>
          <p:cNvSpPr txBox="1">
            <a:spLocks noChangeArrowheads="1"/>
          </p:cNvSpPr>
          <p:nvPr/>
        </p:nvSpPr>
        <p:spPr bwMode="auto">
          <a:xfrm>
            <a:off x="5795963" y="3933825"/>
            <a:ext cx="1439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/>
              <a:t>2021 </a:t>
            </a:r>
            <a:r>
              <a:rPr lang="ru-RU" sz="1600" b="1" dirty="0"/>
              <a:t>год</a:t>
            </a:r>
          </a:p>
        </p:txBody>
      </p:sp>
      <p:sp>
        <p:nvSpPr>
          <p:cNvPr id="26632" name="TextBox 12"/>
          <p:cNvSpPr txBox="1">
            <a:spLocks noChangeArrowheads="1"/>
          </p:cNvSpPr>
          <p:nvPr/>
        </p:nvSpPr>
        <p:spPr bwMode="auto">
          <a:xfrm>
            <a:off x="539750" y="4652963"/>
            <a:ext cx="352742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dirty="0"/>
              <a:t>     НДФЛ </a:t>
            </a:r>
            <a:r>
              <a:rPr lang="ru-RU" sz="1000" b="1" dirty="0" smtClean="0"/>
              <a:t>125995,0 </a:t>
            </a:r>
            <a:r>
              <a:rPr lang="ru-RU" sz="1000" b="1" dirty="0"/>
              <a:t>тыс. руб</a:t>
            </a:r>
            <a:r>
              <a:rPr lang="ru-RU" sz="1000" dirty="0"/>
              <a:t>.</a:t>
            </a:r>
          </a:p>
          <a:p>
            <a:endParaRPr lang="ru-RU" sz="1000" dirty="0"/>
          </a:p>
          <a:p>
            <a:r>
              <a:rPr lang="ru-RU" sz="1000" dirty="0"/>
              <a:t>     Налоги на имущество </a:t>
            </a:r>
            <a:r>
              <a:rPr lang="ru-RU" sz="1000" b="1" dirty="0" smtClean="0"/>
              <a:t>28900,0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Налоги на совокупный доход </a:t>
            </a:r>
            <a:r>
              <a:rPr lang="ru-RU" sz="1000" b="1" dirty="0" smtClean="0"/>
              <a:t>22818,6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Акцизы </a:t>
            </a:r>
            <a:r>
              <a:rPr lang="ru-RU" sz="1000" b="1" dirty="0" smtClean="0"/>
              <a:t>19920,8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Госпошлина </a:t>
            </a:r>
            <a:r>
              <a:rPr lang="ru-RU" sz="1000" b="1" dirty="0" smtClean="0"/>
              <a:t>6410,0 </a:t>
            </a:r>
            <a:r>
              <a:rPr lang="ru-RU" sz="1000" b="1" dirty="0"/>
              <a:t>тыс. руб.</a:t>
            </a:r>
          </a:p>
        </p:txBody>
      </p:sp>
      <p:sp>
        <p:nvSpPr>
          <p:cNvPr id="26633" name="Прямоугольник 13"/>
          <p:cNvSpPr>
            <a:spLocks noChangeArrowheads="1"/>
          </p:cNvSpPr>
          <p:nvPr/>
        </p:nvSpPr>
        <p:spPr bwMode="auto">
          <a:xfrm>
            <a:off x="4859338" y="4508500"/>
            <a:ext cx="33845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000" dirty="0"/>
          </a:p>
          <a:p>
            <a:r>
              <a:rPr lang="ru-RU" sz="1000" dirty="0"/>
              <a:t>        НДФЛ </a:t>
            </a:r>
            <a:r>
              <a:rPr lang="ru-RU" sz="1000" b="1" dirty="0" smtClean="0"/>
              <a:t>129100,0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   Налоги на имущество </a:t>
            </a:r>
            <a:r>
              <a:rPr lang="ru-RU" sz="1000" b="1" dirty="0" smtClean="0"/>
              <a:t>29300,0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   Налоги на совокупный доход </a:t>
            </a:r>
            <a:r>
              <a:rPr lang="ru-RU" sz="1000" b="1" dirty="0" smtClean="0"/>
              <a:t>19583,4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   Акцизы </a:t>
            </a:r>
            <a:r>
              <a:rPr lang="ru-RU" sz="1000" b="1" dirty="0" smtClean="0"/>
              <a:t>21476,2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   Госпошлина </a:t>
            </a:r>
            <a:r>
              <a:rPr lang="ru-RU" sz="1000" b="1" dirty="0" smtClean="0"/>
              <a:t>6460,0 </a:t>
            </a:r>
            <a:r>
              <a:rPr lang="ru-RU" sz="1000" b="1" dirty="0"/>
              <a:t>тыс. руб.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9750" y="4724400"/>
            <a:ext cx="144463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39750" y="5013325"/>
            <a:ext cx="144463" cy="1444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39750" y="5300663"/>
            <a:ext cx="144463" cy="1444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39750" y="5661025"/>
            <a:ext cx="144463" cy="1444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39750" y="5949950"/>
            <a:ext cx="144463" cy="1428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932363" y="4724400"/>
            <a:ext cx="144462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932363" y="5013325"/>
            <a:ext cx="144462" cy="1444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932363" y="5373688"/>
            <a:ext cx="144462" cy="14287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932363" y="5661025"/>
            <a:ext cx="144462" cy="1444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932363" y="5949950"/>
            <a:ext cx="144462" cy="1428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80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6395566"/>
              </p:ext>
            </p:extLst>
          </p:nvPr>
        </p:nvGraphicFramePr>
        <p:xfrm>
          <a:off x="467544" y="1052736"/>
          <a:ext cx="5040560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9" name="Worksheet" r:id="rId4" imgW="5934010" imgH="5353020" progId="Excel.Sheet.8">
                  <p:embed/>
                </p:oleObj>
              </mc:Choice>
              <mc:Fallback>
                <p:oleObj name="Worksheet" r:id="rId4" imgW="5934010" imgH="5353020" progId="Excel.Sheet.8">
                  <p:embed/>
                  <p:pic>
                    <p:nvPicPr>
                      <p:cNvPr id="22529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052736"/>
                        <a:ext cx="5040560" cy="4608512"/>
                      </a:xfrm>
                      <a:prstGeom prst="rect">
                        <a:avLst/>
                      </a:prstGeom>
                      <a:solidFill>
                        <a:srgbClr val="969696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0" name="TextBox 6"/>
          <p:cNvSpPr txBox="1">
            <a:spLocks noChangeArrowheads="1"/>
          </p:cNvSpPr>
          <p:nvPr/>
        </p:nvSpPr>
        <p:spPr bwMode="auto">
          <a:xfrm>
            <a:off x="0" y="5445125"/>
            <a:ext cx="914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СТРУКТУРА НЕНАЛОГОВЫХ ДОХОДОВ БЮДЖЕТА ЗИМИНСКОГО ГОРОДСКОГО МУНИЦИПАЛЬНОГО ОБРАЗОВАНИЯ НА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2019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ГОД</a:t>
            </a:r>
          </a:p>
        </p:txBody>
      </p:sp>
      <p:sp>
        <p:nvSpPr>
          <p:cNvPr id="22532" name="Прямоугольник 4"/>
          <p:cNvSpPr>
            <a:spLocks noChangeArrowheads="1"/>
          </p:cNvSpPr>
          <p:nvPr/>
        </p:nvSpPr>
        <p:spPr bwMode="auto">
          <a:xfrm>
            <a:off x="5795963" y="1428736"/>
            <a:ext cx="3348037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 dirty="0">
              <a:latin typeface="Verdana" pitchFamily="34" charset="0"/>
            </a:endParaRPr>
          </a:p>
          <a:p>
            <a:r>
              <a:rPr lang="ru-RU" sz="1200" dirty="0">
                <a:latin typeface="Verdana" pitchFamily="34" charset="0"/>
              </a:rPr>
              <a:t>Доходы от использования имущества  </a:t>
            </a:r>
            <a:r>
              <a:rPr lang="ru-RU" sz="1200" b="1" dirty="0" smtClean="0">
                <a:latin typeface="Verdana" pitchFamily="34" charset="0"/>
              </a:rPr>
              <a:t>9100,0 </a:t>
            </a:r>
            <a:r>
              <a:rPr lang="ru-RU" sz="1200" b="1" dirty="0" err="1">
                <a:latin typeface="Verdana" pitchFamily="34" charset="0"/>
              </a:rPr>
              <a:t>тыс</a:t>
            </a:r>
            <a:r>
              <a:rPr lang="ru-RU" sz="1200" b="1" dirty="0">
                <a:latin typeface="Verdana" pitchFamily="34" charset="0"/>
              </a:rPr>
              <a:t> . руб</a:t>
            </a:r>
            <a:r>
              <a:rPr lang="ru-RU" sz="1200" dirty="0">
                <a:latin typeface="Verdana" pitchFamily="34" charset="0"/>
              </a:rPr>
              <a:t>.</a:t>
            </a:r>
          </a:p>
          <a:p>
            <a:endParaRPr lang="ru-RU" sz="1200" dirty="0">
              <a:latin typeface="Verdana" pitchFamily="34" charset="0"/>
            </a:endParaRPr>
          </a:p>
          <a:p>
            <a:r>
              <a:rPr lang="ru-RU" sz="1200" dirty="0" smtClean="0">
                <a:latin typeface="Verdana" pitchFamily="34" charset="0"/>
              </a:rPr>
              <a:t>Штрафы </a:t>
            </a:r>
            <a:r>
              <a:rPr lang="ru-RU" sz="1200" b="1" dirty="0" smtClean="0">
                <a:latin typeface="Verdana" pitchFamily="34" charset="0"/>
              </a:rPr>
              <a:t>2640,0 </a:t>
            </a:r>
            <a:r>
              <a:rPr lang="ru-RU" sz="1200" b="1" dirty="0">
                <a:latin typeface="Verdana" pitchFamily="34" charset="0"/>
              </a:rPr>
              <a:t>тыс. руб.</a:t>
            </a:r>
          </a:p>
          <a:p>
            <a:endParaRPr lang="ru-RU" sz="1200" dirty="0">
              <a:latin typeface="Verdana" pitchFamily="34" charset="0"/>
            </a:endParaRPr>
          </a:p>
          <a:p>
            <a:endParaRPr lang="ru-RU" sz="1200" dirty="0" smtClean="0">
              <a:latin typeface="Verdana" pitchFamily="34" charset="0"/>
            </a:endParaRPr>
          </a:p>
          <a:p>
            <a:r>
              <a:rPr lang="ru-RU" sz="1200" dirty="0" smtClean="0">
                <a:latin typeface="Verdana" pitchFamily="34" charset="0"/>
              </a:rPr>
              <a:t>Продажа </a:t>
            </a:r>
            <a:r>
              <a:rPr lang="ru-RU" sz="1200" dirty="0">
                <a:latin typeface="Verdana" pitchFamily="34" charset="0"/>
              </a:rPr>
              <a:t>активов </a:t>
            </a:r>
            <a:r>
              <a:rPr lang="ru-RU" sz="1200" b="1" dirty="0" smtClean="0">
                <a:latin typeface="Verdana" pitchFamily="34" charset="0"/>
              </a:rPr>
              <a:t>500,0 </a:t>
            </a:r>
            <a:r>
              <a:rPr lang="ru-RU" sz="1200" b="1" dirty="0">
                <a:latin typeface="Verdana" pitchFamily="34" charset="0"/>
              </a:rPr>
              <a:t>тыс. руб.</a:t>
            </a:r>
          </a:p>
          <a:p>
            <a:endParaRPr lang="ru-RU" sz="1200" dirty="0">
              <a:latin typeface="Verdana" pitchFamily="34" charset="0"/>
            </a:endParaRPr>
          </a:p>
          <a:p>
            <a:endParaRPr lang="ru-RU" sz="1200" dirty="0">
              <a:latin typeface="Verdana" pitchFamily="34" charset="0"/>
            </a:endParaRPr>
          </a:p>
          <a:p>
            <a:r>
              <a:rPr lang="ru-RU" sz="1200" dirty="0">
                <a:latin typeface="Verdana" pitchFamily="34" charset="0"/>
              </a:rPr>
              <a:t>Плата за негативное воздействие на окружающую среду  </a:t>
            </a:r>
            <a:r>
              <a:rPr lang="ru-RU" sz="1200" b="1" dirty="0" smtClean="0">
                <a:latin typeface="Verdana" pitchFamily="34" charset="0"/>
              </a:rPr>
              <a:t>1245,0 тыс. руб.</a:t>
            </a:r>
            <a:endParaRPr lang="ru-RU" sz="1200" b="1" dirty="0">
              <a:latin typeface="Verdan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5643570" y="1714488"/>
            <a:ext cx="142876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flipH="1" flipV="1">
            <a:off x="5643570" y="2214554"/>
            <a:ext cx="152392" cy="14287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643570" y="2786058"/>
            <a:ext cx="142877" cy="14287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flipV="1">
            <a:off x="5643570" y="3357561"/>
            <a:ext cx="152393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44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СТРУКТУРА НЕНАЛОГОВЫХ ДОХОДОВ БЮДЖЕТА ЗИМИНСКОГО ГОРОДСКОГО МУНИЦИПАЛЬНОГО ОБРАЗОВАНИЯ НА плановый период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2020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и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2021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годов</a:t>
            </a:r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539750" y="4437063"/>
            <a:ext cx="144463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flipH="1" flipV="1">
            <a:off x="539750" y="4868863"/>
            <a:ext cx="144463" cy="1174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39750" y="5229225"/>
            <a:ext cx="144463" cy="1444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flipV="1">
            <a:off x="539750" y="5661025"/>
            <a:ext cx="144463" cy="1444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116" name="Прямоугольник 4"/>
          <p:cNvSpPr>
            <a:spLocks noChangeArrowheads="1"/>
          </p:cNvSpPr>
          <p:nvPr/>
        </p:nvSpPr>
        <p:spPr bwMode="auto">
          <a:xfrm>
            <a:off x="755650" y="3860800"/>
            <a:ext cx="3671888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 dirty="0">
              <a:latin typeface="Verdana" pitchFamily="34" charset="0"/>
            </a:endParaRPr>
          </a:p>
          <a:p>
            <a:endParaRPr lang="ru-RU" sz="1000" dirty="0">
              <a:latin typeface="Verdana" pitchFamily="34" charset="0"/>
            </a:endParaRPr>
          </a:p>
          <a:p>
            <a:endParaRPr lang="ru-RU" sz="1000" dirty="0">
              <a:latin typeface="Verdana" pitchFamily="34" charset="0"/>
            </a:endParaRPr>
          </a:p>
          <a:p>
            <a:r>
              <a:rPr lang="ru-RU" sz="1000" dirty="0">
                <a:latin typeface="Verdana" pitchFamily="34" charset="0"/>
              </a:rPr>
              <a:t>Доходы от использования имущества </a:t>
            </a:r>
            <a:endParaRPr lang="ru-RU" sz="1000" dirty="0" smtClean="0">
              <a:latin typeface="Verdana" pitchFamily="34" charset="0"/>
            </a:endParaRPr>
          </a:p>
          <a:p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b="1" dirty="0" smtClean="0">
                <a:latin typeface="Verdana" pitchFamily="34" charset="0"/>
              </a:rPr>
              <a:t>9100,0 </a:t>
            </a:r>
            <a:r>
              <a:rPr lang="ru-RU" sz="1000" b="1" dirty="0" err="1">
                <a:latin typeface="Verdana" pitchFamily="34" charset="0"/>
              </a:rPr>
              <a:t>тыс</a:t>
            </a:r>
            <a:r>
              <a:rPr lang="ru-RU" sz="1000" b="1" dirty="0">
                <a:latin typeface="Verdana" pitchFamily="34" charset="0"/>
              </a:rPr>
              <a:t> . руб</a:t>
            </a:r>
            <a:r>
              <a:rPr lang="ru-RU" sz="1000" dirty="0">
                <a:latin typeface="Verdana" pitchFamily="34" charset="0"/>
              </a:rPr>
              <a:t>.</a:t>
            </a:r>
          </a:p>
          <a:p>
            <a:endParaRPr lang="ru-RU" sz="1000" dirty="0">
              <a:latin typeface="Verdana" pitchFamily="34" charset="0"/>
            </a:endParaRPr>
          </a:p>
          <a:p>
            <a:r>
              <a:rPr lang="ru-RU" sz="1000" dirty="0">
                <a:latin typeface="Verdana" pitchFamily="34" charset="0"/>
              </a:rPr>
              <a:t>Штрафы </a:t>
            </a:r>
            <a:r>
              <a:rPr lang="ru-RU" sz="1000" b="1" dirty="0" smtClean="0">
                <a:latin typeface="Verdana" pitchFamily="34" charset="0"/>
              </a:rPr>
              <a:t>2328,4 </a:t>
            </a:r>
            <a:r>
              <a:rPr lang="ru-RU" sz="1000" b="1" dirty="0">
                <a:latin typeface="Verdana" pitchFamily="34" charset="0"/>
              </a:rPr>
              <a:t>тыс. руб.</a:t>
            </a:r>
          </a:p>
          <a:p>
            <a:endParaRPr lang="ru-RU" sz="1000" dirty="0">
              <a:latin typeface="Verdana" pitchFamily="34" charset="0"/>
            </a:endParaRPr>
          </a:p>
          <a:p>
            <a:r>
              <a:rPr lang="ru-RU" sz="1000" dirty="0">
                <a:latin typeface="Verdana" pitchFamily="34" charset="0"/>
              </a:rPr>
              <a:t>Продажа активов </a:t>
            </a:r>
            <a:r>
              <a:rPr lang="ru-RU" sz="1000" b="1" dirty="0" smtClean="0">
                <a:latin typeface="Verdana" pitchFamily="34" charset="0"/>
              </a:rPr>
              <a:t>500 </a:t>
            </a:r>
            <a:r>
              <a:rPr lang="ru-RU" sz="1000" b="1" dirty="0">
                <a:latin typeface="Verdana" pitchFamily="34" charset="0"/>
              </a:rPr>
              <a:t>тыс. руб.</a:t>
            </a:r>
          </a:p>
          <a:p>
            <a:endParaRPr lang="ru-RU" sz="1000" dirty="0">
              <a:latin typeface="Verdana" pitchFamily="34" charset="0"/>
            </a:endParaRPr>
          </a:p>
          <a:p>
            <a:endParaRPr lang="ru-RU" sz="1000" dirty="0">
              <a:latin typeface="Verdana" pitchFamily="34" charset="0"/>
            </a:endParaRPr>
          </a:p>
          <a:p>
            <a:r>
              <a:rPr lang="ru-RU" sz="1000" dirty="0">
                <a:latin typeface="Verdana" pitchFamily="34" charset="0"/>
              </a:rPr>
              <a:t>Плата за негативное воздействие на окружающую среду  </a:t>
            </a:r>
            <a:r>
              <a:rPr lang="ru-RU" sz="1000" b="1" dirty="0" smtClean="0">
                <a:latin typeface="Verdana" pitchFamily="34" charset="0"/>
              </a:rPr>
              <a:t>1260,0  </a:t>
            </a:r>
            <a:r>
              <a:rPr lang="ru-RU" sz="1000" b="1" dirty="0">
                <a:latin typeface="Verdana" pitchFamily="34" charset="0"/>
              </a:rPr>
              <a:t>тыс. руб</a:t>
            </a:r>
            <a:r>
              <a:rPr lang="ru-RU" sz="1100" b="1" dirty="0">
                <a:latin typeface="Verdana" pitchFamily="34" charset="0"/>
              </a:rPr>
              <a:t>.</a:t>
            </a:r>
          </a:p>
        </p:txBody>
      </p:sp>
      <p:sp>
        <p:nvSpPr>
          <p:cNvPr id="47117" name="TextBox 15"/>
          <p:cNvSpPr txBox="1">
            <a:spLocks noChangeArrowheads="1"/>
          </p:cNvSpPr>
          <p:nvPr/>
        </p:nvSpPr>
        <p:spPr bwMode="auto">
          <a:xfrm>
            <a:off x="1331913" y="4076700"/>
            <a:ext cx="1603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/>
              <a:t>2020 </a:t>
            </a:r>
            <a:r>
              <a:rPr lang="ru-RU" sz="1600" b="1" dirty="0"/>
              <a:t>год</a:t>
            </a:r>
          </a:p>
        </p:txBody>
      </p:sp>
      <p:sp>
        <p:nvSpPr>
          <p:cNvPr id="47118" name="TextBox 16"/>
          <p:cNvSpPr txBox="1">
            <a:spLocks noChangeArrowheads="1"/>
          </p:cNvSpPr>
          <p:nvPr/>
        </p:nvSpPr>
        <p:spPr bwMode="auto">
          <a:xfrm>
            <a:off x="6156325" y="4076700"/>
            <a:ext cx="17478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/>
              <a:t>2021 </a:t>
            </a:r>
            <a:r>
              <a:rPr lang="ru-RU" sz="1600" b="1" dirty="0"/>
              <a:t>год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19700" y="4005263"/>
            <a:ext cx="3821113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r>
              <a:rPr lang="ru-RU" sz="1000" dirty="0">
                <a:latin typeface="+mn-lt"/>
              </a:rPr>
              <a:t>Доходы</a:t>
            </a:r>
            <a:r>
              <a:rPr lang="ru-RU" sz="1000" dirty="0"/>
              <a:t> </a:t>
            </a:r>
            <a:r>
              <a:rPr lang="ru-RU" sz="1000" dirty="0">
                <a:latin typeface="+mn-lt"/>
              </a:rPr>
              <a:t>от использования </a:t>
            </a:r>
            <a:r>
              <a:rPr lang="ru-RU" sz="1000" dirty="0" smtClean="0">
                <a:latin typeface="+mn-lt"/>
              </a:rPr>
              <a:t>имущества</a:t>
            </a:r>
          </a:p>
          <a:p>
            <a:pPr>
              <a:defRPr/>
            </a:pPr>
            <a:r>
              <a:rPr lang="ru-RU" sz="1000" dirty="0" smtClean="0">
                <a:latin typeface="+mn-lt"/>
              </a:rPr>
              <a:t> </a:t>
            </a:r>
            <a:r>
              <a:rPr lang="ru-RU" sz="1000" b="1" dirty="0" smtClean="0">
                <a:latin typeface="+mn-lt"/>
              </a:rPr>
              <a:t>9100,0 </a:t>
            </a:r>
            <a:r>
              <a:rPr lang="ru-RU" sz="1000" b="1" dirty="0">
                <a:latin typeface="+mn-lt"/>
              </a:rPr>
              <a:t>тыс. руб.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19700" y="4581525"/>
            <a:ext cx="230505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r>
              <a:rPr lang="ru-RU" sz="1000" dirty="0">
                <a:latin typeface="+mn-lt"/>
              </a:rPr>
              <a:t>Штрафы  </a:t>
            </a:r>
            <a:r>
              <a:rPr lang="ru-RU" sz="1000" b="1" dirty="0" smtClean="0">
                <a:latin typeface="+mn-lt"/>
              </a:rPr>
              <a:t>2328,4 </a:t>
            </a:r>
            <a:r>
              <a:rPr lang="ru-RU" sz="1000" b="1" dirty="0">
                <a:latin typeface="+mn-lt"/>
              </a:rPr>
              <a:t>тыс. руб.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19700" y="5084763"/>
            <a:ext cx="30241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r>
              <a:rPr lang="ru-RU" sz="1000" dirty="0">
                <a:latin typeface="+mn-lt"/>
              </a:rPr>
              <a:t>Продажа активов </a:t>
            </a:r>
            <a:r>
              <a:rPr lang="ru-RU" sz="1000" b="1" dirty="0" smtClean="0">
                <a:latin typeface="+mn-lt"/>
              </a:rPr>
              <a:t>500 </a:t>
            </a:r>
            <a:r>
              <a:rPr lang="ru-RU" sz="1000" b="1" dirty="0">
                <a:latin typeface="+mn-lt"/>
              </a:rPr>
              <a:t>тыс. руб.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92725" y="5445125"/>
            <a:ext cx="2932113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r>
              <a:rPr lang="ru-RU" sz="1000" dirty="0">
                <a:latin typeface="+mn-lt"/>
              </a:rPr>
              <a:t>Плата за негативное воздействие на </a:t>
            </a:r>
          </a:p>
          <a:p>
            <a:pPr>
              <a:defRPr/>
            </a:pPr>
            <a:r>
              <a:rPr lang="ru-RU" sz="1000" dirty="0">
                <a:latin typeface="+mn-lt"/>
              </a:rPr>
              <a:t>окружающую среду </a:t>
            </a:r>
            <a:r>
              <a:rPr lang="ru-RU" sz="1000" b="1" dirty="0" smtClean="0">
                <a:latin typeface="+mn-lt"/>
              </a:rPr>
              <a:t>1260,0 </a:t>
            </a:r>
            <a:r>
              <a:rPr lang="ru-RU" sz="1000" b="1" dirty="0">
                <a:latin typeface="+mn-lt"/>
              </a:rPr>
              <a:t>тыс. руб.</a:t>
            </a:r>
            <a:endParaRPr lang="ru-RU" sz="1000" b="1" dirty="0"/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5003800" y="4581525"/>
            <a:ext cx="144463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003800" y="4941888"/>
            <a:ext cx="144463" cy="1254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003800" y="5373688"/>
            <a:ext cx="144463" cy="14446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003800" y="5732463"/>
            <a:ext cx="144463" cy="1460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47112" name="Объект 3"/>
          <p:cNvGraphicFramePr>
            <a:graphicFrameLocks/>
          </p:cNvGraphicFramePr>
          <p:nvPr/>
        </p:nvGraphicFramePr>
        <p:xfrm>
          <a:off x="504825" y="790575"/>
          <a:ext cx="3648075" cy="302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0" name="Worksheet" r:id="rId4" imgW="2914734" imgH="2419470" progId="Excel.Sheet.8">
                  <p:embed/>
                </p:oleObj>
              </mc:Choice>
              <mc:Fallback>
                <p:oleObj name="Worksheet" r:id="rId4" imgW="2914734" imgH="2419470" progId="Excel.Sheet.8">
                  <p:embed/>
                  <p:pic>
                    <p:nvPicPr>
                      <p:cNvPr id="47112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790575"/>
                        <a:ext cx="3648075" cy="302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4" name="Object 10"/>
          <p:cNvGraphicFramePr>
            <a:graphicFrameLocks/>
          </p:cNvGraphicFramePr>
          <p:nvPr/>
        </p:nvGraphicFramePr>
        <p:xfrm>
          <a:off x="4857752" y="928670"/>
          <a:ext cx="3648075" cy="302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1" name="Worksheet" r:id="rId6" imgW="2914734" imgH="2419470" progId="Excel.Sheet.8">
                  <p:embed/>
                </p:oleObj>
              </mc:Choice>
              <mc:Fallback>
                <p:oleObj name="Worksheet" r:id="rId6" imgW="2914734" imgH="2419470" progId="Excel.Sheet.8">
                  <p:embed/>
                  <p:pic>
                    <p:nvPicPr>
                      <p:cNvPr id="47114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928670"/>
                        <a:ext cx="3648075" cy="302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684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5572140"/>
            <a:ext cx="8291512" cy="92869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1800" i="1" dirty="0" smtClean="0">
                <a:solidFill>
                  <a:schemeClr val="tx1"/>
                </a:solidFill>
              </a:rPr>
              <a:t>ДИНАМИКА ПОСТУПЛЕНИЯ МЕЖБЮДЖЕТНЫХ ТРАНСФЕРТОВ В БЮДЖЕТ ЗИМИНСКОГО ГОРОДСКОГО </a:t>
            </a:r>
            <a:br>
              <a:rPr lang="ru-RU" sz="1800" i="1" dirty="0" smtClean="0">
                <a:solidFill>
                  <a:schemeClr val="tx1"/>
                </a:solidFill>
              </a:rPr>
            </a:br>
            <a:r>
              <a:rPr lang="ru-RU" sz="1800" i="1" dirty="0" smtClean="0">
                <a:solidFill>
                  <a:schemeClr val="tx1"/>
                </a:solidFill>
              </a:rPr>
              <a:t>МУНИЦИПАЛЬНОГО ОБРАЗОВАНИЯ </a:t>
            </a:r>
            <a:endParaRPr lang="ru-RU" sz="1800" i="1" dirty="0">
              <a:solidFill>
                <a:schemeClr val="tx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680A2D-FDA3-44EB-B6E6-920DB56C152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5017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214290"/>
          <a:ext cx="9144000" cy="528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7" name="Worksheet" r:id="rId3" imgW="7420012" imgH="3210030" progId="Excel.Sheet.8">
                  <p:embed/>
                </p:oleObj>
              </mc:Choice>
              <mc:Fallback>
                <p:oleObj name="Worksheet" r:id="rId3" imgW="7420012" imgH="3210030" progId="Excel.Sheet.8">
                  <p:embed/>
                  <p:pic>
                    <p:nvPicPr>
                      <p:cNvPr id="50178" name="Содержимое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4290"/>
                        <a:ext cx="9144000" cy="528641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2919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8593</TotalTime>
  <Words>1239</Words>
  <Application>Microsoft Office PowerPoint</Application>
  <PresentationFormat>Экран (4:3)</PresentationFormat>
  <Paragraphs>403</Paragraphs>
  <Slides>19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Аспект</vt:lpstr>
      <vt:lpstr>Worksheet</vt:lpstr>
      <vt:lpstr>Лист</vt:lpstr>
      <vt:lpstr>Бюджет Зиминского городского муниципального образования на 2019 год и плановый период 2020 и 2021 годов  (Решение Думы Зиминского городского муниципального образования №401 от 20.12.2018г.)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ПОСТУПЛЕНИЯ МЕЖБЮДЖЕТНЫХ ТРАНСФЕРТОВ В БЮДЖЕТ ЗИМИНСКОГО ГОРОДСКОГО  МУНИЦИПАЛЬНОГО ОБРАЗОВАНИЯ </vt:lpstr>
      <vt:lpstr>Презентация PowerPoint</vt:lpstr>
      <vt:lpstr>Презентация PowerPoint</vt:lpstr>
      <vt:lpstr>Презентация PowerPoint</vt:lpstr>
      <vt:lpstr>Структура расходной части  бюджета в разрезе муниципальных программ на 2019 год (тыс.руб.)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Финансовое управление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Помогаева</dc:creator>
  <cp:lastModifiedBy>OIS</cp:lastModifiedBy>
  <cp:revision>1144</cp:revision>
  <dcterms:created xsi:type="dcterms:W3CDTF">2013-11-05T05:29:52Z</dcterms:created>
  <dcterms:modified xsi:type="dcterms:W3CDTF">2022-08-26T08:33:43Z</dcterms:modified>
</cp:coreProperties>
</file>