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0" r:id="rId1"/>
    <p:sldMasterId id="2147484874" r:id="rId2"/>
    <p:sldMasterId id="2147484888" r:id="rId3"/>
  </p:sldMasterIdLst>
  <p:notesMasterIdLst>
    <p:notesMasterId r:id="rId25"/>
  </p:notesMasterIdLst>
  <p:handoutMasterIdLst>
    <p:handoutMasterId r:id="rId26"/>
  </p:handoutMasterIdLst>
  <p:sldIdLst>
    <p:sldId id="420" r:id="rId4"/>
    <p:sldId id="421" r:id="rId5"/>
    <p:sldId id="422" r:id="rId6"/>
    <p:sldId id="423" r:id="rId7"/>
    <p:sldId id="425" r:id="rId8"/>
    <p:sldId id="424" r:id="rId9"/>
    <p:sldId id="432" r:id="rId10"/>
    <p:sldId id="433" r:id="rId11"/>
    <p:sldId id="434" r:id="rId12"/>
    <p:sldId id="435" r:id="rId13"/>
    <p:sldId id="436" r:id="rId14"/>
    <p:sldId id="409" r:id="rId15"/>
    <p:sldId id="410" r:id="rId16"/>
    <p:sldId id="411" r:id="rId17"/>
    <p:sldId id="412" r:id="rId18"/>
    <p:sldId id="426" r:id="rId19"/>
    <p:sldId id="427" r:id="rId20"/>
    <p:sldId id="428" r:id="rId21"/>
    <p:sldId id="430" r:id="rId22"/>
    <p:sldId id="431" r:id="rId23"/>
    <p:sldId id="429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2B"/>
    <a:srgbClr val="66FF66"/>
    <a:srgbClr val="F1BFE4"/>
    <a:srgbClr val="C5FF99"/>
    <a:srgbClr val="FFFFCC"/>
    <a:srgbClr val="00CC66"/>
    <a:srgbClr val="CD2FA8"/>
    <a:srgbClr val="82222D"/>
    <a:srgbClr val="63E600"/>
    <a:srgbClr val="86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6000" autoAdjust="0"/>
  </p:normalViewPr>
  <p:slideViewPr>
    <p:cSldViewPr>
      <p:cViewPr>
        <p:scale>
          <a:sx n="110" d="100"/>
          <a:sy n="110" d="100"/>
        </p:scale>
        <p:origin x="-18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1334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146611278143744E-2"/>
          <c:y val="9.3243982800022357E-2"/>
          <c:w val="0.47829725863292194"/>
          <c:h val="0.52996275629212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dLbls>
            <c:dLbl>
              <c:idx val="0"/>
              <c:layout>
                <c:manualLayout>
                  <c:x val="6.712962962962965E-2"/>
                  <c:y val="-4.39854640163403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154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000,0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639E-3"/>
                  <c:y val="5.4981830020425539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Акцизы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14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255,0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773092152144684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УСН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29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000,0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722404491105273E-2"/>
                  <c:y val="2.749091501021277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Патент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6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300,0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240740740740748E-2"/>
                  <c:y val="-5.773092152144684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ЕСХН 30,0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10347619561697"/>
                  <c:y val="-2.217290448316988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Налог на имущество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ФЛ</a:t>
                    </a:r>
                  </a:p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5 300,0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9624559178092058"/>
                  <c:y val="1.099442766064815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Земельный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налог </a:t>
                    </a:r>
                  </a:p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</a:rPr>
                      <a:t>13 800,0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Патент</c:v>
                </c:pt>
                <c:pt idx="4">
                  <c:v>ЕСХН</c:v>
                </c:pt>
                <c:pt idx="5">
                  <c:v>Налог на имущество ФЛ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154000</c:v>
                </c:pt>
                <c:pt idx="1">
                  <c:v>14255</c:v>
                </c:pt>
                <c:pt idx="2">
                  <c:v>29000</c:v>
                </c:pt>
                <c:pt idx="3">
                  <c:v>6300</c:v>
                </c:pt>
                <c:pt idx="4">
                  <c:v>30</c:v>
                </c:pt>
                <c:pt idx="5">
                  <c:v>5300</c:v>
                </c:pt>
                <c:pt idx="6">
                  <c:v>13800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Нормативы, %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Патент</c:v>
                </c:pt>
                <c:pt idx="4">
                  <c:v>ЕСХН</c:v>
                </c:pt>
                <c:pt idx="5">
                  <c:v>Налог на имущество ФЛ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26.5</c:v>
                </c:pt>
                <c:pt idx="1">
                  <c:v>0.17019999999999999</c:v>
                </c:pt>
                <c:pt idx="2">
                  <c:v>45.013000000000005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576840206556563"/>
          <c:y val="1.062465616270214E-2"/>
          <c:w val="0.18808118094914361"/>
          <c:h val="0.55514029231022521"/>
        </c:manualLayout>
      </c:layout>
      <c:overlay val="0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03426249429990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 8450 тыс.руб.</c:v>
                </c:pt>
                <c:pt idx="1">
                  <c:v> Платежи при пользовании природными ресурсами 834,3 тыс.руб.</c:v>
                </c:pt>
                <c:pt idx="2">
                  <c:v>Штрафы 650,7 тыс. руб.</c:v>
                </c:pt>
                <c:pt idx="3">
                  <c:v>Продажа активов 1000 тыс.руб.</c:v>
                </c:pt>
                <c:pt idx="4">
                  <c:v>Доходы от оказания платных услуг и компенсации затрат государства 20780 тыс.руб.</c:v>
                </c:pt>
                <c:pt idx="5">
                  <c:v>Прочие неналоговые доходы 200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8450</c:v>
                </c:pt>
                <c:pt idx="1">
                  <c:v>834.3</c:v>
                </c:pt>
                <c:pt idx="2">
                  <c:v>650.70000000000005</c:v>
                </c:pt>
                <c:pt idx="3">
                  <c:v>1000</c:v>
                </c:pt>
                <c:pt idx="4">
                  <c:v>20780</c:v>
                </c:pt>
                <c:pt idx="5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6-4A3B-AB49-8E72163C6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70833473913067402"/>
          <c:y val="1.2061421590980147E-4"/>
          <c:w val="0.28982899043651045"/>
          <c:h val="0.99981955806491052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950525703020991E-2"/>
          <c:y val="0.10416637503849492"/>
          <c:w val="0.61364918796236134"/>
          <c:h val="0.89444430835129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47B-48D3-809A-DC5E7FF5314A}"/>
              </c:ext>
            </c:extLst>
          </c:dPt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 154000 тыс.руб.</c:v>
                </c:pt>
                <c:pt idx="1">
                  <c:v>Имущественные налоги 19100 тыс.руб.</c:v>
                </c:pt>
                <c:pt idx="2">
                  <c:v>Налоги на совокупный доход 35330 тыс.руб.</c:v>
                </c:pt>
                <c:pt idx="3">
                  <c:v>Акцизы 14255 тыс. руб.</c:v>
                </c:pt>
                <c:pt idx="4">
                  <c:v>Госпошлина 8300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154000</c:v>
                </c:pt>
                <c:pt idx="1">
                  <c:v>19100</c:v>
                </c:pt>
                <c:pt idx="2">
                  <c:v>35330</c:v>
                </c:pt>
                <c:pt idx="3">
                  <c:v>14255</c:v>
                </c:pt>
                <c:pt idx="4">
                  <c:v>8300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4F-8FEA-0A0D3CCF00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tx2">
            <a:lumMod val="25000"/>
            <a:lumOff val="75000"/>
          </a:schemeClr>
        </a:solidFill>
      </c:spPr>
    </c:plotArea>
    <c:legend>
      <c:legendPos val="r"/>
      <c:layout>
        <c:manualLayout>
          <c:xMode val="edge"/>
          <c:yMode val="edge"/>
          <c:x val="0.65929704175600545"/>
          <c:y val="0.13394363589230826"/>
          <c:w val="0.33829346595214949"/>
          <c:h val="0.60050735103507014"/>
        </c:manualLayout>
      </c:layout>
      <c:overlay val="0"/>
      <c:spPr>
        <a:solidFill>
          <a:schemeClr val="tx2">
            <a:lumMod val="25000"/>
            <a:lumOff val="75000"/>
          </a:schemeClr>
        </a:solidFill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spPr>
    <a:solidFill>
      <a:schemeClr val="tx2">
        <a:lumMod val="25000"/>
        <a:lumOff val="75000"/>
      </a:schemeClr>
    </a:solidFill>
    <a:ln>
      <a:solidFill>
        <a:schemeClr val="tx2">
          <a:lumMod val="25000"/>
          <a:lumOff val="7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96095819861824"/>
          <c:y val="1.9973176839884386E-2"/>
          <c:w val="0.69101260251389418"/>
          <c:h val="0.91451068458963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229709.3</c:v>
                </c:pt>
                <c:pt idx="1">
                  <c:v>268380</c:v>
                </c:pt>
                <c:pt idx="2">
                  <c:v>151585.5</c:v>
                </c:pt>
                <c:pt idx="3">
                  <c:v>128895.1</c:v>
                </c:pt>
                <c:pt idx="4" formatCode="#,##0.0">
                  <c:v>131641.9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F-4D3C-B7F6-947E7A6248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610355.5</c:v>
                </c:pt>
                <c:pt idx="1">
                  <c:v>1486348</c:v>
                </c:pt>
                <c:pt idx="2">
                  <c:v>1164348.8999999999</c:v>
                </c:pt>
                <c:pt idx="3">
                  <c:v>431101</c:v>
                </c:pt>
                <c:pt idx="4">
                  <c:v>246688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F-4D3C-B7F6-947E7A6248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646559.6</c:v>
                </c:pt>
                <c:pt idx="1">
                  <c:v>695705.7</c:v>
                </c:pt>
                <c:pt idx="2">
                  <c:v>677557.3</c:v>
                </c:pt>
                <c:pt idx="3">
                  <c:v>632714.69999999995</c:v>
                </c:pt>
                <c:pt idx="4">
                  <c:v>632833.1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3F-4D3C-B7F6-947E7A6248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28399</c:v>
                </c:pt>
                <c:pt idx="1">
                  <c:v>30094.3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3F-4D3C-B7F6-947E7A62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8432"/>
        <c:axId val="6824320"/>
      </c:barChart>
      <c:catAx>
        <c:axId val="68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24320"/>
        <c:crosses val="autoZero"/>
        <c:auto val="1"/>
        <c:lblAlgn val="ctr"/>
        <c:lblOffset val="100"/>
        <c:noMultiLvlLbl val="0"/>
      </c:catAx>
      <c:valAx>
        <c:axId val="6824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81843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9.2473175884299277E-2"/>
                <c:y val="0.30358735570852063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руб.</a:t>
                  </a:r>
                </a:p>
                <a:p>
                  <a:pPr>
                    <a:defRPr/>
                  </a:pPr>
                  <a:endParaRPr lang="ru-RU"/>
                </a:p>
              </c:rich>
            </c:tx>
          </c:dispUnitsLbl>
        </c:dispUnits>
      </c:valAx>
      <c:spPr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8469522689569332"/>
          <c:y val="3.4147891169298235E-2"/>
          <c:w val="0.76387039858094863"/>
          <c:h val="4.1101625867436799E-2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66E-3"/>
          <c:y val="2.8279674555219895E-4"/>
          <c:w val="0.9926060137007694"/>
          <c:h val="0.88635712801337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233477.2</c:v>
                </c:pt>
                <c:pt idx="1">
                  <c:v>254391.7</c:v>
                </c:pt>
                <c:pt idx="2">
                  <c:v>262900</c:v>
                </c:pt>
                <c:pt idx="3">
                  <c:v>272196</c:v>
                </c:pt>
                <c:pt idx="4">
                  <c:v>281603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0BC-BB6F-ADB8B60E60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7935E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</c:v>
                </c:pt>
                <c:pt idx="1">
                  <c:v>Оценка 2022</c:v>
                </c:pt>
                <c:pt idx="2">
                  <c:v>Прогноз 2023</c:v>
                </c:pt>
                <c:pt idx="3">
                  <c:v>Прогноз 2024</c:v>
                </c:pt>
                <c:pt idx="4">
                  <c:v>Прогноз 2025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1515023.4</c:v>
                </c:pt>
                <c:pt idx="1">
                  <c:v>2632517.4</c:v>
                </c:pt>
                <c:pt idx="2" formatCode="General">
                  <c:v>1993491.7</c:v>
                </c:pt>
                <c:pt idx="3">
                  <c:v>1192710.8</c:v>
                </c:pt>
                <c:pt idx="4" formatCode="General">
                  <c:v>1011163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E-40BC-BB6F-ADB8B60E6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874240"/>
        <c:axId val="6875776"/>
      </c:barChart>
      <c:catAx>
        <c:axId val="687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6875776"/>
        <c:crosses val="autoZero"/>
        <c:auto val="1"/>
        <c:lblAlgn val="ctr"/>
        <c:lblOffset val="100"/>
        <c:noMultiLvlLbl val="0"/>
      </c:catAx>
      <c:valAx>
        <c:axId val="6875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42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plotArea>
    <c:legend>
      <c:legendPos val="t"/>
      <c:layout>
        <c:manualLayout>
          <c:xMode val="edge"/>
          <c:yMode val="edge"/>
          <c:x val="8.2983475933242928E-2"/>
          <c:y val="3.8236644271339555E-2"/>
          <c:w val="0.82815602224803864"/>
          <c:h val="4.5971993561933801E-2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671367074102578E-2"/>
          <c:w val="1"/>
          <c:h val="0.800153565050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9</c:v>
                </c:pt>
                <c:pt idx="2">
                  <c:v>12</c:v>
                </c:pt>
                <c:pt idx="3">
                  <c:v>19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оценка</c:v>
                </c:pt>
                <c:pt idx="2">
                  <c:v>2023 год прогноз</c:v>
                </c:pt>
                <c:pt idx="3">
                  <c:v>2024 год прогноз</c:v>
                </c:pt>
                <c:pt idx="4">
                  <c:v>2025 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87</c:v>
                </c:pt>
                <c:pt idx="1">
                  <c:v>91</c:v>
                </c:pt>
                <c:pt idx="2">
                  <c:v>88</c:v>
                </c:pt>
                <c:pt idx="3">
                  <c:v>81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263872"/>
        <c:axId val="45266048"/>
      </c:barChart>
      <c:catAx>
        <c:axId val="45263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5266048"/>
        <c:crosses val="autoZero"/>
        <c:auto val="1"/>
        <c:lblAlgn val="ctr"/>
        <c:lblOffset val="100"/>
        <c:noMultiLvlLbl val="0"/>
      </c:catAx>
      <c:valAx>
        <c:axId val="4526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2638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layout>
        <c:manualLayout>
          <c:xMode val="edge"/>
          <c:yMode val="edge"/>
          <c:x val="2.5656286031340895E-4"/>
          <c:y val="0"/>
          <c:w val="0.99974343713968661"/>
          <c:h val="9.5687700087243213E-2"/>
        </c:manualLayout>
      </c:layout>
      <c:overlay val="0"/>
      <c:spPr>
        <a:solidFill>
          <a:schemeClr val="tx2">
            <a:lumMod val="25000"/>
            <a:lumOff val="75000"/>
          </a:schemeClr>
        </a:solidFill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0.37397</cdr:x>
      <cdr:y>0.59689</cdr:y>
    </cdr:from>
    <cdr:to>
      <cdr:x>0.99993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19872" y="3653358"/>
          <a:ext cx="5724128" cy="246732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0.70909</cdr:x>
      <cdr:y>0.67647</cdr:y>
    </cdr:from>
    <cdr:to>
      <cdr:x>0.82545</cdr:x>
      <cdr:y>0.8647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64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0.84545</cdr:x>
      <cdr:y>0.36765</cdr:y>
    </cdr:from>
    <cdr:to>
      <cdr:x>0.96182</cdr:x>
      <cdr:y>0.55589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734" y="1785950"/>
          <a:ext cx="914457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0.04781</cdr:x>
      <cdr:y>0.38071</cdr:y>
    </cdr:from>
    <cdr:to>
      <cdr:x>0.18004</cdr:x>
      <cdr:y>0.43401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2048" y="2080518"/>
          <a:ext cx="1194896" cy="291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cs typeface="Calibri" pitchFamily="34" charset="0"/>
            </a:rPr>
            <a:t>1746584,6</a:t>
          </a:r>
          <a:endParaRPr lang="ru-RU" sz="1200" b="1" dirty="0">
            <a:solidFill>
              <a:srgbClr val="0B0FA5"/>
            </a:solidFill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0.25431</cdr:x>
      <cdr:y>0.26445</cdr:y>
    </cdr:from>
    <cdr:to>
      <cdr:x>0.36478</cdr:x>
      <cdr:y>0.32677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04946" y="1248355"/>
          <a:ext cx="784031" cy="294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0.44253</cdr:x>
      <cdr:y>0.29814</cdr:y>
    </cdr:from>
    <cdr:to>
      <cdr:x>0.55299</cdr:x>
      <cdr:y>0.36552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40765" y="1407380"/>
          <a:ext cx="784031" cy="31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0.6397</cdr:x>
      <cdr:y>0.13981</cdr:y>
    </cdr:from>
    <cdr:to>
      <cdr:x>0.75017</cdr:x>
      <cdr:y>0.19708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40195" y="659959"/>
          <a:ext cx="784031" cy="270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0.83016</cdr:x>
      <cdr:y>0.44637</cdr:y>
    </cdr:from>
    <cdr:to>
      <cdr:x>0.93726</cdr:x>
      <cdr:y>0.50027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91916" y="2107094"/>
          <a:ext cx="760178" cy="254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0.0679</cdr:x>
      <cdr:y>0.27961</cdr:y>
    </cdr:from>
    <cdr:to>
      <cdr:x>0.18803</cdr:x>
      <cdr:y>0.3453</cdr:y>
    </cdr:to>
    <cdr:sp macro="" textlink="">
      <cdr:nvSpPr>
        <cdr:cNvPr id="10" name="Прямоугольник 2"/>
        <cdr:cNvSpPr/>
      </cdr:nvSpPr>
      <cdr:spPr>
        <a:xfrm xmlns:a="http://schemas.openxmlformats.org/drawingml/2006/main">
          <a:off x="567525" y="1498895"/>
          <a:ext cx="1004111" cy="352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0.23906</cdr:x>
      <cdr:y>0.104</cdr:y>
    </cdr:from>
    <cdr:to>
      <cdr:x>0.36663</cdr:x>
      <cdr:y>0.1573</cdr:y>
    </cdr:to>
    <cdr:sp macro="" textlink="">
      <cdr:nvSpPr>
        <cdr:cNvPr id="11" name="Прямоугольник 3"/>
        <cdr:cNvSpPr/>
      </cdr:nvSpPr>
      <cdr:spPr>
        <a:xfrm xmlns:a="http://schemas.openxmlformats.org/drawingml/2006/main">
          <a:off x="2160240" y="568350"/>
          <a:ext cx="1152786" cy="291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j-lt"/>
            </a:rPr>
            <a:t>2886909,1</a:t>
          </a:r>
        </a:p>
        <a:p xmlns:a="http://schemas.openxmlformats.org/drawingml/2006/main">
          <a:endParaRPr lang="ru-RU" sz="1200" b="1" dirty="0">
            <a:solidFill>
              <a:srgbClr val="0B0FA5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0.43827</cdr:x>
      <cdr:y>0.24894</cdr:y>
    </cdr:from>
    <cdr:to>
      <cdr:x>0.5705</cdr:x>
      <cdr:y>0.30453</cdr:y>
    </cdr:to>
    <cdr:sp macro="" textlink="">
      <cdr:nvSpPr>
        <cdr:cNvPr id="12" name="Прямоугольник 4"/>
        <cdr:cNvSpPr/>
      </cdr:nvSpPr>
      <cdr:spPr>
        <a:xfrm xmlns:a="http://schemas.openxmlformats.org/drawingml/2006/main">
          <a:off x="3960440" y="1360438"/>
          <a:ext cx="1194896" cy="3037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2256391,7</a:t>
          </a:r>
          <a:endParaRPr lang="ru-RU" sz="1200" b="1" dirty="0">
            <a:solidFill>
              <a:srgbClr val="0B0FA5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0.63749</cdr:x>
      <cdr:y>0.44659</cdr:y>
    </cdr:from>
    <cdr:to>
      <cdr:x>0.76498</cdr:x>
      <cdr:y>0.50386</cdr:y>
    </cdr:to>
    <cdr:sp macro="" textlink="">
      <cdr:nvSpPr>
        <cdr:cNvPr id="13" name="Прямоугольник 5"/>
        <cdr:cNvSpPr/>
      </cdr:nvSpPr>
      <cdr:spPr>
        <a:xfrm xmlns:a="http://schemas.openxmlformats.org/drawingml/2006/main">
          <a:off x="5760640" y="2440558"/>
          <a:ext cx="1152128" cy="312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1464906,8</a:t>
          </a: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0.84201</cdr:x>
      <cdr:y>0.49929</cdr:y>
    </cdr:from>
    <cdr:to>
      <cdr:x>0.98251</cdr:x>
      <cdr:y>0.55319</cdr:y>
    </cdr:to>
    <cdr:sp macro="" textlink="">
      <cdr:nvSpPr>
        <cdr:cNvPr id="14" name="Прямоугольник 6"/>
        <cdr:cNvSpPr/>
      </cdr:nvSpPr>
      <cdr:spPr>
        <a:xfrm xmlns:a="http://schemas.openxmlformats.org/drawingml/2006/main">
          <a:off x="7608794" y="2728590"/>
          <a:ext cx="1269627" cy="294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1292766,0</a:t>
          </a:r>
        </a:p>
        <a:p xmlns:a="http://schemas.openxmlformats.org/drawingml/2006/main">
          <a:endParaRPr lang="ru-RU" sz="1200" b="1" dirty="0" smtClean="0">
            <a:solidFill>
              <a:srgbClr val="0B0FA5"/>
            </a:solidFill>
            <a:latin typeface="+mn-lt"/>
          </a:endParaRP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0.15053</cdr:x>
      <cdr:y>0.51546</cdr:y>
    </cdr:from>
    <cdr:to>
      <cdr:x>0.26798</cdr:x>
      <cdr:y>0.60852</cdr:y>
    </cdr:to>
    <cdr:sp macro="" textlink="">
      <cdr:nvSpPr>
        <cdr:cNvPr id="15" name="Стрелка вправо 8"/>
        <cdr:cNvSpPr/>
      </cdr:nvSpPr>
      <cdr:spPr>
        <a:xfrm xmlns:a="http://schemas.openxmlformats.org/drawingml/2006/main" rot="19153106">
          <a:off x="1258199" y="2763182"/>
          <a:ext cx="981659" cy="49886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rgbClr val="0B0FA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ru-RU" sz="1100" b="1" dirty="0" smtClean="0">
              <a:solidFill>
                <a:srgbClr val="00602B"/>
              </a:solidFill>
            </a:rPr>
            <a:t>+65,3%</a:t>
          </a:r>
          <a:endParaRPr lang="ru-RU" sz="1100" b="1" dirty="0">
            <a:solidFill>
              <a:srgbClr val="00602B"/>
            </a:solidFill>
          </a:endParaRPr>
        </a:p>
      </cdr:txBody>
    </cdr:sp>
  </cdr:relSizeAnchor>
  <cdr:relSizeAnchor xmlns:cdr="http://schemas.openxmlformats.org/drawingml/2006/chartDrawing">
    <cdr:from>
      <cdr:x>0.37775</cdr:x>
      <cdr:y>0.41005</cdr:y>
    </cdr:from>
    <cdr:to>
      <cdr:x>0.43647</cdr:x>
      <cdr:y>0.60312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 rot="2721538">
          <a:off x="3151287" y="2503139"/>
          <a:ext cx="1055081" cy="530582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  <a:latin typeface="+mn-lt"/>
            </a:rPr>
            <a:t>-21,8%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0.54595</cdr:x>
      <cdr:y>0.55367</cdr:y>
    </cdr:from>
    <cdr:to>
      <cdr:x>0.66259</cdr:x>
      <cdr:y>0.65705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2276862">
          <a:off x="4933495" y="3025760"/>
          <a:ext cx="1054014" cy="564962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  <a:latin typeface="+mn-lt"/>
            </a:rPr>
            <a:t>-35,1%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0.74547</cdr:x>
      <cdr:y>0.6032</cdr:y>
    </cdr:from>
    <cdr:to>
      <cdr:x>0.8603</cdr:x>
      <cdr:y>0.69729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2498880">
          <a:off x="6736459" y="3296428"/>
          <a:ext cx="1037661" cy="514192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  <a:latin typeface="+mn-lt"/>
            </a:rPr>
            <a:t>-11,8%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6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51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0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5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C3601-08C5-4DBF-A1FA-9E8A28D300C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0E79A5-B556-409D-8F48-A4F35914EAFB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3EE6BB-E42D-477A-9517-85CA308D9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8DDD62-0F64-435B-B14F-C9AED81A9DBE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6FC19E-63B8-48EB-8F2C-93F3E4797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F9DDE8-1CD5-4941-9DC7-393549834DD1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5EC24B-C170-4429-820C-E8AE20232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1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5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3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6239F5-F3AF-4C8A-9C2A-8C80142B3915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C3AC1D-2EEF-4D28-9FEE-0C10A0C2C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4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7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11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80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5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FE269-063F-4DD8-9864-21BEAD62CACB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B23002-D7BC-4691-8BEA-84A30C66E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84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1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7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8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7630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1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06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2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7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2A699E-DE7F-439E-9C6F-FD205C2AC8D8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174730-A55E-43FE-8707-73C9B2827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8B8D18-EB36-46E2-8FFE-EE35C0F84181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C4481E-4738-4AE7-8FEC-A0DD2EE4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6C2038-410C-4B89-8D3B-68BCCE305A1A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BF1BE2-D13C-4845-B061-6D8EAB003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E8D28E-7223-431D-BA33-84AE99BB0A14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9C1951-9355-4D25-88B5-AF92930DFB54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CE88C5-9D66-40E4-BDB4-E7DA88392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B80CBD-4542-4AE9-81F4-F214409D91AA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FF8229-DA65-484A-B9B9-E825E625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/>
              <a:pPr>
                <a:defRPr/>
              </a:pPr>
              <a:t>29.12.2022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7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  <p:sldLayoutId id="2147484886" r:id="rId12"/>
    <p:sldLayoutId id="214748488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  <p:sldLayoutId id="2147484900" r:id="rId12"/>
    <p:sldLayoutId id="2147484901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hyperlink" Target="mailto:fin04@gfu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6FF66"/>
            </a:gs>
            <a:gs pos="32000">
              <a:schemeClr val="accent1">
                <a:lumMod val="45000"/>
                <a:lumOff val="55000"/>
              </a:schemeClr>
            </a:gs>
            <a:gs pos="96000">
              <a:schemeClr val="accent2">
                <a:lumMod val="40000"/>
                <a:lumOff val="60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5" y="2286000"/>
            <a:ext cx="9001155" cy="3357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Бюджет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rgbClr val="009BD2"/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на 2023 год и плановый период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2024 и 2025 годов</a:t>
            </a:r>
            <a:r>
              <a:rPr lang="en-US" sz="3200" dirty="0" smtClean="0">
                <a:solidFill>
                  <a:srgbClr val="009BD2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</a:rPr>
            </a:br>
            <a:r>
              <a:rPr lang="ru-RU" sz="2000" dirty="0" smtClean="0">
                <a:solidFill>
                  <a:srgbClr val="009BD2"/>
                </a:solidFill>
                <a:effectLst/>
              </a:rPr>
              <a:t>(Решение 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Думы </a:t>
            </a:r>
            <a:r>
              <a:rPr lang="ru-RU" sz="2000" dirty="0" err="1" smtClean="0">
                <a:solidFill>
                  <a:srgbClr val="009BD2"/>
                </a:solidFill>
                <a:effectLst/>
              </a:rPr>
              <a:t>Зиминского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 городского муниципального 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образования №251 от 22.12.2022г.)</a:t>
            </a:r>
            <a:r>
              <a:rPr lang="en-US" sz="2000" dirty="0" smtClean="0">
                <a:solidFill>
                  <a:srgbClr val="009BD2"/>
                </a:solidFill>
                <a:effectLst/>
                <a:latin typeface="+mn-lt"/>
              </a:rPr>
              <a:t>  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</a:br>
            <a:endParaRPr lang="ru-RU" sz="2000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941017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1586358" cy="1440000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262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256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7715250" y="752475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(</a:t>
            </a:r>
            <a:r>
              <a:rPr lang="ru-RU" sz="1400" b="1" dirty="0" err="1">
                <a:solidFill>
                  <a:srgbClr val="0070C0"/>
                </a:solidFill>
              </a:rPr>
              <a:t>тыс.руб</a:t>
            </a:r>
            <a:r>
              <a:rPr lang="ru-RU" sz="1400" b="1" dirty="0">
                <a:solidFill>
                  <a:srgbClr val="0070C0"/>
                </a:solidFill>
              </a:rPr>
              <a:t>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60452288"/>
              </p:ext>
            </p:extLst>
          </p:nvPr>
        </p:nvGraphicFramePr>
        <p:xfrm>
          <a:off x="113861" y="1060450"/>
          <a:ext cx="9036496" cy="560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2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Распределение доходов в общем объеме в бюджете</a:t>
            </a:r>
          </a:p>
          <a:p>
            <a:pPr algn="ctr"/>
            <a:r>
              <a:rPr lang="ru-RU" sz="1600" b="1" dirty="0" err="1" smtClean="0">
                <a:solidFill>
                  <a:prstClr val="black"/>
                </a:solidFill>
              </a:rPr>
              <a:t>Зиминского</a:t>
            </a:r>
            <a:r>
              <a:rPr lang="ru-RU" sz="1600" b="1" dirty="0" smtClean="0">
                <a:solidFill>
                  <a:prstClr val="black"/>
                </a:solidFill>
              </a:rPr>
              <a:t> городского муниципального образования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в 2021-2025 годах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70478118"/>
              </p:ext>
            </p:extLst>
          </p:nvPr>
        </p:nvGraphicFramePr>
        <p:xfrm>
          <a:off x="323528" y="1163653"/>
          <a:ext cx="8496943" cy="5649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44208" y="1772816"/>
            <a:ext cx="1706488" cy="4572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%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5000">
              <a:srgbClr val="00CC66"/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>
            <a:off x="7036943" y="1612820"/>
            <a:ext cx="308622" cy="5030774"/>
          </a:xfrm>
          <a:prstGeom prst="rightBrace">
            <a:avLst>
              <a:gd name="adj1" fmla="val 8333"/>
              <a:gd name="adj2" fmla="val 50686"/>
            </a:avLst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5076" y="6132978"/>
            <a:ext cx="457200" cy="365125"/>
          </a:xfrm>
        </p:spPr>
        <p:txBody>
          <a:bodyPr/>
          <a:lstStyle/>
          <a:p>
            <a:pPr>
              <a:defRPr/>
            </a:pPr>
            <a:fld id="{14CA44E3-3381-46DE-9F5C-833D29EBCDF1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716" y="368757"/>
            <a:ext cx="857302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/>
                <a:latin typeface="+mn-lt"/>
                <a:cs typeface="+mn-cs"/>
              </a:rPr>
              <a:t>СТРУКТУРА РАСХОДОВ БЮДЖЕТА ЗИМИНСКОГО ГОРОДСКОГО МУНИЦИПАЛЬНОГО  </a:t>
            </a:r>
            <a:r>
              <a:rPr lang="ru-RU" b="1" i="1" dirty="0" smtClean="0">
                <a:effectLst/>
                <a:latin typeface="+mn-lt"/>
                <a:cs typeface="+mn-cs"/>
              </a:rPr>
              <a:t>ОБРАЗОВАНИЯ   на  2023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u="sng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u="sng" dirty="0" smtClean="0"/>
              <a:t>Расходы </a:t>
            </a:r>
            <a:r>
              <a:rPr lang="ru-RU" sz="1700" b="1" i="1" u="sng" dirty="0"/>
              <a:t>социальной направленности</a:t>
            </a:r>
            <a:endParaRPr lang="ru-RU" sz="1700" b="1" u="sng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59" y="1508690"/>
            <a:ext cx="3871668" cy="4451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69" y="2087456"/>
            <a:ext cx="3893758" cy="49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20" y="3346022"/>
            <a:ext cx="3951690" cy="443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71" y="2706707"/>
            <a:ext cx="3945339" cy="45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9826" y="4390474"/>
            <a:ext cx="3934684" cy="564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388" y="5040456"/>
            <a:ext cx="3940150" cy="558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1388" y="5692765"/>
            <a:ext cx="3941440" cy="470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26" y="6249308"/>
            <a:ext cx="3934684" cy="515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Прочие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4275791" y="1503830"/>
            <a:ext cx="1983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951 451,1(41,8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i="1" dirty="0"/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1266" y="2261373"/>
            <a:ext cx="13163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1 163 681,2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. (51,2%)</a:t>
            </a:r>
            <a:endParaRPr lang="ru-RU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4326448" y="2145121"/>
            <a:ext cx="183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49 691,0(2,2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4304510" y="2619694"/>
            <a:ext cx="206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 24 362,6(1,1%)</a:t>
            </a:r>
          </a:p>
          <a:p>
            <a:endParaRPr lang="ru-RU" sz="1200" b="1" dirty="0">
              <a:latin typeface="Verdana" pitchFamily="34" charset="0"/>
            </a:endParaRP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4306238" y="3221654"/>
            <a:ext cx="19528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138 176,5 (6,1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4326448" y="4367186"/>
            <a:ext cx="2105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950 708,0 (41,8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4393863" y="5061480"/>
            <a:ext cx="1851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98 730,2(4,3%)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4413876" y="5652217"/>
            <a:ext cx="1831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43 891,3 (1,9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4352217" y="6049579"/>
            <a:ext cx="18511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endParaRPr lang="ru-RU" sz="1200" b="1" dirty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17 553,5 (0,8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84323" y="3292720"/>
            <a:ext cx="1559677" cy="1320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Всего: </a:t>
            </a:r>
            <a:endParaRPr lang="ru-RU" sz="1200" b="1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2 274 564,2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607654" y="3245709"/>
            <a:ext cx="260342" cy="2304983"/>
          </a:xfrm>
          <a:prstGeom prst="rightBrace">
            <a:avLst>
              <a:gd name="adj1" fmla="val 8333"/>
              <a:gd name="adj2" fmla="val 51301"/>
            </a:avLst>
          </a:prstGeom>
          <a:ln>
            <a:noFill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029676" y="1503830"/>
            <a:ext cx="191206" cy="2370359"/>
          </a:xfrm>
          <a:prstGeom prst="rightBrace">
            <a:avLst/>
          </a:prstGeom>
          <a:ln w="38100">
            <a:solidFill>
              <a:schemeClr val="tx1">
                <a:alpha val="47000"/>
              </a:schemeClr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D6F9-3ADB-4CBE-8D5D-01C446345ED5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306" y="365993"/>
            <a:ext cx="799130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/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</a:t>
            </a:r>
            <a:r>
              <a:rPr lang="ru-RU" b="1" i="1" dirty="0" smtClean="0">
                <a:latin typeface="+mn-lt"/>
                <a:cs typeface="+mn-cs"/>
              </a:rPr>
              <a:t>2024 </a:t>
            </a:r>
            <a:r>
              <a:rPr lang="ru-RU" b="1" i="1" dirty="0">
                <a:latin typeface="+mn-lt"/>
                <a:cs typeface="+mn-cs"/>
              </a:rPr>
              <a:t>и </a:t>
            </a:r>
            <a:r>
              <a:rPr lang="ru-RU" b="1" i="1" dirty="0" smtClean="0">
                <a:latin typeface="+mn-lt"/>
                <a:cs typeface="+mn-cs"/>
              </a:rPr>
              <a:t>2025 </a:t>
            </a:r>
            <a:r>
              <a:rPr lang="ru-RU" b="1" i="1" dirty="0">
                <a:latin typeface="+mn-lt"/>
                <a:cs typeface="+mn-cs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9"/>
            <a:ext cx="4319588" cy="504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504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539750" y="3355976"/>
            <a:ext cx="43195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/>
              <a:t>Расходы социальной направленности всего</a:t>
            </a:r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13790"/>
              </p:ext>
            </p:extLst>
          </p:nvPr>
        </p:nvGraphicFramePr>
        <p:xfrm>
          <a:off x="5148263" y="1484783"/>
          <a:ext cx="3600201" cy="4905839"/>
        </p:xfrm>
        <a:graphic>
          <a:graphicData uri="http://schemas.openxmlformats.org/drawingml/2006/table">
            <a:tbl>
              <a:tblPr/>
              <a:tblGrid>
                <a:gridCol w="16725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883 700,2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877 109,1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49 680,0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49 680,0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7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98 252,6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18 405,0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24 362,6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24 362,6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1 055 995,4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1 049 404,3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6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270 896,4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58 411,7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91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98 608,4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98 591,2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37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29 231,9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147 299,1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2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16 834,8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13 420,0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471 566,9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287 278,7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4322" name="TextBox 29"/>
          <p:cNvSpPr txBox="1">
            <a:spLocks noChangeArrowheads="1"/>
          </p:cNvSpPr>
          <p:nvPr/>
        </p:nvSpPr>
        <p:spPr bwMode="auto">
          <a:xfrm>
            <a:off x="539751" y="6021288"/>
            <a:ext cx="4319587" cy="3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Всего расходов:</a:t>
            </a:r>
          </a:p>
        </p:txBody>
      </p:sp>
    </p:spTree>
    <p:extLst>
      <p:ext uri="{BB962C8B-B14F-4D97-AF65-F5344CB8AC3E}">
        <p14:creationId xmlns:p14="http://schemas.microsoft.com/office/powerpoint/2010/main" val="12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accent1">
                <a:lumMod val="5000"/>
                <a:lumOff val="95000"/>
                <a:alpha val="88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8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ru-RU" sz="1800" i="1" dirty="0">
                <a:solidFill>
                  <a:schemeClr val="accent2"/>
                </a:solidFill>
                <a:effectLst/>
              </a:rPr>
              <a:t>3</a:t>
            </a:r>
            <a:r>
              <a:rPr lang="ru-RU" sz="1800" i="1" dirty="0" smtClean="0">
                <a:solidFill>
                  <a:schemeClr val="accent2"/>
                </a:solidFill>
                <a:effectLst/>
              </a:rPr>
              <a:t> год (тыс.руб.)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92331"/>
              </p:ext>
            </p:extLst>
          </p:nvPr>
        </p:nvGraphicFramePr>
        <p:xfrm>
          <a:off x="395536" y="692696"/>
          <a:ext cx="8327578" cy="5643048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8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555,0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69 920,0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137 573,5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22 931,0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315 747,3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613 041,7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45 792,2</a:t>
                      </a:r>
                      <a:endParaRPr kumimoji="0" lang="ru-RU" sz="1600" b="1" i="1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1 157,1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8 333,6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897 580,3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17 387,8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2 132 523,5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913" y="6092825"/>
            <a:ext cx="457200" cy="365125"/>
          </a:xfrm>
        </p:spPr>
        <p:txBody>
          <a:bodyPr/>
          <a:lstStyle/>
          <a:p>
            <a:pPr>
              <a:defRPr/>
            </a:pPr>
            <a:fld id="{45CCD76D-0D4A-4C7B-BBA9-7F1AB538F1D0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84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218744" y="373434"/>
            <a:ext cx="8496944" cy="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2024 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и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2025 годы</a:t>
            </a:r>
          </a:p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                                                                                     (</a:t>
            </a:r>
            <a:r>
              <a:rPr lang="ru-RU" b="1" i="1" dirty="0" err="1" smtClean="0">
                <a:solidFill>
                  <a:schemeClr val="accent2"/>
                </a:solidFill>
                <a:latin typeface="Verdana" pitchFamily="34" charset="0"/>
              </a:rPr>
              <a:t>тыс.руб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.)</a:t>
            </a:r>
          </a:p>
        </p:txBody>
      </p:sp>
      <p:graphicFrame>
        <p:nvGraphicFramePr>
          <p:cNvPr id="5743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81137280"/>
              </p:ext>
            </p:extLst>
          </p:nvPr>
        </p:nvGraphicFramePr>
        <p:xfrm>
          <a:off x="484192" y="930795"/>
          <a:ext cx="8480295" cy="5852414"/>
        </p:xfrm>
        <a:graphic>
          <a:graphicData uri="http://schemas.openxmlformats.org/drawingml/2006/table">
            <a:tbl>
              <a:tblPr/>
              <a:tblGrid>
                <a:gridCol w="594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6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64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7503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2025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655,0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695,5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69 920,0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69 920,0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97 649,6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17 802,0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21 014,0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21 113,3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221 843,6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113 265,7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32 213,7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28 246,9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42 188,3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1 010,7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1 107,5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8 253,6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8 253,6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831 790,8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825 038,6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17 287,2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13 755,8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67669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1 331 965,1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1 147 393,5</a:t>
                      </a:r>
                      <a:endParaRPr lang="ru-RU" sz="18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32234"/>
              </p:ext>
            </p:extLst>
          </p:nvPr>
        </p:nvGraphicFramePr>
        <p:xfrm>
          <a:off x="122143" y="1340768"/>
          <a:ext cx="8899715" cy="56881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250056">
                  <a:extLst>
                    <a:ext uri="{9D8B030D-6E8A-4147-A177-3AD203B41FA5}">
                      <a16:colId xmlns:a16="http://schemas.microsoft.com/office/drawing/2014/main" xmlns="" val="37386306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921241339"/>
                    </a:ext>
                  </a:extLst>
                </a:gridCol>
                <a:gridCol w="1353515"/>
              </a:tblGrid>
              <a:tr h="720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капитальных вложений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2023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404926"/>
                  </a:ext>
                </a:extLst>
              </a:tr>
              <a:tr h="990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и подлежащими сносу на территории Иркутской области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610 341,7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2054,4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921038"/>
                  </a:ext>
                </a:extLst>
              </a:tr>
              <a:tr h="11300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местным бюджетам на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образовательных организаций</a:t>
                      </a:r>
                    </a:p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36 719,5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2 937,6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9948839"/>
                  </a:ext>
                </a:extLst>
              </a:tr>
              <a:tr h="9581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306 527,3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24 522,2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6543387"/>
                  </a:ext>
                </a:extLst>
              </a:tr>
              <a:tr h="755463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в целях реализации мероприятий по выполнению проектных и изыскательских работ, строительству, реконструкции объектов в сфере физической культуры и спорта (бассейн)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119 771,5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9 581,7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71639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эксплуатационной надежности и гидротехнических сооружений путем их приведения к безопасному техническому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состоянию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2 174,0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174,0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60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1 075 534,0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39 269,9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83135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96" y="118250"/>
            <a:ext cx="889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в которые осуществляется за счет субсидий из областного бюджета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353275"/>
              </p:ext>
            </p:extLst>
          </p:nvPr>
        </p:nvGraphicFramePr>
        <p:xfrm>
          <a:off x="122143" y="1340768"/>
          <a:ext cx="8899715" cy="45581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250056">
                  <a:extLst>
                    <a:ext uri="{9D8B030D-6E8A-4147-A177-3AD203B41FA5}">
                      <a16:colId xmlns:a16="http://schemas.microsoft.com/office/drawing/2014/main" xmlns="" val="37386306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921241339"/>
                    </a:ext>
                  </a:extLst>
                </a:gridCol>
                <a:gridCol w="1353515"/>
              </a:tblGrid>
              <a:tr h="720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капитальных вложений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2024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404926"/>
                  </a:ext>
                </a:extLst>
              </a:tr>
              <a:tr h="990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и подлежащими сносу на территории Иркутской области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29 513,7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2 361,1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921038"/>
                  </a:ext>
                </a:extLst>
              </a:tr>
              <a:tr h="9581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212 733,7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17 018,7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6543387"/>
                  </a:ext>
                </a:extLst>
              </a:tr>
              <a:tr h="755463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в целях реализации мероприятий по выполнению проектных и изыскательских работ, строительству, реконструкции объектов в сфере физической культуры и спорта (бассейн)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79 847,6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6 387,8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71639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эксплуатационной надежности и гидротехнических сооружений путем их приведения к безопасному техническому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состоянию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4 569,9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365,6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60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326 664,9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26 133,2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83135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96" y="118250"/>
            <a:ext cx="889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в которые осуществляется за счет субсидий из областного бюджета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endParaRPr lang="ru-RU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47323"/>
              </p:ext>
            </p:extLst>
          </p:nvPr>
        </p:nvGraphicFramePr>
        <p:xfrm>
          <a:off x="122143" y="1340768"/>
          <a:ext cx="8899715" cy="274013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250056">
                  <a:extLst>
                    <a:ext uri="{9D8B030D-6E8A-4147-A177-3AD203B41FA5}">
                      <a16:colId xmlns:a16="http://schemas.microsoft.com/office/drawing/2014/main" xmlns="" val="373863067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921241339"/>
                    </a:ext>
                  </a:extLst>
                </a:gridCol>
                <a:gridCol w="1353515"/>
              </a:tblGrid>
              <a:tr h="720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капитальных вложений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2025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404926"/>
                  </a:ext>
                </a:extLst>
              </a:tr>
              <a:tr h="990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и подлежащими сносу на территории Иркутской области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29 513,7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2 361,1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921038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эксплуатационной надежности и гидротехнических сооружений путем их приведения к безопасному техническому</a:t>
                      </a:r>
                      <a:r>
                        <a:rPr kumimoji="0" lang="ru-RU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состоянию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108 695,7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8 695,7</a:t>
                      </a:r>
                      <a:endParaRPr kumimoji="0"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601">
                <a:tc>
                  <a:txBody>
                    <a:bodyPr/>
                    <a:lstStyle/>
                    <a:p>
                      <a:pPr algn="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138 209,4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11 056,8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83135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96" y="118250"/>
            <a:ext cx="889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в которые осуществляется за счет субсидий из областного бюджета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</a:p>
          <a:p>
            <a:pPr algn="ctr"/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  <a:endParaRPr lang="ru-RU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m0-tub-ru.yandex.net/i?id=c6792b8a776544c1b1db9403cea13ff0&amp;ref=rim&amp;n=33&amp;w=326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2023 ГОД</a:t>
            </a:r>
          </a:p>
        </p:txBody>
      </p:sp>
      <p:graphicFrame>
        <p:nvGraphicFramePr>
          <p:cNvPr id="63534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6108563"/>
              </p:ext>
            </p:extLst>
          </p:nvPr>
        </p:nvGraphicFramePr>
        <p:xfrm>
          <a:off x="467544" y="1196752"/>
          <a:ext cx="8424936" cy="5577119"/>
        </p:xfrm>
        <a:graphic>
          <a:graphicData uri="http://schemas.openxmlformats.org/drawingml/2006/table">
            <a:tbl>
              <a:tblPr/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бюджетов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18 172,5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18 172,5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-2  277 150,8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2  277 150,8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b="1" i="1" dirty="0" smtClean="0"/>
              <a:t>     </a:t>
            </a:r>
            <a:r>
              <a:rPr lang="ru-RU" sz="4000" b="1" i="1" dirty="0" smtClean="0"/>
              <a:t>Решение </a:t>
            </a:r>
            <a:r>
              <a:rPr lang="ru-RU" sz="4000" b="1" i="1" dirty="0" smtClean="0"/>
              <a:t>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</a:t>
            </a:r>
            <a:r>
              <a:rPr lang="en-US" sz="4000" b="1" i="1" dirty="0" smtClean="0"/>
              <a:t>2</a:t>
            </a:r>
            <a:r>
              <a:rPr lang="ru-RU" sz="4000" b="1" i="1" dirty="0"/>
              <a:t>3</a:t>
            </a:r>
            <a:r>
              <a:rPr lang="ru-RU" sz="4000" b="1" i="1" dirty="0" smtClean="0"/>
              <a:t> год и на плановый период  2024 и 2025 годов»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Бюджетного кодекса Российской Федерации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b="1" i="1" dirty="0" smtClean="0"/>
              <a:t>Приказа Министерства финансов Российской Федерации от 24.05.2022г. № 82н «О порядке формирования и применения  кодов бюджетной классификации Российской Федерации, их структуре и принципах назначения»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Приказа Министерства финансов Российской Федерации от 17.05.2022г. № 75н «Об утверждении кодов (перечней кодов) бюджетной классификации Российской Федерации на 2023 год (на 2023 год и на плановый период 2024 и 2025 годов)»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Положения о бюджетном процессе в </a:t>
            </a:r>
            <a:r>
              <a:rPr lang="ru-RU" sz="3700" b="1" i="1" dirty="0" err="1" smtClean="0"/>
              <a:t>Зиминском</a:t>
            </a:r>
            <a:r>
              <a:rPr lang="ru-RU" sz="3700" b="1" i="1" dirty="0" smtClean="0"/>
              <a:t> городском муниципальном образовании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Основных направлений налоговой и бюджетной политики </a:t>
            </a:r>
            <a:r>
              <a:rPr lang="ru-RU" sz="3700" b="1" i="1" dirty="0" err="1" smtClean="0"/>
              <a:t>Зиминского</a:t>
            </a:r>
            <a:r>
              <a:rPr lang="ru-RU" sz="3700" b="1" i="1" dirty="0" smtClean="0"/>
              <a:t> городского муниципального образования на 20</a:t>
            </a:r>
            <a:r>
              <a:rPr lang="en-US" sz="3700" b="1" i="1" dirty="0" smtClean="0"/>
              <a:t>2</a:t>
            </a:r>
            <a:r>
              <a:rPr lang="ru-RU" sz="3700" b="1" i="1" dirty="0"/>
              <a:t>3</a:t>
            </a:r>
            <a:r>
              <a:rPr lang="ru-RU" sz="3700" b="1" i="1" dirty="0" smtClean="0"/>
              <a:t> год и плановый период 2024 и 2025 годов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Муниципальных программ и иных документов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18251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0" name="Picture 38" descr="https://im0-tub-ru.yandex.net/i?id=c76da419f9f3ea9826f5e3f255182167&amp;ref=rim&amp;n=33&amp;w=48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1" y="-1"/>
            <a:ext cx="91623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44625"/>
            <a:ext cx="9144000" cy="8640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 МУНИЦИПАЛЬНОГО ОБРАЗОВАНИЯ НА </a:t>
            </a:r>
            <a:r>
              <a:rPr lang="ru-RU" sz="1800" b="1" i="1" dirty="0" smtClean="0">
                <a:solidFill>
                  <a:srgbClr val="000099"/>
                </a:solidFill>
              </a:rPr>
              <a:t>2024 </a:t>
            </a:r>
            <a:r>
              <a:rPr lang="ru-RU" sz="1800" b="1" i="1" dirty="0">
                <a:solidFill>
                  <a:srgbClr val="000099"/>
                </a:solidFill>
              </a:rPr>
              <a:t>и </a:t>
            </a:r>
            <a:r>
              <a:rPr lang="ru-RU" sz="1800" b="1" i="1" dirty="0" smtClean="0">
                <a:solidFill>
                  <a:srgbClr val="000099"/>
                </a:solidFill>
              </a:rPr>
              <a:t>2025 </a:t>
            </a:r>
            <a:r>
              <a:rPr lang="ru-RU" sz="1800" b="1" i="1" dirty="0">
                <a:solidFill>
                  <a:srgbClr val="000099"/>
                </a:solidFill>
              </a:rPr>
              <a:t>гг.</a:t>
            </a: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4548069"/>
              </p:ext>
            </p:extLst>
          </p:nvPr>
        </p:nvGraphicFramePr>
        <p:xfrm>
          <a:off x="-18300" y="836712"/>
          <a:ext cx="9162300" cy="5699547"/>
        </p:xfrm>
        <a:graphic>
          <a:graphicData uri="http://schemas.openxmlformats.org/drawingml/2006/table">
            <a:tbl>
              <a:tblPr/>
              <a:tblGrid>
                <a:gridCol w="6462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872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19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19 575,2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16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19 575,2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581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24  448,4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-4 873,2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4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63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528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-1 486 363,1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-1 317 214,4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1 486 363,1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1 317 214,4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5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21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dirty="0">
                <a:solidFill>
                  <a:prstClr val="black"/>
                </a:solidFill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93188" name="Picture 4" descr="https://bigslide.ru/images/5/430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3645024"/>
            <a:ext cx="5400600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n w="635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err="1">
                <a:ln w="635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u="sng" dirty="0">
                <a:ln w="635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2700">
                <a:solidFill>
                  <a:srgbClr val="451ED2"/>
                </a:solidFill>
                <a:prstDash val="solid"/>
              </a:ln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b="1" i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г.Зима</a:t>
            </a:r>
            <a:r>
              <a:rPr lang="ru-RU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ул. Лазо, д. 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Тел./факс :8(39554)3-60-90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fin04@gfu.ru</a:t>
            </a:r>
            <a:endParaRPr lang="en-US" sz="16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16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rgbClr val="9F293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1600" b="1" dirty="0">
              <a:ln w="12700">
                <a:solidFill>
                  <a:srgbClr val="451ED2"/>
                </a:solidFill>
                <a:prstDash val="solid"/>
              </a:ln>
              <a:solidFill>
                <a:srgbClr val="9F293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neprizyvnoi.ru/wp-content/uploads/2021/09/voennye-pensii-v-2022-godu-poslednie-novos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068960"/>
            <a:ext cx="3714776" cy="3020006"/>
          </a:xfrm>
          <a:solidFill>
            <a:schemeClr val="bg1">
              <a:lumMod val="85000"/>
            </a:schemeClr>
          </a:solidFill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параметры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бюджета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городского муниципального образования на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2023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год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</a:t>
            </a:r>
            <a:r>
              <a:rPr lang="ru-RU" sz="2000" b="1" i="1" dirty="0" smtClean="0">
                <a:latin typeface="Verdana" pitchFamily="34" charset="0"/>
              </a:rPr>
              <a:t>  </a:t>
            </a:r>
            <a:r>
              <a:rPr lang="ru-RU" b="1" i="1" dirty="0">
                <a:latin typeface="Verdana" pitchFamily="34" charset="0"/>
              </a:rPr>
              <a:t>= </a:t>
            </a:r>
            <a:r>
              <a:rPr lang="ru-RU" b="1" i="1" dirty="0" smtClean="0">
                <a:latin typeface="Verdana" pitchFamily="34" charset="0"/>
              </a:rPr>
              <a:t>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86182" y="3500438"/>
            <a:ext cx="1871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4" y="2133600"/>
            <a:ext cx="200978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2 274 564,2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2 256 391,7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143116"/>
            <a:ext cx="180022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j-lt"/>
              </a:rPr>
              <a:t>18 172,5</a:t>
            </a:r>
            <a:r>
              <a:rPr lang="ru-RU" dirty="0" smtClean="0">
                <a:latin typeface="+mj-lt"/>
                <a:cs typeface="+mn-cs"/>
              </a:rPr>
              <a:t>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09105"/>
              </p:ext>
            </p:extLst>
          </p:nvPr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2 256 391,7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1 464 906,8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1 292 766,0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2 274 564,2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1 483 776,5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1 312 341,2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18 172,5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18 869,7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19 575,2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 и  плановый период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2025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9189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83843107"/>
              </p:ext>
            </p:extLst>
          </p:nvPr>
        </p:nvGraphicFramePr>
        <p:xfrm>
          <a:off x="0" y="620688"/>
          <a:ext cx="9144679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3115"/>
            <a:ext cx="9144000" cy="64807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2F5897">
                <a:lumMod val="20000"/>
                <a:lumOff val="80000"/>
              </a:srgb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Нормативы отчислений налоговых доходов в бюджет ЗГМО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"/>
            <a:ext cx="9144000" cy="12926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поступления доходов </a:t>
            </a:r>
            <a:endParaRPr kumimoji="0" lang="ru-RU" sz="15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изменения бюджетного и налогового законодательства в бюджет</a:t>
            </a:r>
            <a:endParaRPr kumimoji="0" lang="ru-RU" sz="15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Зиминского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муниципального образования в 2023-2025 годах                                                                     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40070"/>
              </p:ext>
            </p:extLst>
          </p:nvPr>
        </p:nvGraphicFramePr>
        <p:xfrm>
          <a:off x="179513" y="980729"/>
          <a:ext cx="8856983" cy="5948311"/>
        </p:xfrm>
        <a:graphic>
          <a:graphicData uri="http://schemas.openxmlformats.org/drawingml/2006/table">
            <a:tbl>
              <a:tblPr/>
              <a:tblGrid>
                <a:gridCol w="1814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5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3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8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27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31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26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4319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4668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91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2021 г., факт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2022 г.,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Темп роста, %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2023 г., прогноз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Темп роста, %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2024 г., прогноз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Темп    роста,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2025 г., прогноз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Темп роста,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233 477,2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254 391,7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109,0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262 900,0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103,3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272 196,0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281 603,0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103,5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1 513 107,4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2 632 517,4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174,0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1 993 491,7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75,7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1 192 710,8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59,8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1 011 163,0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84,8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всего, из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них:</a:t>
                      </a: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1 515 023,4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2 632 517,4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173,8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1 993 491,7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1 192 710,8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1 011 163,0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229 709,3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240 328,5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151 585,5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128 895,1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131 641,9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117 057,5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135 366,7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115,6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151 585,5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112,0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128 895,1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85,0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131 641,9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сбалансированность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112 651,8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104 961,8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93,2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9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и муниципальных образований (межбюджетные субсидии):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610 355,5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1 660 942,4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 2,7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1 164 348,9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431 101,0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246 688,0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9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бюджетам. городских округов 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(субсидии на выплату 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денежного содержания 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работникам 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бюджетных 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учреждений)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83 205,6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74 054,7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68 109,8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92,0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effectLst/>
                          <a:latin typeface="Times New Roman"/>
                          <a:ea typeface="Times New Roman"/>
                        </a:rPr>
                        <a:t>68 423,0</a:t>
                      </a:r>
                      <a:endParaRPr lang="ru-RU" sz="10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100,5</a:t>
                      </a:r>
                      <a:endParaRPr lang="ru-RU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68 429,2</a:t>
                      </a:r>
                      <a:endParaRPr lang="ru-RU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646 559,6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703 871,2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677 557,3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632 714,7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632 833,1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28 399,0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27 375,3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27,8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доходов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1 746 584,6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2 886 909,1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165,3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2 256 391,7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78,2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1 464 906,8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64,9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1 292 766,0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88,2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29.12.2022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E3DED1">
                    <a:shade val="50000"/>
                  </a:srgbClr>
                </a:solidFill>
              </a:rPr>
              <a:t>Зиминский район</a:t>
            </a: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8604"/>
            <a:ext cx="8568952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Verdana"/>
              </a:rPr>
              <a:t>СТРУКТУРА НЕНАЛОГОВЫХ ДОХОДОВ БЮДЖЕТА ЗИМИНСКОГО ГОРОДСКОГО МУНИЦИПАЛЬНОГО ОБРАЗОВАНИЯ НА </a:t>
            </a:r>
            <a:r>
              <a:rPr lang="ru-RU" b="1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Verdana"/>
              </a:rPr>
              <a:t>2023 </a:t>
            </a:r>
            <a:r>
              <a:rPr lang="ru-RU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Verdana"/>
              </a:rPr>
              <a:t>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5833469"/>
              </p:ext>
            </p:extLst>
          </p:nvPr>
        </p:nvGraphicFramePr>
        <p:xfrm>
          <a:off x="323528" y="1074935"/>
          <a:ext cx="8463314" cy="549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4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828092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СТРУКТУРА НАЛОГОВЫХ  ДОХОДОВ БЮДЖЕТА ЗИМИНСКОГО ГОРОДСКОГО МУНИЦИПАЛЬНОГО  ОБРАЗОВАНИЯ В  </a:t>
            </a:r>
            <a:r>
              <a:rPr lang="ru-RU" b="1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2023 </a:t>
            </a:r>
            <a:r>
              <a:rPr lang="ru-RU" b="1" i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ГОДУ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2297553"/>
              </p:ext>
            </p:extLst>
          </p:nvPr>
        </p:nvGraphicFramePr>
        <p:xfrm>
          <a:off x="323528" y="1196752"/>
          <a:ext cx="82868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332656"/>
            <a:ext cx="8784976" cy="9286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1800" i="1" dirty="0" smtClean="0">
                <a:solidFill>
                  <a:prstClr val="black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prstClr val="black"/>
                </a:solidFill>
              </a:rPr>
            </a:br>
            <a:r>
              <a:rPr lang="ru-RU" sz="1800" i="1" dirty="0" smtClean="0">
                <a:solidFill>
                  <a:prstClr val="black"/>
                </a:solidFill>
              </a:rPr>
              <a:t>МУНИЦИПАЛЬНОГО ОБРАЗОВАНИЯ </a:t>
            </a:r>
            <a:endParaRPr lang="ru-RU" sz="18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83802560"/>
              </p:ext>
            </p:extLst>
          </p:nvPr>
        </p:nvGraphicFramePr>
        <p:xfrm>
          <a:off x="251520" y="1196752"/>
          <a:ext cx="8784976" cy="55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2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11668</TotalTime>
  <Words>1871</Words>
  <Application>Microsoft Office PowerPoint</Application>
  <PresentationFormat>Экран (4:3)</PresentationFormat>
  <Paragraphs>526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Аспект</vt:lpstr>
      <vt:lpstr>1_Аспект</vt:lpstr>
      <vt:lpstr>2_Аспект</vt:lpstr>
      <vt:lpstr>Бюджет Зиминского городского муниципального образования на 2023 год и плановый период 2024 и 2025 годов  (Решение Думы Зиминского городского муниципального образования №251 от 22.12.2022г.)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2023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1392</cp:revision>
  <cp:lastPrinted>2022-12-21T03:54:05Z</cp:lastPrinted>
  <dcterms:created xsi:type="dcterms:W3CDTF">2013-11-05T05:29:52Z</dcterms:created>
  <dcterms:modified xsi:type="dcterms:W3CDTF">2022-12-29T07:03:57Z</dcterms:modified>
</cp:coreProperties>
</file>