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tiff" ContentType="image/tiff"/>
  <Override PartName="/ppt/diagrams/layout2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54"/>
  </p:notesMasterIdLst>
  <p:sldIdLst>
    <p:sldId id="256" r:id="rId2"/>
    <p:sldId id="305" r:id="rId3"/>
    <p:sldId id="306" r:id="rId4"/>
    <p:sldId id="308" r:id="rId5"/>
    <p:sldId id="307" r:id="rId6"/>
    <p:sldId id="283" r:id="rId7"/>
    <p:sldId id="284" r:id="rId8"/>
    <p:sldId id="258" r:id="rId9"/>
    <p:sldId id="285" r:id="rId10"/>
    <p:sldId id="316" r:id="rId11"/>
    <p:sldId id="286" r:id="rId12"/>
    <p:sldId id="261" r:id="rId13"/>
    <p:sldId id="276" r:id="rId14"/>
    <p:sldId id="288" r:id="rId15"/>
    <p:sldId id="321" r:id="rId16"/>
    <p:sldId id="289" r:id="rId17"/>
    <p:sldId id="290" r:id="rId18"/>
    <p:sldId id="291" r:id="rId19"/>
    <p:sldId id="292" r:id="rId20"/>
    <p:sldId id="293" r:id="rId21"/>
    <p:sldId id="294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295" r:id="rId30"/>
    <p:sldId id="296" r:id="rId31"/>
    <p:sldId id="297" r:id="rId32"/>
    <p:sldId id="298" r:id="rId33"/>
    <p:sldId id="299" r:id="rId34"/>
    <p:sldId id="320" r:id="rId35"/>
    <p:sldId id="300" r:id="rId36"/>
    <p:sldId id="268" r:id="rId37"/>
    <p:sldId id="280" r:id="rId38"/>
    <p:sldId id="271" r:id="rId39"/>
    <p:sldId id="272" r:id="rId40"/>
    <p:sldId id="301" r:id="rId41"/>
    <p:sldId id="322" r:id="rId42"/>
    <p:sldId id="323" r:id="rId43"/>
    <p:sldId id="324" r:id="rId44"/>
    <p:sldId id="325" r:id="rId45"/>
    <p:sldId id="326" r:id="rId46"/>
    <p:sldId id="328" r:id="rId47"/>
    <p:sldId id="329" r:id="rId48"/>
    <p:sldId id="330" r:id="rId49"/>
    <p:sldId id="331" r:id="rId50"/>
    <p:sldId id="317" r:id="rId51"/>
    <p:sldId id="319" r:id="rId52"/>
    <p:sldId id="318" r:id="rId5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F8A"/>
    <a:srgbClr val="00CCFF"/>
    <a:srgbClr val="0099FF"/>
    <a:srgbClr val="FF6600"/>
    <a:srgbClr val="DFEDE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94713" autoAdjust="0"/>
  </p:normalViewPr>
  <p:slideViewPr>
    <p:cSldViewPr>
      <p:cViewPr>
        <p:scale>
          <a:sx n="106" d="100"/>
          <a:sy n="106" d="100"/>
        </p:scale>
        <p:origin x="-850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8612263181260102E-2"/>
          <c:y val="0.13783280606959883"/>
          <c:w val="0.54365216099167157"/>
          <c:h val="0.752778633220433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7.3111949222702602E-2"/>
                  <c:y val="-9.2962695078866175E-2"/>
                </c:manualLayout>
              </c:layout>
              <c:tx>
                <c:rich>
                  <a:bodyPr/>
                  <a:lstStyle/>
                  <a:p>
                    <a:r>
                      <a:rPr lang="ru-RU" b="1" i="0" dirty="0" smtClean="0"/>
                      <a:t>38%</a:t>
                    </a:r>
                    <a:endParaRPr lang="en-US" b="1" i="0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1.7744990994522057E-2"/>
                  <c:y val="-1.2492002114223718E-2"/>
                </c:manualLayout>
              </c:layout>
              <c:tx>
                <c:rich>
                  <a:bodyPr/>
                  <a:lstStyle/>
                  <a:p>
                    <a:r>
                      <a:rPr lang="ru-RU" b="1" i="0" dirty="0" smtClean="0"/>
                      <a:t>16</a:t>
                    </a:r>
                    <a:r>
                      <a:rPr lang="en-US" b="1" i="0" dirty="0" smtClean="0"/>
                      <a:t>%</a:t>
                    </a:r>
                    <a:endParaRPr lang="en-US" b="1" i="0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1.3351037663028481E-2"/>
                  <c:y val="-5.7065123654268794E-2"/>
                </c:manualLayout>
              </c:layout>
              <c:tx>
                <c:rich>
                  <a:bodyPr/>
                  <a:lstStyle/>
                  <a:p>
                    <a:r>
                      <a:rPr lang="ru-RU" b="1" i="0" dirty="0" smtClean="0"/>
                      <a:t>12,2</a:t>
                    </a:r>
                    <a:r>
                      <a:rPr lang="en-US" b="1" i="0" dirty="0" smtClean="0"/>
                      <a:t>%</a:t>
                    </a:r>
                    <a:endParaRPr lang="en-US" b="1" i="0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1.6134803539266163E-2"/>
                  <c:y val="-9.5119203271483044E-2"/>
                </c:manualLayout>
              </c:layout>
              <c:tx>
                <c:rich>
                  <a:bodyPr/>
                  <a:lstStyle/>
                  <a:p>
                    <a:r>
                      <a:rPr lang="ru-RU" b="1" i="0" dirty="0" smtClean="0"/>
                      <a:t>5</a:t>
                    </a:r>
                    <a:r>
                      <a:rPr lang="en-US" b="1" i="0" dirty="0" smtClean="0"/>
                      <a:t>%</a:t>
                    </a:r>
                    <a:endParaRPr lang="en-US" b="1" i="0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4.4101511933758115E-2"/>
                  <c:y val="-0.12440231451859682"/>
                </c:manualLayout>
              </c:layout>
              <c:tx>
                <c:rich>
                  <a:bodyPr/>
                  <a:lstStyle/>
                  <a:p>
                    <a:r>
                      <a:rPr lang="ru-RU" b="1" i="0" dirty="0" smtClean="0"/>
                      <a:t>4,5</a:t>
                    </a:r>
                    <a:r>
                      <a:rPr lang="en-US" b="1" i="0" dirty="0" smtClean="0"/>
                      <a:t>%</a:t>
                    </a:r>
                    <a:endParaRPr lang="en-US" b="1" i="0" dirty="0"/>
                  </a:p>
                </c:rich>
              </c:tx>
              <c:showPercent val="1"/>
            </c:dLbl>
            <c:dLbl>
              <c:idx val="5"/>
              <c:layout>
                <c:manualLayout>
                  <c:x val="1.3731120825384385E-2"/>
                  <c:y val="-2.366400534119676E-2"/>
                </c:manualLayout>
              </c:layout>
              <c:tx>
                <c:rich>
                  <a:bodyPr/>
                  <a:lstStyle/>
                  <a:p>
                    <a:r>
                      <a:rPr lang="ru-RU" b="1" i="0" dirty="0" smtClean="0"/>
                      <a:t>1,6</a:t>
                    </a:r>
                    <a:r>
                      <a:rPr lang="en-US" b="1" i="0" dirty="0" smtClean="0"/>
                      <a:t>%</a:t>
                    </a:r>
                    <a:endParaRPr lang="en-US" b="1" i="0" dirty="0"/>
                  </a:p>
                </c:rich>
              </c:tx>
              <c:showPercent val="1"/>
            </c:dLbl>
            <c:dLbl>
              <c:idx val="6"/>
              <c:layout>
                <c:manualLayout>
                  <c:x val="2.5761799442473612E-2"/>
                  <c:y val="3.615044370879384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7"/>
              <c:tx>
                <c:rich>
                  <a:bodyPr/>
                  <a:lstStyle/>
                  <a:p>
                    <a:r>
                      <a:rPr lang="ru-RU" dirty="0" smtClean="0"/>
                      <a:t>3,7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8"/>
              <c:layout>
                <c:manualLayout>
                  <c:x val="5.2986472452302993E-2"/>
                  <c:y val="-4.1792082788549845E-3"/>
                </c:manualLayout>
              </c:layout>
              <c:showPercent val="1"/>
            </c:dLbl>
            <c:txPr>
              <a:bodyPr/>
              <a:lstStyle/>
              <a:p>
                <a:pPr>
                  <a:defRPr sz="1400" b="1" i="0"/>
                </a:pPr>
                <a:endParaRPr lang="ru-RU"/>
              </a:p>
            </c:txPr>
            <c:showPercent val="1"/>
          </c:dLbls>
          <c:cat>
            <c:strRef>
              <c:f>Лист1!$A$2:$A$10</c:f>
              <c:strCache>
                <c:ptCount val="9"/>
                <c:pt idx="0">
                  <c:v>Торговли 38%</c:v>
                </c:pt>
                <c:pt idx="1">
                  <c:v>Обрабатывающих производств 16%</c:v>
                </c:pt>
                <c:pt idx="2">
                  <c:v>Обеспечение эл. энергией, газом и паром, кондиционирование воздуха 12,2%</c:v>
                </c:pt>
                <c:pt idx="3">
                  <c:v>Строительство 5%</c:v>
                </c:pt>
                <c:pt idx="4">
                  <c:v>Водоснабжение и водоотведение 4,5%</c:v>
                </c:pt>
                <c:pt idx="5">
                  <c:v>Деятельность в области информации и сявзи 1,6%</c:v>
                </c:pt>
                <c:pt idx="6">
                  <c:v>Лесоводство и лесозаготовки   6%</c:v>
                </c:pt>
                <c:pt idx="7">
                  <c:v>Транспортировка и хранение 3,7%</c:v>
                </c:pt>
                <c:pt idx="8">
                  <c:v>Прочих отраслей 13%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38</c:v>
                </c:pt>
                <c:pt idx="1">
                  <c:v>16</c:v>
                </c:pt>
                <c:pt idx="2">
                  <c:v>12.2</c:v>
                </c:pt>
                <c:pt idx="3">
                  <c:v>5</c:v>
                </c:pt>
                <c:pt idx="4">
                  <c:v>4.5</c:v>
                </c:pt>
                <c:pt idx="5">
                  <c:v>1.6</c:v>
                </c:pt>
                <c:pt idx="6">
                  <c:v>6</c:v>
                </c:pt>
                <c:pt idx="7">
                  <c:v>3.7</c:v>
                </c:pt>
                <c:pt idx="8">
                  <c:v>13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1489831419176555"/>
          <c:y val="6.0440101906549124E-2"/>
          <c:w val="0.38510168580825027"/>
          <c:h val="0.91823035359332572"/>
        </c:manualLayout>
      </c:layout>
      <c:txPr>
        <a:bodyPr/>
        <a:lstStyle/>
        <a:p>
          <a:pPr marL="0">
            <a:lnSpc>
              <a:spcPts val="900"/>
            </a:lnSpc>
            <a:spcBef>
              <a:spcPts val="0"/>
            </a:spcBef>
            <a:spcAft>
              <a:spcPts val="600"/>
            </a:spcAft>
            <a:defRPr sz="105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2113209509182782E-4"/>
          <c:y val="6.8783105293810778E-2"/>
          <c:w val="0.58354308552024603"/>
          <c:h val="0.891298907470601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6"/>
          <c:dLbls>
            <c:dLbl>
              <c:idx val="0"/>
              <c:layout>
                <c:manualLayout>
                  <c:x val="-4.0910638438279974E-2"/>
                  <c:y val="-1.720735935635008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18,2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1"/>
              <c:layout>
                <c:manualLayout>
                  <c:x val="-8.4766774852818833E-2"/>
                  <c:y val="-1.408496800322708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53,3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2"/>
              <c:layout>
                <c:manualLayout>
                  <c:x val="1.2558642493760798E-2"/>
                  <c:y val="-3.464499926460063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3"/>
              <c:layout>
                <c:manualLayout>
                  <c:x val="2.3965182456645556E-2"/>
                  <c:y val="3.613709105979140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dLbl>
              <c:idx val="4"/>
              <c:layout>
                <c:manualLayout>
                  <c:x val="5.0669139350163213E-2"/>
                  <c:y val="1.814839452263489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7,4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Percent val="1"/>
            </c:dLbl>
            <c:showPercent val="1"/>
          </c:dLbls>
          <c:cat>
            <c:strRef>
              <c:f>Лист1!$A$2:$A$6</c:f>
              <c:strCache>
                <c:ptCount val="5"/>
                <c:pt idx="0">
                  <c:v>Государственная - 52 ед. (18,2%)</c:v>
                </c:pt>
                <c:pt idx="1">
                  <c:v>Частная -  152 ед.                  (53,3%)</c:v>
                </c:pt>
                <c:pt idx="2">
                  <c:v>Муниципальная - 54 ед. (19%)</c:v>
                </c:pt>
                <c:pt idx="3">
                  <c:v>Смешанная - 6 ед. (2,1%)</c:v>
                </c:pt>
                <c:pt idx="4">
                  <c:v>Общественные и религиозные организации - 21 ед. (7,4%)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18.2</c:v>
                </c:pt>
                <c:pt idx="1">
                  <c:v>53.3</c:v>
                </c:pt>
                <c:pt idx="2">
                  <c:v>19</c:v>
                </c:pt>
                <c:pt idx="3">
                  <c:v>2.1</c:v>
                </c:pt>
                <c:pt idx="4">
                  <c:v>7.4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egendEntry>
        <c:idx val="0"/>
        <c:txPr>
          <a:bodyPr/>
          <a:lstStyle/>
          <a:p>
            <a:pPr rtl="0">
              <a:defRPr sz="1600"/>
            </a:pPr>
            <a:endParaRPr lang="ru-RU"/>
          </a:p>
        </c:txPr>
      </c:legendEntry>
      <c:legendEntry>
        <c:idx val="1"/>
        <c:txPr>
          <a:bodyPr/>
          <a:lstStyle/>
          <a:p>
            <a:pPr rtl="0">
              <a:defRPr sz="1600"/>
            </a:pPr>
            <a:endParaRPr lang="ru-RU"/>
          </a:p>
        </c:txPr>
      </c:legendEntry>
      <c:legendEntry>
        <c:idx val="2"/>
        <c:txPr>
          <a:bodyPr/>
          <a:lstStyle/>
          <a:p>
            <a:pPr rtl="0">
              <a:defRPr sz="1600"/>
            </a:pPr>
            <a:endParaRPr lang="ru-RU"/>
          </a:p>
        </c:txPr>
      </c:legendEntry>
      <c:legendEntry>
        <c:idx val="3"/>
        <c:txPr>
          <a:bodyPr/>
          <a:lstStyle/>
          <a:p>
            <a:pPr rtl="0">
              <a:defRPr sz="1600"/>
            </a:pPr>
            <a:endParaRPr lang="ru-RU"/>
          </a:p>
        </c:txPr>
      </c:legendEntry>
      <c:legendEntry>
        <c:idx val="4"/>
        <c:txPr>
          <a:bodyPr/>
          <a:lstStyle/>
          <a:p>
            <a:pPr rtl="0">
              <a:defRPr sz="1600"/>
            </a:pPr>
            <a:endParaRPr lang="ru-RU"/>
          </a:p>
        </c:txPr>
      </c:legendEntry>
      <c:layout>
        <c:manualLayout>
          <c:xMode val="edge"/>
          <c:yMode val="edge"/>
          <c:x val="0.64792414968791689"/>
          <c:y val="6.8202426668782031E-4"/>
          <c:w val="0.34536720432182288"/>
          <c:h val="0.9153675543091957"/>
        </c:manualLayout>
      </c:layout>
    </c:legend>
    <c:plotVisOnly val="1"/>
  </c:chart>
  <c:spPr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cat>
            <c:strRef>
              <c:f>Лист1!$A$2:$A$12</c:f>
              <c:strCache>
                <c:ptCount val="11"/>
                <c:pt idx="0">
                  <c:v>Оптовая и розничная торговля - 54</c:v>
                </c:pt>
                <c:pt idx="1">
                  <c:v>Операции  с недвижимым имуществом, аренда и предоставление услуг - 27</c:v>
                </c:pt>
                <c:pt idx="2">
                  <c:v>Обрабатывающие производства - 14</c:v>
                </c:pt>
                <c:pt idx="3">
                  <c:v>Лесное хозяйство - 18</c:v>
                </c:pt>
                <c:pt idx="4">
                  <c:v>Производство  и распределение  теплоэнергии, газа,  воды - 6</c:v>
                </c:pt>
                <c:pt idx="5">
                  <c:v>Предоставление прочих  коммунальных, социальных и персональных  услуг - 5</c:v>
                </c:pt>
                <c:pt idx="6">
                  <c:v>Здравоохранение - 1</c:v>
                </c:pt>
                <c:pt idx="7">
                  <c:v>Гостиницы и рестораны - 3</c:v>
                </c:pt>
                <c:pt idx="8">
                  <c:v>Строительство - 8</c:v>
                </c:pt>
                <c:pt idx="9">
                  <c:v>Транспорт и связь - 8</c:v>
                </c:pt>
                <c:pt idx="10">
                  <c:v>Добыча полезных ископаемых - 1</c:v>
                </c:pt>
              </c:strCache>
            </c:strRef>
          </c:cat>
          <c:val>
            <c:numRef>
              <c:f>Лист1!$B$2:$B$12</c:f>
              <c:numCache>
                <c:formatCode>0.0%</c:formatCode>
                <c:ptCount val="11"/>
                <c:pt idx="0">
                  <c:v>0.37200000000000188</c:v>
                </c:pt>
                <c:pt idx="1">
                  <c:v>0.18600000000000044</c:v>
                </c:pt>
                <c:pt idx="2">
                  <c:v>9.7000000000000003E-2</c:v>
                </c:pt>
                <c:pt idx="3">
                  <c:v>0.126</c:v>
                </c:pt>
                <c:pt idx="4">
                  <c:v>4.1000000000000002E-2</c:v>
                </c:pt>
                <c:pt idx="5">
                  <c:v>3.4000000000000002E-2</c:v>
                </c:pt>
                <c:pt idx="6">
                  <c:v>7.0000000000000114E-3</c:v>
                </c:pt>
                <c:pt idx="7">
                  <c:v>2.0000000000000011E-2</c:v>
                </c:pt>
                <c:pt idx="8">
                  <c:v>5.5000000000000014E-2</c:v>
                </c:pt>
                <c:pt idx="9">
                  <c:v>5.5000000000000014E-2</c:v>
                </c:pt>
                <c:pt idx="10">
                  <c:v>7.0000000000000114E-3</c:v>
                </c:pt>
              </c:numCache>
            </c:numRef>
          </c:val>
        </c:ser>
        <c:firstSliceAng val="0"/>
        <c:holeSize val="50"/>
      </c:doughnutChart>
    </c:plotArea>
    <c:legend>
      <c:legendPos val="r"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2569267523353598E-2"/>
          <c:y val="0.14527782332732192"/>
          <c:w val="0.49027787947376078"/>
          <c:h val="0.72841284950386542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8"/>
          <c:dLbls>
            <c:dLbl>
              <c:idx val="0"/>
              <c:layout>
                <c:manualLayout>
                  <c:x val="2.4471880965199894E-2"/>
                  <c:y val="-0.15111005347294168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r>
                      <a:rPr lang="ru-RU" dirty="0" smtClean="0"/>
                      <a:t>3</a:t>
                    </a:r>
                    <a:r>
                      <a:rPr lang="en-US" dirty="0" smtClean="0"/>
                      <a:t>,</a:t>
                    </a:r>
                    <a:r>
                      <a:rPr lang="ru-RU" dirty="0" smtClean="0"/>
                      <a:t>6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6.2740884869863872E-2"/>
                  <c:y val="8.37627433178832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11,</a:t>
                    </a:r>
                    <a:r>
                      <a:rPr lang="ru-RU" dirty="0" smtClean="0"/>
                      <a:t>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3.2921580277329599E-3"/>
                  <c:y val="9.650726104154254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13,5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6.2551002526925706E-2"/>
                  <c:y val="9.1427931513040295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6,7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8.3950029707190843E-2"/>
                  <c:y val="5.587262481352545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4,2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5"/>
              <c:layout>
                <c:manualLayout>
                  <c:x val="-8.3860597067854592E-2"/>
                  <c:y val="1.0158659057004476E-2"/>
                </c:manualLayout>
              </c:layout>
              <c:showVal val="1"/>
            </c:dLbl>
            <c:dLbl>
              <c:idx val="6"/>
              <c:layout>
                <c:manualLayout>
                  <c:x val="-8.3760147364252968E-2"/>
                  <c:y val="-1.5237988585506712E-2"/>
                </c:manualLayout>
              </c:layout>
              <c:showVal val="1"/>
            </c:dLbl>
            <c:dLbl>
              <c:idx val="7"/>
              <c:layout>
                <c:manualLayout>
                  <c:x val="-7.685918792052783E-2"/>
                  <c:y val="-3.8094971463766891E-2"/>
                </c:manualLayout>
              </c:layout>
              <c:showVal val="1"/>
            </c:dLbl>
            <c:dLbl>
              <c:idx val="8"/>
              <c:layout>
                <c:manualLayout>
                  <c:x val="-8.1607542619189746E-2"/>
                  <c:y val="-4.8253630520771432E-2"/>
                </c:manualLayout>
              </c:layout>
              <c:showVal val="1"/>
            </c:dLbl>
            <c:dLbl>
              <c:idx val="9"/>
              <c:layout>
                <c:manualLayout>
                  <c:x val="-7.4326818489588997E-2"/>
                  <c:y val="-7.3650278163282443E-2"/>
                </c:manualLayout>
              </c:layout>
              <c:showVal val="1"/>
            </c:dLbl>
            <c:dLbl>
              <c:idx val="10"/>
              <c:layout>
                <c:manualLayout>
                  <c:x val="-5.9258844499192775E-2"/>
                  <c:y val="-8.1269272456035782E-2"/>
                </c:manualLayout>
              </c:layout>
              <c:showVal val="1"/>
            </c:dLbl>
            <c:dLbl>
              <c:idx val="11"/>
              <c:layout>
                <c:manualLayout>
                  <c:x val="-2.7983343235730016E-2"/>
                  <c:y val="-0.10666612007215179"/>
                </c:manualLayout>
              </c:layout>
              <c:showVal val="1"/>
            </c:dLbl>
            <c:dLbl>
              <c:idx val="12"/>
              <c:layout>
                <c:manualLayout>
                  <c:x val="3.2920284152121592E-3"/>
                  <c:y val="-0.10158659057004475"/>
                </c:manualLayout>
              </c:layout>
              <c:showVal val="1"/>
            </c:dLbl>
            <c:txPr>
              <a:bodyPr/>
              <a:lstStyle/>
              <a:p>
                <a:pPr>
                  <a:defRPr i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Лист1!$A$2:$A$14</c:f>
              <c:strCache>
                <c:ptCount val="13"/>
                <c:pt idx="0">
                  <c:v>Оптовая и розничная торговля - 40 ед. (33,6%)</c:v>
                </c:pt>
                <c:pt idx="1">
                  <c:v>Деятельность по операциям с недвижимым имуществом - 14 ед. (11,7%)</c:v>
                </c:pt>
                <c:pt idx="2">
                  <c:v>Обрабатывающие производства - 16 ед. (13,5%)</c:v>
                </c:pt>
                <c:pt idx="3">
                  <c:v>Сельское, лесное хозяйство, охота, рыболовство и рыбоводство - 8 ед. (6,7%)</c:v>
                </c:pt>
                <c:pt idx="4">
                  <c:v>Обеспечение эл. энергией, газом и паром - 5 ед. (4,2%)</c:v>
                </c:pt>
                <c:pt idx="5">
                  <c:v>Водоснабжение, водоотведение, организация сбора и утилизации отходов -  3 ед. (2,5%)</c:v>
                </c:pt>
                <c:pt idx="6">
                  <c:v>Здравоохранение - 1 ед. (0,8%)</c:v>
                </c:pt>
                <c:pt idx="7">
                  <c:v>Деятельность финансовая и страховая - 2 ед. (1,7%)</c:v>
                </c:pt>
                <c:pt idx="8">
                  <c:v>Строительство - 10 ед. (8,4%)</c:v>
                </c:pt>
                <c:pt idx="9">
                  <c:v>Деятельность в области информации и связи - 4 ед. (3,4%)</c:v>
                </c:pt>
                <c:pt idx="10">
                  <c:v>Деятельность профессиональная, научная и техническая - 5 ед. (4,2%)</c:v>
                </c:pt>
                <c:pt idx="11">
                  <c:v>Транспортировка и хранение - 9 ед. (7,6%)</c:v>
                </c:pt>
                <c:pt idx="12">
                  <c:v>Прочие - 2 ед. (1,7%) </c:v>
                </c:pt>
              </c:strCache>
            </c:strRef>
          </c:cat>
          <c:val>
            <c:numRef>
              <c:f>Лист1!$B$2:$B$14</c:f>
              <c:numCache>
                <c:formatCode>0.0%</c:formatCode>
                <c:ptCount val="13"/>
                <c:pt idx="0">
                  <c:v>0.33600000000000013</c:v>
                </c:pt>
                <c:pt idx="1">
                  <c:v>0.11700000000000002</c:v>
                </c:pt>
                <c:pt idx="2">
                  <c:v>0.13500000000000001</c:v>
                </c:pt>
                <c:pt idx="3">
                  <c:v>6.7000000000000004E-2</c:v>
                </c:pt>
                <c:pt idx="4">
                  <c:v>4.2000000000000016E-2</c:v>
                </c:pt>
                <c:pt idx="5">
                  <c:v>2.5000000000000001E-2</c:v>
                </c:pt>
                <c:pt idx="6">
                  <c:v>8.0000000000000054E-3</c:v>
                </c:pt>
                <c:pt idx="7">
                  <c:v>1.7000000000000001E-2</c:v>
                </c:pt>
                <c:pt idx="8">
                  <c:v>8.4000000000000047E-2</c:v>
                </c:pt>
                <c:pt idx="9">
                  <c:v>3.4000000000000002E-2</c:v>
                </c:pt>
                <c:pt idx="10">
                  <c:v>4.2000000000000016E-2</c:v>
                </c:pt>
                <c:pt idx="11">
                  <c:v>7.5999999999999998E-2</c:v>
                </c:pt>
                <c:pt idx="12">
                  <c:v>1.7000000000000001E-2</c:v>
                </c:pt>
              </c:numCache>
            </c:numRef>
          </c:val>
        </c:ser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57962887279134678"/>
          <c:y val="5.8689311834367291E-2"/>
          <c:w val="0.41396101512407635"/>
          <c:h val="0.92567742822653365"/>
        </c:manualLayout>
      </c:layout>
      <c:txPr>
        <a:bodyPr/>
        <a:lstStyle/>
        <a:p>
          <a:pPr>
            <a:defRPr sz="1100" b="1" i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D54786-6AF3-4B8D-9C14-F0091C3B637C}" type="doc">
      <dgm:prSet loTypeId="urn:microsoft.com/office/officeart/2005/8/layout/radial4" loCatId="relationship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C44132-B5F9-4223-93B5-38EEC559AEC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Численность  трудовых  ресурсов на  01.01.2024 – 16,5 тыс. чел. (100%)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A125C4F-9211-4B2C-BB0B-CBDBB9CF67AA}" type="parTrans" cxnId="{A67743E9-3E13-4CDF-83E6-53DE200A6357}">
      <dgm:prSet/>
      <dgm:spPr/>
      <dgm:t>
        <a:bodyPr/>
        <a:lstStyle/>
        <a:p>
          <a:endParaRPr lang="ru-RU"/>
        </a:p>
      </dgm:t>
    </dgm:pt>
    <dgm:pt modelId="{E6661E9D-4A2E-4D5E-A0A4-2A55895C1618}" type="sibTrans" cxnId="{A67743E9-3E13-4CDF-83E6-53DE200A6357}">
      <dgm:prSet/>
      <dgm:spPr/>
      <dgm:t>
        <a:bodyPr/>
        <a:lstStyle/>
        <a:p>
          <a:endParaRPr lang="ru-RU"/>
        </a:p>
      </dgm:t>
    </dgm:pt>
    <dgm:pt modelId="{5D14BB16-27DC-4846-84BA-3215E7F1A9E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Занято в экономике – 11,2 тыс. чел. (67,8%)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F0A7758-0C6F-4DFB-955A-9ABC1C10DF1B}" type="parTrans" cxnId="{C9FF5D82-D61D-4936-9801-B78785E25F7E}">
      <dgm:prSet/>
      <dgm:spPr/>
      <dgm:t>
        <a:bodyPr/>
        <a:lstStyle/>
        <a:p>
          <a:endParaRPr lang="ru-RU"/>
        </a:p>
      </dgm:t>
    </dgm:pt>
    <dgm:pt modelId="{82D97D86-326D-4A8D-BFBD-5656E3DA8383}" type="sibTrans" cxnId="{C9FF5D82-D61D-4936-9801-B78785E25F7E}">
      <dgm:prSet/>
      <dgm:spPr/>
      <dgm:t>
        <a:bodyPr/>
        <a:lstStyle/>
        <a:p>
          <a:endParaRPr lang="ru-RU"/>
        </a:p>
      </dgm:t>
    </dgm:pt>
    <dgm:pt modelId="{03ED3579-3065-41CC-9C62-75A8BC1E6D36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Учащиеся в трудоспособном возрасте, обучающиеся с отрывом от работы – 1,1 тыс. чел. (6,7%)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6BA61C-B7F9-4902-970B-6A5A1F96EBC6}" type="parTrans" cxnId="{1AE732D9-548C-44D4-AF51-A84A4C19253E}">
      <dgm:prSet/>
      <dgm:spPr/>
      <dgm:t>
        <a:bodyPr/>
        <a:lstStyle/>
        <a:p>
          <a:endParaRPr lang="ru-RU"/>
        </a:p>
      </dgm:t>
    </dgm:pt>
    <dgm:pt modelId="{E6E032BA-AE07-48D7-9332-E724DE99E4BA}" type="sibTrans" cxnId="{1AE732D9-548C-44D4-AF51-A84A4C19253E}">
      <dgm:prSet/>
      <dgm:spPr/>
      <dgm:t>
        <a:bodyPr/>
        <a:lstStyle/>
        <a:p>
          <a:endParaRPr lang="ru-RU"/>
        </a:p>
      </dgm:t>
    </dgm:pt>
    <dgm:pt modelId="{6EFD653E-56E5-4110-B3FC-59DACE15C818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Трудоспособное население в трудоспособном возрасте, не занятое в экономике – 4,2 тыс. чел. (25,5%)</a:t>
          </a:r>
          <a:endParaRPr lang="ru-RU" sz="14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14B77A1-6C67-4911-B4F6-EEB1977EAD36}" type="parTrans" cxnId="{6FE49BD8-22FB-4842-A9EB-1754D436FE01}">
      <dgm:prSet/>
      <dgm:spPr/>
      <dgm:t>
        <a:bodyPr/>
        <a:lstStyle/>
        <a:p>
          <a:endParaRPr lang="ru-RU"/>
        </a:p>
      </dgm:t>
    </dgm:pt>
    <dgm:pt modelId="{43021130-91C8-4695-ADA9-62CCFB65531A}" type="sibTrans" cxnId="{6FE49BD8-22FB-4842-A9EB-1754D436FE01}">
      <dgm:prSet/>
      <dgm:spPr/>
      <dgm:t>
        <a:bodyPr/>
        <a:lstStyle/>
        <a:p>
          <a:endParaRPr lang="ru-RU"/>
        </a:p>
      </dgm:t>
    </dgm:pt>
    <dgm:pt modelId="{787A7EAB-437E-45C7-A8D5-870CDBD5D474}" type="pres">
      <dgm:prSet presAssocID="{C2D54786-6AF3-4B8D-9C14-F0091C3B637C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32B05DB-BCD1-4B93-87B1-AAE6D2500E4F}" type="pres">
      <dgm:prSet presAssocID="{38C44132-B5F9-4223-93B5-38EEC559AECB}" presName="centerShape" presStyleLbl="node0" presStyleIdx="0" presStyleCnt="1"/>
      <dgm:spPr/>
      <dgm:t>
        <a:bodyPr/>
        <a:lstStyle/>
        <a:p>
          <a:endParaRPr lang="ru-RU"/>
        </a:p>
      </dgm:t>
    </dgm:pt>
    <dgm:pt modelId="{E9D071C5-FDBA-4961-83E1-0131B7177DED}" type="pres">
      <dgm:prSet presAssocID="{CF0A7758-0C6F-4DFB-955A-9ABC1C10DF1B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02932350-35C7-4290-9949-4198DEF20B9C}" type="pres">
      <dgm:prSet presAssocID="{5D14BB16-27DC-4846-84BA-3215E7F1A9E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F70DE6-044C-4A11-B0EC-3AFF8437E5F8}" type="pres">
      <dgm:prSet presAssocID="{876BA61C-B7F9-4902-970B-6A5A1F96EBC6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ABD2D8FD-0A59-42D1-9D62-8E828C8FAF2D}" type="pres">
      <dgm:prSet presAssocID="{03ED3579-3065-41CC-9C62-75A8BC1E6D3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B4DEDA-E86F-4F3D-9C8C-CDB26830E506}" type="pres">
      <dgm:prSet presAssocID="{114B77A1-6C67-4911-B4F6-EEB1977EAD36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FD1E2F8C-CE1F-4DBF-B6E0-50E7723680B7}" type="pres">
      <dgm:prSet presAssocID="{6EFD653E-56E5-4110-B3FC-59DACE15C818}" presName="node" presStyleLbl="node1" presStyleIdx="2" presStyleCnt="3" custRadScaleRad="107053" custRadScaleInc="40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85D5B-7DA8-4678-8030-A3A16CF71522}" type="presOf" srcId="{C2D54786-6AF3-4B8D-9C14-F0091C3B637C}" destId="{787A7EAB-437E-45C7-A8D5-870CDBD5D474}" srcOrd="0" destOrd="0" presId="urn:microsoft.com/office/officeart/2005/8/layout/radial4"/>
    <dgm:cxn modelId="{6FE49BD8-22FB-4842-A9EB-1754D436FE01}" srcId="{38C44132-B5F9-4223-93B5-38EEC559AECB}" destId="{6EFD653E-56E5-4110-B3FC-59DACE15C818}" srcOrd="2" destOrd="0" parTransId="{114B77A1-6C67-4911-B4F6-EEB1977EAD36}" sibTransId="{43021130-91C8-4695-ADA9-62CCFB65531A}"/>
    <dgm:cxn modelId="{4AA8501A-4F0C-48BE-934B-CDD6DD5C5883}" type="presOf" srcId="{38C44132-B5F9-4223-93B5-38EEC559AECB}" destId="{132B05DB-BCD1-4B93-87B1-AAE6D2500E4F}" srcOrd="0" destOrd="0" presId="urn:microsoft.com/office/officeart/2005/8/layout/radial4"/>
    <dgm:cxn modelId="{B71D8C58-A457-400F-A9D7-514B7B6AB047}" type="presOf" srcId="{876BA61C-B7F9-4902-970B-6A5A1F96EBC6}" destId="{D7F70DE6-044C-4A11-B0EC-3AFF8437E5F8}" srcOrd="0" destOrd="0" presId="urn:microsoft.com/office/officeart/2005/8/layout/radial4"/>
    <dgm:cxn modelId="{A67743E9-3E13-4CDF-83E6-53DE200A6357}" srcId="{C2D54786-6AF3-4B8D-9C14-F0091C3B637C}" destId="{38C44132-B5F9-4223-93B5-38EEC559AECB}" srcOrd="0" destOrd="0" parTransId="{3A125C4F-9211-4B2C-BB0B-CBDBB9CF67AA}" sibTransId="{E6661E9D-4A2E-4D5E-A0A4-2A55895C1618}"/>
    <dgm:cxn modelId="{C9FF5D82-D61D-4936-9801-B78785E25F7E}" srcId="{38C44132-B5F9-4223-93B5-38EEC559AECB}" destId="{5D14BB16-27DC-4846-84BA-3215E7F1A9E5}" srcOrd="0" destOrd="0" parTransId="{CF0A7758-0C6F-4DFB-955A-9ABC1C10DF1B}" sibTransId="{82D97D86-326D-4A8D-BFBD-5656E3DA8383}"/>
    <dgm:cxn modelId="{412E5787-3A51-4FFF-8958-38E61D84EAE1}" type="presOf" srcId="{5D14BB16-27DC-4846-84BA-3215E7F1A9E5}" destId="{02932350-35C7-4290-9949-4198DEF20B9C}" srcOrd="0" destOrd="0" presId="urn:microsoft.com/office/officeart/2005/8/layout/radial4"/>
    <dgm:cxn modelId="{D59CE524-2069-49A9-816C-AB71BBD644AD}" type="presOf" srcId="{114B77A1-6C67-4911-B4F6-EEB1977EAD36}" destId="{E9B4DEDA-E86F-4F3D-9C8C-CDB26830E506}" srcOrd="0" destOrd="0" presId="urn:microsoft.com/office/officeart/2005/8/layout/radial4"/>
    <dgm:cxn modelId="{36254C86-D86A-4E24-93CD-0AD17EC0A082}" type="presOf" srcId="{6EFD653E-56E5-4110-B3FC-59DACE15C818}" destId="{FD1E2F8C-CE1F-4DBF-B6E0-50E7723680B7}" srcOrd="0" destOrd="0" presId="urn:microsoft.com/office/officeart/2005/8/layout/radial4"/>
    <dgm:cxn modelId="{DA57F52A-76D6-4588-99DC-66D405F61153}" type="presOf" srcId="{CF0A7758-0C6F-4DFB-955A-9ABC1C10DF1B}" destId="{E9D071C5-FDBA-4961-83E1-0131B7177DED}" srcOrd="0" destOrd="0" presId="urn:microsoft.com/office/officeart/2005/8/layout/radial4"/>
    <dgm:cxn modelId="{1AE732D9-548C-44D4-AF51-A84A4C19253E}" srcId="{38C44132-B5F9-4223-93B5-38EEC559AECB}" destId="{03ED3579-3065-41CC-9C62-75A8BC1E6D36}" srcOrd="1" destOrd="0" parTransId="{876BA61C-B7F9-4902-970B-6A5A1F96EBC6}" sibTransId="{E6E032BA-AE07-48D7-9332-E724DE99E4BA}"/>
    <dgm:cxn modelId="{E94B1B96-E214-4AC0-82C8-8495D0B83BAE}" type="presOf" srcId="{03ED3579-3065-41CC-9C62-75A8BC1E6D36}" destId="{ABD2D8FD-0A59-42D1-9D62-8E828C8FAF2D}" srcOrd="0" destOrd="0" presId="urn:microsoft.com/office/officeart/2005/8/layout/radial4"/>
    <dgm:cxn modelId="{1D209D32-4DB4-4377-8A98-F5D0CA818F3C}" type="presParOf" srcId="{787A7EAB-437E-45C7-A8D5-870CDBD5D474}" destId="{132B05DB-BCD1-4B93-87B1-AAE6D2500E4F}" srcOrd="0" destOrd="0" presId="urn:microsoft.com/office/officeart/2005/8/layout/radial4"/>
    <dgm:cxn modelId="{EB207144-C028-4190-A858-51280CF71F42}" type="presParOf" srcId="{787A7EAB-437E-45C7-A8D5-870CDBD5D474}" destId="{E9D071C5-FDBA-4961-83E1-0131B7177DED}" srcOrd="1" destOrd="0" presId="urn:microsoft.com/office/officeart/2005/8/layout/radial4"/>
    <dgm:cxn modelId="{8DF461E3-EDA5-4F52-BF1B-D02CACD2B107}" type="presParOf" srcId="{787A7EAB-437E-45C7-A8D5-870CDBD5D474}" destId="{02932350-35C7-4290-9949-4198DEF20B9C}" srcOrd="2" destOrd="0" presId="urn:microsoft.com/office/officeart/2005/8/layout/radial4"/>
    <dgm:cxn modelId="{D7F0F05E-E2F6-4458-BFD0-6697942C5994}" type="presParOf" srcId="{787A7EAB-437E-45C7-A8D5-870CDBD5D474}" destId="{D7F70DE6-044C-4A11-B0EC-3AFF8437E5F8}" srcOrd="3" destOrd="0" presId="urn:microsoft.com/office/officeart/2005/8/layout/radial4"/>
    <dgm:cxn modelId="{A7AB2583-95E1-4612-821A-935A1E5658D9}" type="presParOf" srcId="{787A7EAB-437E-45C7-A8D5-870CDBD5D474}" destId="{ABD2D8FD-0A59-42D1-9D62-8E828C8FAF2D}" srcOrd="4" destOrd="0" presId="urn:microsoft.com/office/officeart/2005/8/layout/radial4"/>
    <dgm:cxn modelId="{E66276BA-8DB8-4CE3-BCA4-BA821CB0FE66}" type="presParOf" srcId="{787A7EAB-437E-45C7-A8D5-870CDBD5D474}" destId="{E9B4DEDA-E86F-4F3D-9C8C-CDB26830E506}" srcOrd="5" destOrd="0" presId="urn:microsoft.com/office/officeart/2005/8/layout/radial4"/>
    <dgm:cxn modelId="{75AA47B0-4909-472C-A47B-D9997E2CD977}" type="presParOf" srcId="{787A7EAB-437E-45C7-A8D5-870CDBD5D474}" destId="{FD1E2F8C-CE1F-4DBF-B6E0-50E7723680B7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D8D53C-EE8E-4D2E-AD32-6916B6B4E0E3}" type="doc">
      <dgm:prSet loTypeId="urn:microsoft.com/office/officeart/2005/8/layout/hList3" loCatId="list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E5E2B0E-5E50-4E20-B1B5-E6FF3031FE3B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Основные показатели деятельности малого и среднего предпринимательства за 2023 год</a:t>
          </a:r>
          <a:endParaRPr lang="ru-RU" sz="1400" b="1" i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D1986B5-3794-4C7C-BA2E-98E30D5CE46D}" type="parTrans" cxnId="{41B918B9-10FA-46D4-A8EF-75855334003F}">
      <dgm:prSet/>
      <dgm:spPr/>
      <dgm:t>
        <a:bodyPr/>
        <a:lstStyle/>
        <a:p>
          <a:endParaRPr lang="ru-RU"/>
        </a:p>
      </dgm:t>
    </dgm:pt>
    <dgm:pt modelId="{24B3CAA2-26DF-40C7-9620-3818B3A7154B}" type="sibTrans" cxnId="{41B918B9-10FA-46D4-A8EF-75855334003F}">
      <dgm:prSet/>
      <dgm:spPr/>
      <dgm:t>
        <a:bodyPr/>
        <a:lstStyle/>
        <a:p>
          <a:endParaRPr lang="ru-RU"/>
        </a:p>
      </dgm:t>
    </dgm:pt>
    <dgm:pt modelId="{14C3C650-AA38-40A0-B370-3D073962A0F8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Выручка от реализации продукции, работ и услуг –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2590,8 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млн.руб.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74F83E8-281B-4809-8FB4-11BDB9F7DF93}" type="parTrans" cxnId="{3E08DE9A-55FD-4BAC-91AA-C9A0F9651AC4}">
      <dgm:prSet/>
      <dgm:spPr/>
      <dgm:t>
        <a:bodyPr/>
        <a:lstStyle/>
        <a:p>
          <a:endParaRPr lang="ru-RU"/>
        </a:p>
      </dgm:t>
    </dgm:pt>
    <dgm:pt modelId="{BCE63D08-7124-4180-8BF0-12EBB77A21C4}" type="sibTrans" cxnId="{3E08DE9A-55FD-4BAC-91AA-C9A0F9651AC4}">
      <dgm:prSet/>
      <dgm:spPr/>
      <dgm:t>
        <a:bodyPr/>
        <a:lstStyle/>
        <a:p>
          <a:endParaRPr lang="ru-RU"/>
        </a:p>
      </dgm:t>
    </dgm:pt>
    <dgm:pt modelId="{CF6B0FAC-10C8-4B5A-BD5A-79A657D280ED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Доля налоговых поступлений в общем объеме налоговых доходов бюджета города –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17%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1EF4DA-5195-413D-9FF4-C8CB6E1A397F}" type="parTrans" cxnId="{9FDD84A1-8897-49DA-AEDC-07D63A706466}">
      <dgm:prSet/>
      <dgm:spPr/>
      <dgm:t>
        <a:bodyPr/>
        <a:lstStyle/>
        <a:p>
          <a:endParaRPr lang="ru-RU"/>
        </a:p>
      </dgm:t>
    </dgm:pt>
    <dgm:pt modelId="{633F6BD8-BB62-49A9-878C-2DD0CD602201}" type="sibTrans" cxnId="{9FDD84A1-8897-49DA-AEDC-07D63A706466}">
      <dgm:prSet/>
      <dgm:spPr/>
      <dgm:t>
        <a:bodyPr/>
        <a:lstStyle/>
        <a:p>
          <a:endParaRPr lang="ru-RU"/>
        </a:p>
      </dgm:t>
    </dgm:pt>
    <dgm:pt modelId="{A6EE227F-05B2-4169-A75C-371EFD946D71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Доля закупок товаров, работ и услуг у СМП в совокупном годовом объеме закупок у СМП –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21,8%</a:t>
          </a:r>
          <a:endParaRPr lang="ru-RU" sz="12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1C6A252F-A01F-48C5-9109-9E9583F7D583}" type="parTrans" cxnId="{63363961-7AC2-4E6E-8D16-3EFCA2814792}">
      <dgm:prSet/>
      <dgm:spPr/>
      <dgm:t>
        <a:bodyPr/>
        <a:lstStyle/>
        <a:p>
          <a:endParaRPr lang="ru-RU"/>
        </a:p>
      </dgm:t>
    </dgm:pt>
    <dgm:pt modelId="{70743246-31CD-468C-A44F-10933F3667AE}" type="sibTrans" cxnId="{63363961-7AC2-4E6E-8D16-3EFCA2814792}">
      <dgm:prSet/>
      <dgm:spPr/>
      <dgm:t>
        <a:bodyPr/>
        <a:lstStyle/>
        <a:p>
          <a:endParaRPr lang="ru-RU"/>
        </a:p>
      </dgm:t>
    </dgm:pt>
    <dgm:pt modelId="{2E4363D3-524A-4989-BBC8-D45F0897E32D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Объем налоговых отчислений в бюджет города </a:t>
          </a:r>
          <a:r>
            <a:rPr lang="ru-RU" sz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– </a:t>
          </a:r>
          <a:r>
            <a:rPr lang="ru-RU" sz="12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46,8 </a:t>
          </a:r>
          <a:r>
            <a:rPr lang="ru-RU" sz="12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млн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. руб.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DEAFA675-926C-4308-9DFB-456C01A3ACFE}" type="parTrans" cxnId="{34C00775-705D-4219-8E21-0ABA487B7F61}">
      <dgm:prSet/>
      <dgm:spPr/>
      <dgm:t>
        <a:bodyPr/>
        <a:lstStyle/>
        <a:p>
          <a:endParaRPr lang="ru-RU"/>
        </a:p>
      </dgm:t>
    </dgm:pt>
    <dgm:pt modelId="{97E5D653-ADBD-436D-BB77-F183AF6C3665}" type="sibTrans" cxnId="{34C00775-705D-4219-8E21-0ABA487B7F61}">
      <dgm:prSet/>
      <dgm:spPr/>
      <dgm:t>
        <a:bodyPr/>
        <a:lstStyle/>
        <a:p>
          <a:endParaRPr lang="ru-RU"/>
        </a:p>
      </dgm:t>
    </dgm:pt>
    <dgm:pt modelId="{909B3535-571A-4529-87BF-00A71D64CAB6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Доля в общем объеме выручки в целом по городу –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88,4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%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9C492F-7992-4A5B-AF3E-C0DC720F7CF9}" type="parTrans" cxnId="{C2756814-4338-4BDE-9A4C-48D34925295E}">
      <dgm:prSet/>
      <dgm:spPr/>
      <dgm:t>
        <a:bodyPr/>
        <a:lstStyle/>
        <a:p>
          <a:endParaRPr lang="ru-RU"/>
        </a:p>
      </dgm:t>
    </dgm:pt>
    <dgm:pt modelId="{1A4C4B93-0350-4249-8160-F856894176DF}" type="sibTrans" cxnId="{C2756814-4338-4BDE-9A4C-48D34925295E}">
      <dgm:prSet/>
      <dgm:spPr/>
      <dgm:t>
        <a:bodyPr/>
        <a:lstStyle/>
        <a:p>
          <a:endParaRPr lang="ru-RU"/>
        </a:p>
      </dgm:t>
    </dgm:pt>
    <dgm:pt modelId="{0B28DFA9-AC7D-4F64-9A0E-93FA5D689BD4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Численность занятых –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3,2 </a:t>
          </a:r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тыс. чел.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3C7844-AA7A-4843-A767-1012B5476FF0}" type="parTrans" cxnId="{BB9355E5-584B-4117-A1AB-19F5457024FB}">
      <dgm:prSet/>
      <dgm:spPr/>
      <dgm:t>
        <a:bodyPr/>
        <a:lstStyle/>
        <a:p>
          <a:endParaRPr lang="ru-RU"/>
        </a:p>
      </dgm:t>
    </dgm:pt>
    <dgm:pt modelId="{F4EE0217-B468-4E2E-BAA3-A3232B431894}" type="sibTrans" cxnId="{BB9355E5-584B-4117-A1AB-19F5457024FB}">
      <dgm:prSet/>
      <dgm:spPr/>
      <dgm:t>
        <a:bodyPr/>
        <a:lstStyle/>
        <a:p>
          <a:endParaRPr lang="ru-RU"/>
        </a:p>
      </dgm:t>
    </dgm:pt>
    <dgm:pt modelId="{DB49782B-D28D-4652-B393-56FE92F0BAEE}">
      <dgm:prSet phldrT="[Текст]" custT="1"/>
      <dgm:spPr/>
      <dgm:t>
        <a:bodyPr/>
        <a:lstStyle/>
        <a:p>
          <a:r>
            <a: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Удельный вес работающих в сфере малого бизнеса в общей численности занятых в экономике города – </a:t>
          </a:r>
          <a:r>
            <a: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29,1%</a:t>
          </a:r>
          <a:endParaRPr lang="ru-RU" sz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4B5BE22-96E8-4D26-BA26-42C68944E196}" type="parTrans" cxnId="{6E142588-DFEE-4763-8DCC-F043B5437B42}">
      <dgm:prSet/>
      <dgm:spPr/>
      <dgm:t>
        <a:bodyPr/>
        <a:lstStyle/>
        <a:p>
          <a:endParaRPr lang="ru-RU"/>
        </a:p>
      </dgm:t>
    </dgm:pt>
    <dgm:pt modelId="{D838B9DF-E3EC-4537-B179-165F319B0D21}" type="sibTrans" cxnId="{6E142588-DFEE-4763-8DCC-F043B5437B42}">
      <dgm:prSet/>
      <dgm:spPr/>
      <dgm:t>
        <a:bodyPr/>
        <a:lstStyle/>
        <a:p>
          <a:endParaRPr lang="ru-RU"/>
        </a:p>
      </dgm:t>
    </dgm:pt>
    <dgm:pt modelId="{3C65B127-BCF9-4F67-9BFA-117F2127DDBF}" type="pres">
      <dgm:prSet presAssocID="{52D8D53C-EE8E-4D2E-AD32-6916B6B4E0E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6BDDC50-BC58-413D-8D5B-CD0B7C6BE476}" type="pres">
      <dgm:prSet presAssocID="{8E5E2B0E-5E50-4E20-B1B5-E6FF3031FE3B}" presName="roof" presStyleLbl="dkBgShp" presStyleIdx="0" presStyleCnt="2" custScaleY="59470" custLinFactNeighborX="781" custLinFactNeighborY="0"/>
      <dgm:spPr/>
      <dgm:t>
        <a:bodyPr/>
        <a:lstStyle/>
        <a:p>
          <a:endParaRPr lang="ru-RU"/>
        </a:p>
      </dgm:t>
    </dgm:pt>
    <dgm:pt modelId="{A210D947-3A66-4FBE-BB42-4399305AA660}" type="pres">
      <dgm:prSet presAssocID="{8E5E2B0E-5E50-4E20-B1B5-E6FF3031FE3B}" presName="pillars" presStyleCnt="0"/>
      <dgm:spPr/>
    </dgm:pt>
    <dgm:pt modelId="{7266BD0F-9704-4179-85DD-E13CA50F5DA0}" type="pres">
      <dgm:prSet presAssocID="{8E5E2B0E-5E50-4E20-B1B5-E6FF3031FE3B}" presName="pillar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E137A2-EA97-420D-A58C-620828B642F5}" type="pres">
      <dgm:prSet presAssocID="{909B3535-571A-4529-87BF-00A71D64CAB6}" presName="pillarX" presStyleLbl="node1" presStyleIdx="1" presStyleCnt="7" custScaleX="114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48A19A-B9F6-428C-8DB3-DE09D2AF9170}" type="pres">
      <dgm:prSet presAssocID="{0B28DFA9-AC7D-4F64-9A0E-93FA5D689BD4}" presName="pillarX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292B74-88EE-46DF-B26B-59B02977716E}" type="pres">
      <dgm:prSet presAssocID="{DB49782B-D28D-4652-B393-56FE92F0BAEE}" presName="pillarX" presStyleLbl="node1" presStyleIdx="3" presStyleCnt="7" custScaleX="93037" custScaleY="100000" custLinFactNeighborX="-2112" custLinFactNeighborY="11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1C1C35-60C1-4600-9267-F14DF3226879}" type="pres">
      <dgm:prSet presAssocID="{2E4363D3-524A-4989-BBC8-D45F0897E32D}" presName="pillarX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6483E-5A7C-4601-A737-4257772DE9B7}" type="pres">
      <dgm:prSet presAssocID="{CF6B0FAC-10C8-4B5A-BD5A-79A657D280ED}" presName="pillarX" presStyleLbl="node1" presStyleIdx="5" presStyleCnt="7" custLinFactNeighborX="914" custLinFactNeighborY="-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44F62C-07CA-4E8C-9C54-1D2B83A76A38}" type="pres">
      <dgm:prSet presAssocID="{A6EE227F-05B2-4169-A75C-371EFD946D71}" presName="pillarX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AC75DF-E695-4401-A51A-F1AD1BFD6377}" type="pres">
      <dgm:prSet presAssocID="{8E5E2B0E-5E50-4E20-B1B5-E6FF3031FE3B}" presName="base" presStyleLbl="dkBgShp" presStyleIdx="1" presStyleCnt="2"/>
      <dgm:spPr/>
    </dgm:pt>
  </dgm:ptLst>
  <dgm:cxnLst>
    <dgm:cxn modelId="{CEF9C533-27EE-43CB-ADFA-6E3C22A824AE}" type="presOf" srcId="{8E5E2B0E-5E50-4E20-B1B5-E6FF3031FE3B}" destId="{66BDDC50-BC58-413D-8D5B-CD0B7C6BE476}" srcOrd="0" destOrd="0" presId="urn:microsoft.com/office/officeart/2005/8/layout/hList3"/>
    <dgm:cxn modelId="{6E142588-DFEE-4763-8DCC-F043B5437B42}" srcId="{8E5E2B0E-5E50-4E20-B1B5-E6FF3031FE3B}" destId="{DB49782B-D28D-4652-B393-56FE92F0BAEE}" srcOrd="3" destOrd="0" parTransId="{04B5BE22-96E8-4D26-BA26-42C68944E196}" sibTransId="{D838B9DF-E3EC-4537-B179-165F319B0D21}"/>
    <dgm:cxn modelId="{34C00775-705D-4219-8E21-0ABA487B7F61}" srcId="{8E5E2B0E-5E50-4E20-B1B5-E6FF3031FE3B}" destId="{2E4363D3-524A-4989-BBC8-D45F0897E32D}" srcOrd="4" destOrd="0" parTransId="{DEAFA675-926C-4308-9DFB-456C01A3ACFE}" sibTransId="{97E5D653-ADBD-436D-BB77-F183AF6C3665}"/>
    <dgm:cxn modelId="{9FDD84A1-8897-49DA-AEDC-07D63A706466}" srcId="{8E5E2B0E-5E50-4E20-B1B5-E6FF3031FE3B}" destId="{CF6B0FAC-10C8-4B5A-BD5A-79A657D280ED}" srcOrd="5" destOrd="0" parTransId="{321EF4DA-5195-413D-9FF4-C8CB6E1A397F}" sibTransId="{633F6BD8-BB62-49A9-878C-2DD0CD602201}"/>
    <dgm:cxn modelId="{D617EE68-0579-4ED9-B233-FA5A8A8012E1}" type="presOf" srcId="{A6EE227F-05B2-4169-A75C-371EFD946D71}" destId="{6044F62C-07CA-4E8C-9C54-1D2B83A76A38}" srcOrd="0" destOrd="0" presId="urn:microsoft.com/office/officeart/2005/8/layout/hList3"/>
    <dgm:cxn modelId="{7A363AC4-1A1E-4C31-A22C-493E1901A5B0}" type="presOf" srcId="{52D8D53C-EE8E-4D2E-AD32-6916B6B4E0E3}" destId="{3C65B127-BCF9-4F67-9BFA-117F2127DDBF}" srcOrd="0" destOrd="0" presId="urn:microsoft.com/office/officeart/2005/8/layout/hList3"/>
    <dgm:cxn modelId="{4B8EEE6D-AB88-478B-80B2-B169030B0D4A}" type="presOf" srcId="{14C3C650-AA38-40A0-B370-3D073962A0F8}" destId="{7266BD0F-9704-4179-85DD-E13CA50F5DA0}" srcOrd="0" destOrd="0" presId="urn:microsoft.com/office/officeart/2005/8/layout/hList3"/>
    <dgm:cxn modelId="{61726EBF-62AB-4A39-8B4A-5B089A0DEF29}" type="presOf" srcId="{0B28DFA9-AC7D-4F64-9A0E-93FA5D689BD4}" destId="{8848A19A-B9F6-428C-8DB3-DE09D2AF9170}" srcOrd="0" destOrd="0" presId="urn:microsoft.com/office/officeart/2005/8/layout/hList3"/>
    <dgm:cxn modelId="{17315507-B92C-4C35-8935-336B7CB8E081}" type="presOf" srcId="{909B3535-571A-4529-87BF-00A71D64CAB6}" destId="{DAE137A2-EA97-420D-A58C-620828B642F5}" srcOrd="0" destOrd="0" presId="urn:microsoft.com/office/officeart/2005/8/layout/hList3"/>
    <dgm:cxn modelId="{C3507F87-AF7F-4A7D-9E4F-67DF6709398E}" type="presOf" srcId="{DB49782B-D28D-4652-B393-56FE92F0BAEE}" destId="{3B292B74-88EE-46DF-B26B-59B02977716E}" srcOrd="0" destOrd="0" presId="urn:microsoft.com/office/officeart/2005/8/layout/hList3"/>
    <dgm:cxn modelId="{63363961-7AC2-4E6E-8D16-3EFCA2814792}" srcId="{8E5E2B0E-5E50-4E20-B1B5-E6FF3031FE3B}" destId="{A6EE227F-05B2-4169-A75C-371EFD946D71}" srcOrd="6" destOrd="0" parTransId="{1C6A252F-A01F-48C5-9109-9E9583F7D583}" sibTransId="{70743246-31CD-468C-A44F-10933F3667AE}"/>
    <dgm:cxn modelId="{3E08DE9A-55FD-4BAC-91AA-C9A0F9651AC4}" srcId="{8E5E2B0E-5E50-4E20-B1B5-E6FF3031FE3B}" destId="{14C3C650-AA38-40A0-B370-3D073962A0F8}" srcOrd="0" destOrd="0" parTransId="{A74F83E8-281B-4809-8FB4-11BDB9F7DF93}" sibTransId="{BCE63D08-7124-4180-8BF0-12EBB77A21C4}"/>
    <dgm:cxn modelId="{50F3D0FC-4294-4A0B-89ED-1171F1E9A577}" type="presOf" srcId="{CF6B0FAC-10C8-4B5A-BD5A-79A657D280ED}" destId="{7A36483E-5A7C-4601-A737-4257772DE9B7}" srcOrd="0" destOrd="0" presId="urn:microsoft.com/office/officeart/2005/8/layout/hList3"/>
    <dgm:cxn modelId="{BB9355E5-584B-4117-A1AB-19F5457024FB}" srcId="{8E5E2B0E-5E50-4E20-B1B5-E6FF3031FE3B}" destId="{0B28DFA9-AC7D-4F64-9A0E-93FA5D689BD4}" srcOrd="2" destOrd="0" parTransId="{753C7844-AA7A-4843-A767-1012B5476FF0}" sibTransId="{F4EE0217-B468-4E2E-BAA3-A3232B431894}"/>
    <dgm:cxn modelId="{B0C004F4-9C65-47ED-B2A0-1556C5FBEE96}" type="presOf" srcId="{2E4363D3-524A-4989-BBC8-D45F0897E32D}" destId="{551C1C35-60C1-4600-9267-F14DF3226879}" srcOrd="0" destOrd="0" presId="urn:microsoft.com/office/officeart/2005/8/layout/hList3"/>
    <dgm:cxn modelId="{C2756814-4338-4BDE-9A4C-48D34925295E}" srcId="{8E5E2B0E-5E50-4E20-B1B5-E6FF3031FE3B}" destId="{909B3535-571A-4529-87BF-00A71D64CAB6}" srcOrd="1" destOrd="0" parTransId="{4B9C492F-7992-4A5B-AF3E-C0DC720F7CF9}" sibTransId="{1A4C4B93-0350-4249-8160-F856894176DF}"/>
    <dgm:cxn modelId="{41B918B9-10FA-46D4-A8EF-75855334003F}" srcId="{52D8D53C-EE8E-4D2E-AD32-6916B6B4E0E3}" destId="{8E5E2B0E-5E50-4E20-B1B5-E6FF3031FE3B}" srcOrd="0" destOrd="0" parTransId="{4D1986B5-3794-4C7C-BA2E-98E30D5CE46D}" sibTransId="{24B3CAA2-26DF-40C7-9620-3818B3A7154B}"/>
    <dgm:cxn modelId="{117A83CB-92EC-46D7-9336-8C9C9D72655A}" type="presParOf" srcId="{3C65B127-BCF9-4F67-9BFA-117F2127DDBF}" destId="{66BDDC50-BC58-413D-8D5B-CD0B7C6BE476}" srcOrd="0" destOrd="0" presId="urn:microsoft.com/office/officeart/2005/8/layout/hList3"/>
    <dgm:cxn modelId="{9F65EB87-95F4-40A4-954D-52CA3E587F7A}" type="presParOf" srcId="{3C65B127-BCF9-4F67-9BFA-117F2127DDBF}" destId="{A210D947-3A66-4FBE-BB42-4399305AA660}" srcOrd="1" destOrd="0" presId="urn:microsoft.com/office/officeart/2005/8/layout/hList3"/>
    <dgm:cxn modelId="{270443DA-D9CC-4FC3-8409-7B806BA71983}" type="presParOf" srcId="{A210D947-3A66-4FBE-BB42-4399305AA660}" destId="{7266BD0F-9704-4179-85DD-E13CA50F5DA0}" srcOrd="0" destOrd="0" presId="urn:microsoft.com/office/officeart/2005/8/layout/hList3"/>
    <dgm:cxn modelId="{7FC15948-8090-4035-84E6-7FE1E14CAE8C}" type="presParOf" srcId="{A210D947-3A66-4FBE-BB42-4399305AA660}" destId="{DAE137A2-EA97-420D-A58C-620828B642F5}" srcOrd="1" destOrd="0" presId="urn:microsoft.com/office/officeart/2005/8/layout/hList3"/>
    <dgm:cxn modelId="{0BDF1EE0-D2D2-4725-AE76-19B79E7C930A}" type="presParOf" srcId="{A210D947-3A66-4FBE-BB42-4399305AA660}" destId="{8848A19A-B9F6-428C-8DB3-DE09D2AF9170}" srcOrd="2" destOrd="0" presId="urn:microsoft.com/office/officeart/2005/8/layout/hList3"/>
    <dgm:cxn modelId="{0190E60F-BE56-4B5E-834E-E18A2BA0D27D}" type="presParOf" srcId="{A210D947-3A66-4FBE-BB42-4399305AA660}" destId="{3B292B74-88EE-46DF-B26B-59B02977716E}" srcOrd="3" destOrd="0" presId="urn:microsoft.com/office/officeart/2005/8/layout/hList3"/>
    <dgm:cxn modelId="{B9FF7EE6-BF85-47B4-8DE9-DFB8B167FC5F}" type="presParOf" srcId="{A210D947-3A66-4FBE-BB42-4399305AA660}" destId="{551C1C35-60C1-4600-9267-F14DF3226879}" srcOrd="4" destOrd="0" presId="urn:microsoft.com/office/officeart/2005/8/layout/hList3"/>
    <dgm:cxn modelId="{19BABBC2-7EF6-490E-ABBA-49720B3D1918}" type="presParOf" srcId="{A210D947-3A66-4FBE-BB42-4399305AA660}" destId="{7A36483E-5A7C-4601-A737-4257772DE9B7}" srcOrd="5" destOrd="0" presId="urn:microsoft.com/office/officeart/2005/8/layout/hList3"/>
    <dgm:cxn modelId="{B9994618-36B7-4961-9AC1-E58DE7061611}" type="presParOf" srcId="{A210D947-3A66-4FBE-BB42-4399305AA660}" destId="{6044F62C-07CA-4E8C-9C54-1D2B83A76A38}" srcOrd="6" destOrd="0" presId="urn:microsoft.com/office/officeart/2005/8/layout/hList3"/>
    <dgm:cxn modelId="{D9656080-F5C8-4E64-9053-A233157C5809}" type="presParOf" srcId="{3C65B127-BCF9-4F67-9BFA-117F2127DDBF}" destId="{0BAC75DF-E695-4401-A51A-F1AD1BFD6377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9F2FD-FBC9-401E-850A-EC5F0C46043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602EF6-A0B1-447E-9279-6DB16FB06E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02EF6-A0B1-447E-9279-6DB16FB06E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02EF6-A0B1-447E-9279-6DB16FB06ED5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buhslushba@mail.ru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hyperlink" Target="mailto:vlasova.svetlana.66@rambler.r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опия титул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28604"/>
            <a:ext cx="9144000" cy="6857999"/>
          </a:xfrm>
          <a:prstGeom prst="rect">
            <a:avLst/>
          </a:prstGeom>
        </p:spPr>
      </p:pic>
      <p:pic>
        <p:nvPicPr>
          <p:cNvPr id="1027" name="Picture 3" descr="D:\Рабочий стол\Все фото на открытки\Для открыток\Стелла г Зима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2971800" cy="657229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488" y="4429132"/>
            <a:ext cx="6143668" cy="2184405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Инвестиционный паспорт</a:t>
            </a:r>
            <a:b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Зиминского городского муниципального образования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герб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5720" y="285728"/>
            <a:ext cx="1133475" cy="142875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 rot="10800000" flipV="1">
            <a:off x="5214942" y="2357430"/>
            <a:ext cx="575575" cy="2846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Зима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43670" y="0"/>
            <a:ext cx="250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Утвержден Постановлением администрации Зиминского городского муниципального образования от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23.12.2024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200" u="sng" dirty="0" smtClean="0">
                <a:latin typeface="Times New Roman" pitchFamily="18" charset="0"/>
                <a:cs typeface="Times New Roman" pitchFamily="18" charset="0"/>
              </a:rPr>
              <a:t>1253</a:t>
            </a:r>
            <a:endParaRPr lang="ru-RU" sz="1200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7384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00948" cy="92869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214686"/>
            <a:ext cx="442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357694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457200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7214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1285860"/>
            <a:ext cx="7920880" cy="632480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Визитной карточкой г. Зимы является Евгений Александрович Евтушенко —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русский, советский поэт, прозаик, киносценарист, кинорежиссер, лауреат Государственной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премии СССР, почетный член Американской академии искусств и Европейской академии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искусств и наук.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Зиминцы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благодарны поэту за то, что, прожив в Зиме небольшой срок, он воспел ее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своих произведениях. В 1993 году, накануне празднования 250-летия города, Евгению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Александровичу Евтушенко было присвоено звание «Почетный гражданин города Зимы».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В г. Зиме есть знаменитый дом-музей поэзии Е.А. Евтушенко – один из главных туристических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объектов города. Ежегодно Дом-музей поэзии посещают сотни туристов, стремящихся прикоснуться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литературному наследию России и Иркутской области. Дом-музей поэзии является центром притяжения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творческих людей региона. Учреждение не раз становилось площадкой для проведения литературных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фестивалей и встреч.  На базе территории Дома-музея поэзии им. Е. Евтушенко в рамках инициативных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проектов граждан, реализуемых на территории города, создана туристическая площадка «Сибирская порода».</a:t>
            </a:r>
          </a:p>
          <a:p>
            <a:pPr algn="just">
              <a:lnSpc>
                <a:spcPct val="150000"/>
              </a:lnSpc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7861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7" name="Рисунок 16" descr="f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1872208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1646966125804896_XeqAFB0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3140968"/>
            <a:ext cx="1807345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D:\Мои документы\ИНИЦИАТИВНЫЕ ПРОЕКТЫ 2024\ИП №13 Создание туристической площадки Сибирская порода\2 Фото после Снежин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4653136"/>
            <a:ext cx="1792186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4499992" y="1052737"/>
            <a:ext cx="3384376" cy="1883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«Откуда родом я?</a:t>
            </a:r>
          </a:p>
          <a:p>
            <a:pPr algn="r">
              <a:lnSpc>
                <a:spcPct val="150000"/>
              </a:lnSpc>
            </a:pPr>
            <a:r>
              <a:rPr lang="ru-RU" sz="1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Я с некой</a:t>
            </a:r>
          </a:p>
          <a:p>
            <a:pPr algn="r">
              <a:lnSpc>
                <a:spcPct val="150000"/>
              </a:lnSpc>
            </a:pPr>
            <a:r>
              <a:rPr lang="ru-RU" sz="1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Сибирской станции Зима</a:t>
            </a:r>
          </a:p>
          <a:p>
            <a:pPr algn="r">
              <a:lnSpc>
                <a:spcPct val="150000"/>
              </a:lnSpc>
            </a:pPr>
            <a:r>
              <a:rPr lang="ru-RU" sz="1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Где запах пороха и снега</a:t>
            </a:r>
          </a:p>
          <a:p>
            <a:pPr algn="r">
              <a:lnSpc>
                <a:spcPct val="150000"/>
              </a:lnSpc>
            </a:pPr>
            <a:r>
              <a:rPr lang="ru-RU" sz="1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И запах кедров и зерна…»</a:t>
            </a:r>
          </a:p>
          <a:p>
            <a:pPr algn="r">
              <a:lnSpc>
                <a:spcPct val="150000"/>
              </a:lnSpc>
            </a:pPr>
            <a:r>
              <a:rPr lang="ru-RU" sz="13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(Е.А. Евтушенко)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3" descr="нечетный лис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00948" cy="92869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10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214686"/>
            <a:ext cx="442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357694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457200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7214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786050" y="1428737"/>
            <a:ext cx="557216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На территории Зиминского городского муниципального образования деятельность в сфере физической культуры и спорта осуществляют: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МБУ ДО «Спортивная школа имени Г.М.Сергеева», в котором ведется активная работа по воспитанию достойных спортсменов, готовых представить свой город на соревнованиях различного уровня, включая Олимпийские игры. </a:t>
            </a:r>
          </a:p>
          <a:p>
            <a:pPr algn="just">
              <a:lnSpc>
                <a:spcPct val="150000"/>
              </a:lnSpc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МАУ «Спортивная школа» ЗГМО.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На праве оперативного управления за учреждениями закреплены: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лыжная база «Юность», детский оздоровительный лагерь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палаточного типа «Тихоокеанец», шахматный клуб, спортивный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зал, зал тяжелой атлетики, зал бокса, фитнес-клуб «Фаворит», </a:t>
            </a: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ФОК «Сибирь» со стадионом «Локомотив», стрелковый тир.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В учреждениях проводятся занятия со спортсменами в 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возрасте от 6 до 60 лет по следующим видам спорта: баскетбол, 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волейбол, кикбоксинг, легкая атлетика, лыжные гонки, </a:t>
            </a:r>
          </a:p>
          <a:p>
            <a:pPr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пауэрлифтинг, футбол, шахматы, бокс, тяжелая атлетика. Всего на постоянной основе в школах занимается 650 спортсменов, с которыми работают 23 тренера и 4 инструктора по  спорту.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7861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857488" y="1071546"/>
            <a:ext cx="4610146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       Физическая культура и спорт</a:t>
            </a:r>
            <a:endParaRPr lang="ru-RU" b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5" name="Рисунок 14" descr="300x2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785794"/>
            <a:ext cx="2571768" cy="1928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300x200-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857760"/>
            <a:ext cx="2428892" cy="1714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От норм ГТО к олимпийским победам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2261" y="3429000"/>
            <a:ext cx="1518211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https://altairk.ru/upload/news/80/ab/photo_2019-11-09_12-21-5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2844" y="2928934"/>
            <a:ext cx="2500330" cy="1750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тный лист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357850" cy="34765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142984"/>
            <a:ext cx="7786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Основные направления специализации экономики </a:t>
            </a:r>
          </a:p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Зиминского городского муниципального образования</a:t>
            </a:r>
          </a:p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ЖЕЛЕЗНОДОРОЖНЫЙ ТРАНСПОРТ </a:t>
            </a:r>
            <a:endParaRPr lang="ru-RU" sz="1600" b="1" dirty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DSC033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077072"/>
            <a:ext cx="7643866" cy="2617928"/>
          </a:xfrm>
          <a:prstGeom prst="rect">
            <a:avLst/>
          </a:prstGeom>
        </p:spPr>
      </p:pic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85852" y="2021135"/>
            <a:ext cx="764386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города Зимы образован транспортный узел, который представляет собой пересечение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грузо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и пассажиропотоков 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железнодорожного транспорта.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Железнодорожным транспортом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существляется как дальнее пассажирское сообщение, так и пригородное пассажирское сообщение с Иркутском и другими городами Иркутской агломерации (на юго-востоке) и с Тулуном (на северо-западе). </a:t>
            </a:r>
          </a:p>
          <a:p>
            <a:pPr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территории города расположены  стратегически значимые  железнодорожные предприятия ВСЖД. К наиболее крупным относятся: эксплуатационное локомотивное депо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Зима, производственный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участок Зиминский по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ремонту</a:t>
            </a:r>
            <a:r>
              <a:rPr kumimoji="0" lang="ru-RU" sz="12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тягового подвижного состава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сервисное локомотивное депо «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Зиминское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»,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Зиминская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дистанция пути, Зиминская дистанция сигнализации,  централизации и блокировки, железнодорожная станция Зима, ремонтное вагонное депо Зима. 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9672" y="3861048"/>
            <a:ext cx="692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Комплекс этих железнодорожных предприятий  оказывает непосредственное влияние  на  работу  транспортного  узла в целом, а также  формирует основу экономики    города.</a:t>
            </a:r>
            <a:endParaRPr lang="ru-RU" sz="1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932040" y="4293096"/>
            <a:ext cx="40005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Предприятия железнодорожного узла ст. Зима:</a:t>
            </a:r>
          </a:p>
          <a:p>
            <a:pPr algn="just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обеспечивают наибольшую занятость трудоспособного населения города – 2,6 тыс. чел. (34,5 % от общей численности занятых в экономике города);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играют существенную роль в формировании доходного потенциала города обеспечивая более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30%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собственных доходов бюджета ЗГМО.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7099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928794" y="1214423"/>
            <a:ext cx="5643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 Black" pitchFamily="34" charset="0"/>
                <a:cs typeface="Times New Roman" pitchFamily="18" charset="0"/>
              </a:rPr>
              <a:t>ПРОМЫШЛЕННОЕ  ПРОИЗВОДСТВО</a:t>
            </a: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000372"/>
            <a:ext cx="43577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Объем отгруженных товаров собственного производства,</a:t>
            </a:r>
          </a:p>
          <a:p>
            <a:pPr algn="ctr"/>
            <a:r>
              <a:rPr lang="ru-RU" sz="12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выполненных работ и услуг собственными силами</a:t>
            </a: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214414" y="3500437"/>
          <a:ext cx="4356039" cy="3078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691"/>
                <a:gridCol w="1070346"/>
                <a:gridCol w="1145002"/>
              </a:tblGrid>
              <a:tr h="335553">
                <a:tc rowSpan="2">
                  <a:txBody>
                    <a:bodyPr/>
                    <a:lstStyle/>
                    <a:p>
                      <a:pPr algn="ctr"/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Вид экономической деятельности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Январь – декабрь </a:t>
                      </a:r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2023г. 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1704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0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0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 к аналогичному периоду прошлого года</a:t>
                      </a:r>
                      <a:endParaRPr lang="ru-RU" sz="1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2168">
                <a:tc>
                  <a:txBody>
                    <a:bodyPr/>
                    <a:lstStyle/>
                    <a:p>
                      <a:r>
                        <a:rPr lang="ru-RU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Обрабатывающие производства (</a:t>
                      </a:r>
                      <a:r>
                        <a:rPr lang="en-US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D)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470,2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92,5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08390">
                <a:tc>
                  <a:txBody>
                    <a:bodyPr/>
                    <a:lstStyle/>
                    <a:p>
                      <a:r>
                        <a:rPr lang="ru-RU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Обеспечение электрической</a:t>
                      </a:r>
                      <a:r>
                        <a:rPr lang="ru-RU" sz="11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энергией, газом и паром; кондиционирование воздуха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358,3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106,5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6659">
                <a:tc>
                  <a:txBody>
                    <a:bodyPr/>
                    <a:lstStyle/>
                    <a:p>
                      <a:r>
                        <a:rPr lang="ru-RU" sz="1100" i="1" dirty="0" smtClean="0">
                          <a:latin typeface="Times New Roman" pitchFamily="18" charset="0"/>
                          <a:cs typeface="Times New Roman" pitchFamily="18" charset="0"/>
                        </a:rPr>
                        <a:t>Водоснабжение, водоотведение,</a:t>
                      </a:r>
                      <a:r>
                        <a:rPr lang="ru-RU" sz="1100" i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организация сбора и утилизации отходов, деятельность по ликвидации загрязнений</a:t>
                      </a:r>
                      <a:endParaRPr lang="ru-RU" sz="11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132,8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200" i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i="1" dirty="0" smtClean="0">
                          <a:latin typeface="Times New Roman" pitchFamily="18" charset="0"/>
                          <a:cs typeface="Times New Roman" pitchFamily="18" charset="0"/>
                        </a:rPr>
                        <a:t>121,8</a:t>
                      </a:r>
                      <a:endParaRPr lang="ru-RU" sz="12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1214414" y="1643050"/>
            <a:ext cx="70723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Лесозаготовка;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Обработка древесины и производство изделий из дерева;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Производство колбас  и  мясных  полуфабрикатов;</a:t>
            </a: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Производство хлеба и мучных кондитерских изделий.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Рисунок 20" descr="brevno_sos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768" y="1285860"/>
            <a:ext cx="1833546" cy="1223058"/>
          </a:xfrm>
          <a:prstGeom prst="rect">
            <a:avLst/>
          </a:prstGeom>
        </p:spPr>
      </p:pic>
      <p:pic>
        <p:nvPicPr>
          <p:cNvPr id="22" name="Рисунок 21" descr="пиломатерил1-и-жив-сайт_39912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5140" y="2357430"/>
            <a:ext cx="1727876" cy="1297779"/>
          </a:xfrm>
          <a:prstGeom prst="rect">
            <a:avLst/>
          </a:prstGeom>
        </p:spPr>
      </p:pic>
      <p:pic>
        <p:nvPicPr>
          <p:cNvPr id="23" name="Рисунок 22" descr="мебель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29520" y="3429000"/>
            <a:ext cx="1571636" cy="1143008"/>
          </a:xfrm>
          <a:prstGeom prst="rect">
            <a:avLst/>
          </a:prstGeom>
        </p:spPr>
      </p:pic>
      <p:pic>
        <p:nvPicPr>
          <p:cNvPr id="25" name="Рисунок 24" descr="колбас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9322" y="3786190"/>
            <a:ext cx="1500730" cy="1285116"/>
          </a:xfrm>
          <a:prstGeom prst="rect">
            <a:avLst/>
          </a:prstGeom>
        </p:spPr>
      </p:pic>
      <p:pic>
        <p:nvPicPr>
          <p:cNvPr id="26" name="Рисунок 25" descr="хлеб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072330" y="4929198"/>
            <a:ext cx="1629002" cy="121444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99392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00948" cy="92869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214686"/>
            <a:ext cx="442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357694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457200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7214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39552" y="2420888"/>
            <a:ext cx="7456342" cy="22621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Город Зима расположен в 250 км  к северо-западу от областного центра города  Иркутска на левом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берегу реки Оки (приток Ангары) на Транссибирской железнодорожной магистрали.</a:t>
            </a:r>
          </a:p>
          <a:p>
            <a:pPr lvl="0"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Станция Зима – опорная станция  Восточно - Сибирской железной дороги.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 Зима является крупной  грузосортировочной станцией, куда стекаются и где перерабатываются  железнодорожные грузопотоки с близлежащих населенных пунктов.</a:t>
            </a:r>
            <a:r>
              <a:rPr lang="ru-RU" sz="1300" i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 2022 году в целях увеличения пропускной и перерабатывающей способности в условиях растущих объемов перевозок ОАО «РЖД» реализован инвестиционный проект «Реконструкция ст. Зима ВСЖД».  </a:t>
            </a:r>
          </a:p>
          <a:p>
            <a:pPr algn="just"/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7861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214423"/>
            <a:ext cx="74295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Основные факторы инвестиционной привлекательности</a:t>
            </a:r>
          </a:p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Зиминского городского муниципального образования</a:t>
            </a:r>
          </a:p>
          <a:p>
            <a:pPr algn="ctr"/>
            <a:endParaRPr lang="ru-RU" sz="1600" b="1" dirty="0" smtClean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Выгодное экономико – географическое расположение</a:t>
            </a:r>
          </a:p>
        </p:txBody>
      </p:sp>
      <p:pic>
        <p:nvPicPr>
          <p:cNvPr id="18" name="Рисунок 17" descr="scale_1200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149080"/>
            <a:ext cx="345638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Sima_201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016" y="4293096"/>
            <a:ext cx="2939819" cy="2204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00948" cy="92869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214686"/>
            <a:ext cx="442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357694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457200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7214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5536" y="1556792"/>
            <a:ext cx="7416824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В 500 м от города проходит федеральная  автомагистраль Р-255 «Сибирь».</a:t>
            </a:r>
          </a:p>
          <a:p>
            <a:pPr algn="just">
              <a:lnSpc>
                <a:spcPct val="150000"/>
              </a:lnSpc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Город является узлом автодорог местного значения. Высокая транспортная освоенность позволяет взаимодействовать со всеми территориями Российской Федерации и обеспечивает беспрепятственный транзит  пассажиров и грузов в направлении «Азия – Россия – Байкал – Европа».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7861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1214423"/>
            <a:ext cx="74295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Основные факторы инвестиционной привлекательности</a:t>
            </a:r>
          </a:p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Зиминского городского муниципального образования</a:t>
            </a:r>
          </a:p>
          <a:p>
            <a:pPr algn="ctr"/>
            <a:endParaRPr lang="ru-RU" sz="1600" b="1" dirty="0" smtClean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17" name="Рисунок 16" descr="leschenko-00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3356992"/>
            <a:ext cx="4221433" cy="2810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scale_1200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068960"/>
            <a:ext cx="356274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844" cy="7000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00948" cy="642942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214686"/>
            <a:ext cx="442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357694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457200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7214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2071678"/>
            <a:ext cx="764386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6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экономики  города (по выручке от реализации продукции, работ и услуг  с учетом централизованных плательщиков за 2023 год) формируется за счет: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7861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1285860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 Многоотраслевой  и многоукладный характер экономики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4357695"/>
            <a:ext cx="75724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643050"/>
            <a:ext cx="7429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1 января 2024 года  в городе осуществляли деятельность 766 хозяйствующих субъектов: </a:t>
            </a:r>
            <a:r>
              <a:rPr lang="ru-RU" sz="14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285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юридических лиц и 481 индивидуальный предприниматель.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/>
          </a:p>
        </p:txBody>
      </p:sp>
      <p:graphicFrame>
        <p:nvGraphicFramePr>
          <p:cNvPr id="20" name="Диаграмма 19"/>
          <p:cNvGraphicFramePr/>
          <p:nvPr/>
        </p:nvGraphicFramePr>
        <p:xfrm>
          <a:off x="500034" y="2714620"/>
          <a:ext cx="7500990" cy="3594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9286844" cy="70009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00948" cy="85725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571480"/>
            <a:ext cx="500066" cy="357190"/>
          </a:xfrm>
          <a:prstGeom prst="rect">
            <a:avLst/>
          </a:prstGeom>
        </p:spPr>
        <p:txBody>
          <a:bodyPr vert="horz" anchor="b" anchorCtr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214686"/>
            <a:ext cx="442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357694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457200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7214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57158" y="1714489"/>
            <a:ext cx="764386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7861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14348" y="1000108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357299"/>
            <a:ext cx="7429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357158" y="1142984"/>
            <a:ext cx="75724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Распределение хозяйствующих субъектов – юридических лиц по формам собственности, всего 285 единиц, в т.ч.</a:t>
            </a:r>
          </a:p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/>
          </a:p>
        </p:txBody>
      </p:sp>
      <p:graphicFrame>
        <p:nvGraphicFramePr>
          <p:cNvPr id="24" name="Диаграмма 23"/>
          <p:cNvGraphicFramePr/>
          <p:nvPr/>
        </p:nvGraphicFramePr>
        <p:xfrm>
          <a:off x="0" y="1785926"/>
          <a:ext cx="8001024" cy="5072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763688" y="1124744"/>
            <a:ext cx="69294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3.  </a:t>
            </a: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Инфраструктурная оборудованность территории муниципального образования, наличие свободных мощностей по энергосбережению, тепло-водоснабжению, водоотведению, очистке хозбытовых стоков</a:t>
            </a:r>
            <a:endParaRPr lang="ru-RU" sz="14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187624" y="1964353"/>
            <a:ext cx="7786742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Инженерно-коммунальная инфраструктура г.Зимы - это :</a:t>
            </a:r>
            <a:endParaRPr kumimoji="0" lang="ru-RU" sz="1300" b="0" i="1" u="sng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угольных котельных (в том числе 6 муниципальных установленной мощностью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42,16 Гкал /час);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электрокотельных (в том числе 2 муниципальных установленной мощностью – 2,5 Гкал/час);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корректирующая насосная станция, 4 подкачивающих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асосных станции, осуществляющие прием и передачу теплоэнергии от Ново-Зиминской ТЭЦ для обеспечения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теплоснабжения восточной части города;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47,49 км тепловых сетей (27,8 км – ООО «Теплосервис», 17,8 км – ООО «Комфорт-Сити», 0,643 км – АО «Дорожная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служба Иркутской области», 1,098 км –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котельная Вагонного ремонтного депо Зима – обособленное структурное подразделение АО «ОМК Стальной путь»</a:t>
            </a:r>
            <a:r>
              <a:rPr kumimoji="0" lang="ru-RU" sz="1300" b="0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0,144 км – котельная  АО «Дорожная служба Иркутская область»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в 2-х трубном исчислении;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 водозабор (о. Черемуховый куст)  производительной мощностью – 10000 м3 сутки;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99,1 км сетей водоснабжения;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очистные сооружения производительностью – 15900 м3/сутки;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33,62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км сетей водоотведения;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</a:t>
            </a:r>
            <a:r>
              <a:rPr kumimoji="0" lang="ru-RU" sz="130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канализационно </a:t>
            </a:r>
            <a:r>
              <a:rPr kumimoji="0" lang="ru-RU" sz="13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насосных станций. 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Электроснабжение города осуществляется от </a:t>
            </a:r>
            <a:r>
              <a:rPr kumimoji="0" lang="ru-RU" sz="1300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102 </a:t>
            </a:r>
            <a:r>
              <a:rPr kumimoji="0" lang="ru-RU" sz="1300" i="1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трансформаторных подстанций.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Протяженность электрических сетей в воздушном и кабельном исполнении составляет </a:t>
            </a:r>
            <a:r>
              <a:rPr lang="ru-RU" sz="13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358,55</a:t>
            </a: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км.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1" u="sng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Свободные мощности по энергетическим и другим коммунальным ресурсам оцениваются:</a:t>
            </a:r>
            <a:endParaRPr kumimoji="0" lang="ru-RU" sz="1300" b="0" i="1" u="sng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по  электроэнергии – 10000 КВА			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по теплоэнергии – (Ново-Зиминская ТЭЦ) – 350 Гкал/час			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по водоснабжению (водозабор о. Черемуховый куст)– 3-5 тыс.м.куб/сутки	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- по очистке  стоков – 9,2 тыс.м.куб. /сутки	 			</a:t>
            </a: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18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857356" y="1142985"/>
            <a:ext cx="68580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4.  Наличие свободных производственных и земельных площадок для реализации инвестиционных проектов в различных сферах деятельности</a:t>
            </a:r>
            <a:endParaRPr lang="ru-RU" sz="1600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857364"/>
            <a:ext cx="77867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Земельный участок в районе п.</a:t>
            </a:r>
            <a:r>
              <a:rPr kumimoji="0" lang="ru-RU" sz="1300" b="1" i="1" u="sng" strike="noStrike" cap="none" normalizeH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Сплотка, </a:t>
            </a:r>
            <a:r>
              <a:rPr kumimoji="0" lang="ru-RU" sz="1300" b="1" i="1" u="sng" strike="noStrike" cap="none" normalizeH="0" dirty="0" err="1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промлощадка</a:t>
            </a:r>
            <a:r>
              <a:rPr lang="ru-RU" sz="1300" b="1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 «Б»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Площадка пригодна для размещения технического, инженерного обеспечения, деревообрабатывающего, строительного производства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2571746"/>
          <a:ext cx="7215238" cy="4071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357454"/>
                <a:gridCol w="4286280"/>
              </a:tblGrid>
              <a:tr h="29389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Сводная площадка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352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Расположение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Населенный пункт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до транспортной магистрали: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 км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Р-255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ж/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4,1 км до ст. Зима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526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областного центра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центра МО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промышленных объектов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жилых домов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5186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подъездных путей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ж/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нет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19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0,2301 га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Ограждение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Строения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40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Правовой статус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собственности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условия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/ аренда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обременения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4965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инфраструктуры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Теплоснабжение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водоснабжение,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водоотведение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Очистные сооружения –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электрические сети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35-кВ, 10-кВ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тный лист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84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357850" cy="34765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142984"/>
            <a:ext cx="7929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ПРИГЛАШЕНИЕ К СОТРУДНИЧЕСТВУ</a:t>
            </a:r>
            <a:endParaRPr lang="ru-RU" sz="1600" b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171448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3786190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3786190"/>
            <a:ext cx="764386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915816" y="1556792"/>
            <a:ext cx="622818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13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Уважаемые инвесторы, бизнесмены и  партнеры!</a:t>
            </a:r>
            <a:endParaRPr lang="ru-RU" sz="1300" dirty="0" smtClean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     Представляю вашему вниманию  инвестиционный паспорт Зиминского городского муниципального образования, который позволит объективно оценить  привлекательность   нашего города, а также  принять   решение о начале  работы в  нашем муниципальном образовании. Город Зима является открытой для сотрудничества территорией, имеет  немало   потенциальных возможностей  для вложения инвестиций и всегда приветствует появление новых инвестиционных проектов.</a:t>
            </a:r>
          </a:p>
          <a:p>
            <a:pPr algn="just"/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87624" y="3429000"/>
            <a:ext cx="806489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       Орган местного самоуправления комплексной системой решений по земельным  отношениям, по льготам, по законодательству, по кадровым вопросам, по условиям присоединения  к энергоресурсам  старается создать благоприятные условия для прихода инвестора. Для поддержки бизнес инициатив, инвестиционной деятельности в городе функционирует  механизм инвестиционного уполномоченного муниципального образования. На официальном сайте  администрации города  посредством диалогового окна вы можете обратиться к инвестиционному уполномоченному для оказания помощи или  консультации. </a:t>
            </a:r>
          </a:p>
          <a:p>
            <a:pPr algn="just"/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         При создании  новых производств, новых рабочих мест администрация города Зимы  готова идти навстречу  инвесторам, обеспечить профессиональное  сопровождение их проектов.</a:t>
            </a:r>
          </a:p>
          <a:p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ДОБРО ПОЖАЛОВАТЬ  в г. Зиму  - родину известного Российского поэта Евгения Евтушенко.</a:t>
            </a:r>
          </a:p>
          <a:p>
            <a:pPr algn="ctr"/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Желаем  всем  успешного и плодотворного бизнеса  на нашей земле!</a:t>
            </a:r>
          </a:p>
          <a:p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Мэр Зиминского городского</a:t>
            </a:r>
          </a:p>
          <a:p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				                               А.Н. Коновалов</a:t>
            </a:r>
          </a:p>
          <a:p>
            <a:pPr algn="just"/>
            <a:endParaRPr lang="ru-RU" sz="1300" dirty="0" smtClean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 dirty="0" smtClean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300" dirty="0"/>
          </a:p>
        </p:txBody>
      </p:sp>
      <p:pic>
        <p:nvPicPr>
          <p:cNvPr id="14" name="Рисунок 13" descr="photo_2022-12-26_1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1196752"/>
            <a:ext cx="1987654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Подпис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4048" y="6165304"/>
            <a:ext cx="1221111" cy="5933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142984"/>
            <a:ext cx="77867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Территория в районе </a:t>
            </a:r>
            <a:r>
              <a:rPr kumimoji="0" lang="ru-RU" sz="1300" b="1" i="1" u="sng" strike="noStrike" cap="none" normalizeH="0" baseline="0" dirty="0" err="1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шлаконакопителей</a:t>
            </a: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ТЭЦ-3</a:t>
            </a:r>
            <a:r>
              <a:rPr kumimoji="0" lang="ru-RU" sz="1300" b="1" i="1" u="sng" strike="noStrike" cap="none" normalizeH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300" b="1" i="1" u="sng" strike="noStrike" cap="none" normalizeH="0" dirty="0" err="1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промзоны</a:t>
            </a:r>
            <a:r>
              <a:rPr kumimoji="0" lang="ru-RU" sz="1300" b="1" i="1" u="sng" strike="noStrike" cap="none" normalizeH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п. 1 Строитель </a:t>
            </a: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ул. Садовая, 61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Площадка пригодна для размещения деревообрабатывающего, строительного производства, предприятий химической промышленности;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1857364"/>
          <a:ext cx="7215238" cy="478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357454"/>
                <a:gridCol w="4286280"/>
              </a:tblGrid>
              <a:tr h="34545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Сводная площадка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18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Расположение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Населенный пункт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до транспортной магистрали: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 км до Р-255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ж/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2,6 км до ст. Зима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818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областного центра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центра МО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промышленных объектов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жилых домов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 км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11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подъездных путей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ж/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проходят рядом с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площадкой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7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га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Ограждение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Строения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Правовой статус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собственности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условия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/ аренда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обременения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36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инфраструктуры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Теплоснабжение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водоснабжение,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водоотведение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 500м3/ч. 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Очистные сооружения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10000м3/сутки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.; электрические сети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35-кВ, 10-кВ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142984"/>
            <a:ext cx="77867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</a:t>
            </a: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Глиняные карьеры п. </a:t>
            </a:r>
            <a:r>
              <a:rPr kumimoji="0" lang="ru-RU" sz="1300" b="1" i="1" u="sng" strike="noStrike" cap="none" normalizeH="0" baseline="0" dirty="0" err="1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Кирзавод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Площадка пригодна для размещения кирпичного завода, месторождение «Зиминское» – сырье: глина для производства кирпича;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1857364"/>
          <a:ext cx="7215238" cy="478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357454"/>
                <a:gridCol w="4286280"/>
              </a:tblGrid>
              <a:tr h="34545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Сводная площадка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18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Расположение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Населенный пункт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до транспортной магистрали: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 км до Р-255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ж/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км до ст. Зима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818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областного центра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300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центра МО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промышленных объектов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 м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жилых домов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 км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11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подъездных путей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ж/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7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9,65 га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Ограждение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Строения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Правовой статус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собственности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условия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/ аренда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обременения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36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инфраструктуры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Теплоснабжение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водоснабжение,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водоотведение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Очистные сооружения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.; электрические сети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10-кВ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21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243011"/>
            <a:ext cx="7786742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Земельный участок по адресу: Иркутская область, г. Зима, ул. Космонавтов, 51 «Е»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Площадка пригодна для размещения складских помещений;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1857364"/>
          <a:ext cx="7215238" cy="4786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357454"/>
                <a:gridCol w="4286280"/>
              </a:tblGrid>
              <a:tr h="345450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Сводная площадка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818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Расположение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Населенный пункт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до транспортной магистрали: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км до Р-255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ж/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км до ст. Зима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8180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областного центра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центра МО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промышленных объектов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жилых домов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180 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113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подъездных путей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ж/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3707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0,2 га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Ограждение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Строения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4544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Правовой статус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собственности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условия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/ аренда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обременения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362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инфраструктуры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Теплоснабжение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водоснабжение,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водоотведение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Очистные сооружения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.; электрические сети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10-кВ, 35-кВ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042957"/>
            <a:ext cx="7786742" cy="14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Земельный участок по адресу: Иркутская область, г. Зима, пос. Кирпичный завод, </a:t>
            </a:r>
            <a:r>
              <a:rPr lang="ru-RU" sz="1300" b="1" i="1" u="sng" dirty="0" err="1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промплощадка</a:t>
            </a:r>
            <a:r>
              <a:rPr lang="ru-RU" sz="1300" b="1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№ 1 «Б»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Площадка пригодна для размещения промышленных предприятий и производства </a:t>
            </a:r>
            <a:r>
              <a:rPr lang="en-US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II-III </a:t>
            </a: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классов вредности;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1916831"/>
          <a:ext cx="7215238" cy="472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357454"/>
                <a:gridCol w="4286280"/>
              </a:tblGrid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Сводная площадка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9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Расположение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Населенный пункт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до транспортной магистрали: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40 км до Р-255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ж/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км до ст. Зима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9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областного центра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центра МО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промышленных объектов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жилых домов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200 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45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подъездных путей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ж/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91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 га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Ограждение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Строения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8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Правовой статус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собственности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условия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/ аренда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обременения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4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инфраструктуры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Теплоснабжение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водоснабжение,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водоотведение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Очистные сооружения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.; электрические сети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10-кВ, 35-кВ.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23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142984"/>
            <a:ext cx="77867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6. Земельный участок по адресу: Иркутская область, г. Зима, в восточной части города, 250м от очистных сооружений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Площадка пригодна для размещения объектов складского назначения различного профиля;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1916831"/>
          <a:ext cx="7215238" cy="472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357454"/>
                <a:gridCol w="4286280"/>
              </a:tblGrid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Сводная площадка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9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Расположение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Населенный пункт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до транспортной магистрали: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2,8 км до Р-255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ж/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13,5 км до ст. Зима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9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областного центра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центра МО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промышленных объектов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жилых домов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1,6 км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45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подъездных путей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ж/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91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га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Ограждение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Строения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8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Правовой статус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собственности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условия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/ аренда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обременения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4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инфраструктуры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Теплоснабжение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водоснабжение,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водоотведение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Очистные сооружения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.; электрические сети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10-кВ, 35-кВ.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24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142984"/>
            <a:ext cx="77867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7. Земельный участок по адресу: Иркутская область, г. Зима, район железнодорожного моста через реку Ока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Площадка пригодна для размещения складских помещений;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1916831"/>
          <a:ext cx="7215238" cy="472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357454"/>
                <a:gridCol w="4286280"/>
              </a:tblGrid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Сводная площадка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9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Расположение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Населенный пункт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до транспортной магистрали: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13,7 км до Р-255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ж/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2,9 км до ст. Зима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9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областного центра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центра МО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промышленных объектов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жилых домов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км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45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подъездных путей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ж/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91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0,35 га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Ограждение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Строения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8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Правовой статус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собственности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условия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/ аренда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обременения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4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инфраструктуры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Теплоснабжение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водоснабжение,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водоотведение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Очистные сооружения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.; электрические сети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10-кВ, 35-кВ.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142984"/>
            <a:ext cx="77867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8. Земельный участок по адресу: Иркутская область, г. Зима, ул. Коминтерна, 153 «А»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Площадка пригодна для размещения коммунально-складских и производственных предприятий </a:t>
            </a:r>
            <a:r>
              <a:rPr lang="en-US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</a:t>
            </a: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класса вредности различного профиля 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1916831"/>
          <a:ext cx="7215238" cy="472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357454"/>
                <a:gridCol w="4286280"/>
              </a:tblGrid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Сводная площадка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9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Расположение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Населенный пункт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до транспортной магистрали: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1,8 км до Р-255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ж/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 км до ст. Зима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9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областного центра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центра МО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промышленных объектов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жилых домов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700 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45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подъездных путей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ж/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91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1,07 га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Ограждение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Строения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8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Правовой статус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собственности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условия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/ аренда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обременения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4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инфраструктуры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Теплоснабжение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водоснабжение,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водоотведение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Очистные сооружения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.; электрические сети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10-кВ, 35-кВ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26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142984"/>
            <a:ext cx="77867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9. Земельный участок по адресу: Иркутская область, г. Зима, ул. Садовая, 50 «К»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Площадка пригодна для размещения промышленных предприятий и производства </a:t>
            </a:r>
            <a:r>
              <a:rPr lang="en-US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II-III </a:t>
            </a: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классов вредности;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1916831"/>
          <a:ext cx="7215238" cy="472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357454"/>
                <a:gridCol w="4286280"/>
              </a:tblGrid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Сводная площадка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9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Расположение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Населенный пункт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до транспортной магистрали: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1,9 км до Р-255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ж/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3,5 км до ст. Зима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9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областного центра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центра МО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промышленных объектов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жилых домов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2,5 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45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подъездных путей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ж/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91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2,26 га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Ограждение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Строения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8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Правовой статус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собственности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условия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/ аренда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обременения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4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инфраструктуры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Теплоснабжение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водоснабжение,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водоотведение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Очистные сооружения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.; электрические сети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10-кВ, 35-кВ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27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4414" y="1142984"/>
            <a:ext cx="77867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10. Земельный участок по адресу: Иркутская область, г. Зима, ул. Коминтерна, 153«Б»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Площадка пригодна для размещения коммунально-складского и производственного предприятия </a:t>
            </a:r>
            <a:r>
              <a:rPr lang="en-US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IV </a:t>
            </a:r>
            <a:r>
              <a:rPr lang="ru-RU" sz="1300" i="1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класса вредности различного профиля;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00166" y="1916831"/>
          <a:ext cx="7215238" cy="4726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2357454"/>
                <a:gridCol w="4286280"/>
              </a:tblGrid>
              <a:tr h="341158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Сводная площадка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9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Расположение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Населенный пункт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 Зима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Расстояние до транспортной магистрали: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1,7 км до Р-255</a:t>
                      </a: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ж/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12,5 км до ст. Зима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960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Удаленность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областного центра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270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центра МО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 км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промышленных объектов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 м</a:t>
                      </a:r>
                    </a:p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ближайших жилых домов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600 м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2453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Наличие подъездных путей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Авто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ж/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916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территории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Площадь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0,6 га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Ограждение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Строения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3867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Правовой статус площадки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собственности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муниципальная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условия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продажа / аренда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обременения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5413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Характеристика инфраструктуры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Теплоснабжение – </a:t>
                      </a:r>
                      <a:r>
                        <a:rPr lang="ru-RU" sz="12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водоснабжение,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водоотведение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; Очистные сооружения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нет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.; электрические сети – </a:t>
                      </a:r>
                      <a:r>
                        <a:rPr lang="ru-RU" sz="1200" b="1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есть, 10-кВ, 35-кВ</a:t>
                      </a:r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00948" cy="3571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1472" y="1071546"/>
            <a:ext cx="74295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5.  Наличие свободных земельных участков, обеспеченных необходимой инженерной инфраструктурой, предназначенных для строительства жилых домов малоэтажной многоквартирной застройки и среднеэтажной застройки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Сформированный  земельный участок по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ул. Интернациональная, 66 А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площадь –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7543 м2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вид разрешенного использования –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среднеэтажный жилой дом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342900" indent="-342900">
              <a:buAutoNum type="arabicPeriod"/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Сформированный земельный участок по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ул. Октябрьская, 28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   площадь –  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15388 м2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вид разрешенного использования – </a:t>
            </a:r>
            <a:r>
              <a:rPr lang="ru-RU" sz="1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малоэтажный жилой дом.</a:t>
            </a:r>
          </a:p>
          <a:p>
            <a:pPr marL="342900" indent="-342900" algn="just">
              <a:buAutoNum type="arabicPeriod"/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AutoNum type="arabicPeriod"/>
            </a:pPr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piq7lkqlomve3qtw7zqj2wz5yk5be36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3645024"/>
            <a:ext cx="3712412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281653090006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3933056"/>
            <a:ext cx="3312368" cy="2208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тный лист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84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357850" cy="34765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142984"/>
            <a:ext cx="7929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ОРГАНЫ МЕСТНОГО САМОУПРАВЛЕНИЯ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4942" y="171448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3786190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1841242"/>
            <a:ext cx="79563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1571612"/>
            <a:ext cx="485778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331640" y="1556791"/>
          <a:ext cx="7812360" cy="52517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1448"/>
                <a:gridCol w="5700912"/>
              </a:tblGrid>
              <a:tr h="35473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4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1. Дума ЗГМО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представительный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орган  муниципального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Председатель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Думы Зиминского городского муниципального образования –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Деревягина Наталья Сергеевна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тел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8 (395 54) 3 -16-94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747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2. Мэр ЗГМО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- глава  муниципального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образования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Мэр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Зиминского городского муниципального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образования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-</a:t>
                      </a:r>
                      <a:r>
                        <a:rPr lang="ru-RU" sz="14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Коновалов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Андрей Николаевич </a:t>
                      </a:r>
                      <a:endParaRPr lang="ru-RU" sz="1400" b="1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тел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8 (395 54) 3-17-85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90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3. Администрация  ЗГМО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- исполнительно-распорядительный орган  муниципального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образования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3190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Первый заместитель  мэра городского округа -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Гудов Алексей Владимирович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                        тел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8 (395 54) 3-17-85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90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Заместитель  мэра городского округа по вопросам ЖКХ -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Соловьёв Николай Анатольевич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           тел.8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(395 54) 3-13-46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90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Заместитель мэра  городского округа по социальным вопросам -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Костикова Ольга Владимировна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тел.8 (395 54) 3-17-85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190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Управляющий делами администрации –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Сухарева Анна Владимировна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 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тел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. 8 (395 54) 3-17-85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7690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4. КСП ЗГМО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контрольно - счетный орган  внешнего муниципального  финансового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контроля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Председатель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КСП –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Батюк Елена Викторовна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тел. 8 908 644 27 94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00948" cy="3571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71546"/>
            <a:ext cx="7500990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6.  Близкое к городу расположение месторождений общераспространенных полезных ископаемых  (кирпичная глина, глина для производства керамзита, песчано – гравийная смесь)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пределах ограниченной удаленности имеются следующие месторождения:</a:t>
            </a: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643050"/>
            <a:ext cx="27860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/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Мординское (кирпичная глина)</a:t>
            </a:r>
            <a:endParaRPr lang="ru-RU" sz="13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Расположено в 3,5 км. на восток от ж/дорожного полотна и 6 км. севернее ст.Зима, с западной стороны п. Мордино.</a:t>
            </a:r>
          </a:p>
          <a:p>
            <a:endParaRPr lang="ru-RU" sz="1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2928935"/>
            <a:ext cx="2928958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/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Шиверское (кирпичная глина)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Расположено в 2,5 км. к востоку от </a:t>
            </a:r>
            <a:r>
              <a:rPr lang="ru-RU" sz="1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жел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дорожного полотна, в 8 км. от ст. Зима.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4071942"/>
            <a:ext cx="27146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/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Услонское (глина для производства керамзита</a:t>
            </a:r>
            <a:r>
              <a:rPr lang="ru-RU" sz="1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Расположено в 5 км. к северо – западу от ж/дорожной станции Зима, в 0,6 км к северо – западу от д.Услон. / дорожного полотна, в 8 км. от ст. Зима.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1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131357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14678" y="2786058"/>
            <a:ext cx="2428892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 descr="stapel_bakstenen_-_pile_of_bricks_2005_frug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429000"/>
            <a:ext cx="2157543" cy="1366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c6bc0491714319ed173bdc0edc9b7f1b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5000636"/>
            <a:ext cx="2285989" cy="16430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58282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00948" cy="3571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71546"/>
            <a:ext cx="750099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142852"/>
            <a:ext cx="3714776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/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Окское (песчано-гравийная смесь</a:t>
            </a:r>
            <a:r>
              <a:rPr lang="ru-RU" sz="1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расположено в 2,5 км к востоку от ст. Зима, на левом берегу     р. Оки. </a:t>
            </a:r>
          </a:p>
          <a:p>
            <a:pPr algn="ctr"/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Зиминское (карьер №1) песчано-гравийная смесь</a:t>
            </a:r>
            <a:r>
              <a:rPr lang="ru-RU" sz="1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Располагается на 1599 км ВСЖД в 3,5 км от ж/дорожной линии и в 4 км к северо-востоку от ст. Зима на левом берегу р. Оки.</a:t>
            </a:r>
          </a:p>
          <a:p>
            <a:pPr algn="ctr"/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Зиминское (карьер №2) песчано-гравийная смесь</a:t>
            </a:r>
            <a:endParaRPr lang="ru-RU" sz="13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Месторождение расположено вблизи станции Ока-2, в 3,1 км. к северу, правый берег р. Оки </a:t>
            </a:r>
          </a:p>
          <a:p>
            <a:endParaRPr lang="ru-RU" sz="13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4810" y="2428868"/>
            <a:ext cx="392909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/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Ухтуйское ( песчано-гравийная смесь)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Расположено в русле р.Оки в 4,5 км ниже г. Зимы. Стоит на госбалансе в резерве области.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Месторождение песчано-гравийной смеси </a:t>
            </a:r>
            <a:r>
              <a:rPr lang="ru-RU" sz="1300" b="1" i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Полячиха</a:t>
            </a:r>
            <a:endParaRPr lang="ru-RU" sz="1300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Расположено в 2 км. к востоку от д. </a:t>
            </a:r>
            <a:r>
              <a:rPr lang="ru-RU" sz="13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Ивашкино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в 5 км к югу от г. Зимы.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214810" y="214290"/>
            <a:ext cx="378621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/>
          </a:p>
          <a:p>
            <a:pPr algn="ctr"/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Норинское (песчано – гравийная смесь)</a:t>
            </a:r>
            <a:r>
              <a:rPr lang="ru-RU" sz="13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Расположено в 2,5 км от ж/дорожной станции Зима на северо – восточной окраине д. Норы, на правом берегу р. Оки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 – Норинское (песчано-гравийная смесь)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Расположено в 3 км. к западу от д. Норы</a:t>
            </a:r>
          </a:p>
          <a:p>
            <a:pPr algn="ctr"/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b="1" i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Мординское (песчано-гравийная смесь)</a:t>
            </a:r>
          </a:p>
          <a:p>
            <a:pPr algn="ctr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Расположено в 5 км. к северу от г. Зима</a:t>
            </a:r>
          </a:p>
        </p:txBody>
      </p:sp>
      <p:pic>
        <p:nvPicPr>
          <p:cNvPr id="16" name="Рисунок 15" descr="0ix72aC0dB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5143512"/>
            <a:ext cx="2100894" cy="1504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1436374010ghh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28794" y="4500570"/>
            <a:ext cx="2262182" cy="1857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IMG_69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2844" y="4857760"/>
            <a:ext cx="2024077" cy="1768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00948" cy="3571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71546"/>
            <a:ext cx="750099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свободных трудовых ресурсов с поставленной системой профессионально – технического обучения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714348" y="1928802"/>
          <a:ext cx="6905652" cy="4643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00948" cy="3571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71546"/>
            <a:ext cx="750099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1196752"/>
            <a:ext cx="7344816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Трудовой потенциал</a:t>
            </a:r>
          </a:p>
          <a:p>
            <a:pPr algn="ctr"/>
            <a:endParaRPr lang="ru-RU" sz="1400" b="1" i="1" u="sng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Зиминский филиал ОГКУ  «Кадровый центр Иркутской области» </a:t>
            </a:r>
          </a:p>
          <a:p>
            <a:pPr algn="just">
              <a:lnSpc>
                <a:spcPct val="150000"/>
              </a:lnSpc>
            </a:pPr>
            <a:r>
              <a:rPr lang="ru-RU" sz="1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Вид деятельности: 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деятельность агентств по подбору персонала</a:t>
            </a:r>
          </a:p>
          <a:p>
            <a:pPr algn="just">
              <a:lnSpc>
                <a:spcPct val="150000"/>
              </a:lnSpc>
            </a:pPr>
            <a:r>
              <a:rPr lang="ru-RU" sz="1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Адрес: 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665390, Иркутская область, г. Зима, ул. Коммунистическая, д. 36</a:t>
            </a:r>
          </a:p>
          <a:p>
            <a:pPr algn="just">
              <a:lnSpc>
                <a:spcPct val="150000"/>
              </a:lnSpc>
            </a:pPr>
            <a:r>
              <a:rPr lang="ru-RU" sz="1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i="1" dirty="0" smtClean="0">
                <a:latin typeface="Times New Roman" pitchFamily="18" charset="0"/>
                <a:cs typeface="Times New Roman" pitchFamily="18" charset="0"/>
              </a:rPr>
              <a:t>www.irkzan.ru   </a:t>
            </a:r>
            <a:r>
              <a:rPr lang="en-US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1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E-mail:</a:t>
            </a:r>
            <a:r>
              <a:rPr lang="en-US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zimagczn@mail.ru</a:t>
            </a:r>
          </a:p>
          <a:p>
            <a:pPr algn="just">
              <a:lnSpc>
                <a:spcPct val="150000"/>
              </a:lnSpc>
            </a:pPr>
            <a:r>
              <a:rPr lang="ru-RU" sz="1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Телефон: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8 (39554) 3-24-88</a:t>
            </a:r>
          </a:p>
          <a:p>
            <a:pPr algn="just">
              <a:lnSpc>
                <a:spcPct val="150000"/>
              </a:lnSpc>
            </a:pPr>
            <a:r>
              <a:rPr lang="ru-RU" sz="1400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Директор: </a:t>
            </a:r>
            <a:r>
              <a:rPr lang="ru-RU" sz="14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Трусова Елена Александровна</a:t>
            </a:r>
            <a:endParaRPr lang="en-US" sz="14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14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i="1" u="sng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 descr="ptt19F1knP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013176"/>
            <a:ext cx="4104456" cy="1540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637210732b4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3140968"/>
            <a:ext cx="4176464" cy="1549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00948" cy="3571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71546"/>
            <a:ext cx="750099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Наличие в городе учреждений начального и среднего профессионального образования предполагает возможность на месте готовить квалифицированные кадры рабочих специальностей </a:t>
            </a: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B16b57d7a50ea06e34d5246c647a2ec7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1714488"/>
            <a:ext cx="2000264" cy="15025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tehex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58082" y="3071810"/>
            <a:ext cx="1671267" cy="12696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85720" y="1857364"/>
            <a:ext cx="67151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ГБПОУ Иркутской области </a:t>
            </a:r>
          </a:p>
          <a:p>
            <a:pPr algn="ctr"/>
            <a:r>
              <a:rPr lang="ru-RU" sz="1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«Зиминский железнодорожный техникум»</a:t>
            </a:r>
          </a:p>
          <a:p>
            <a:pPr algn="ctr"/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Подготовка специалистов для предприятий железнодорожного узла ст. Зима: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машинист локомотива (электровоза);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машинист локомотива (тепловоза);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слесарь – электрик по ремонту электрооборудования подвижного состава (электровозов, электропоездов);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техническая эксплуатация подвижного состава железных дорог.</a:t>
            </a:r>
          </a:p>
          <a:p>
            <a:pPr algn="just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Обучение специальностям, востребованным на рынке труда города: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сварщик;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электромонтер ЖКХ;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повар, кондитер;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продавец, контролер – кассир;</a:t>
            </a:r>
          </a:p>
          <a:p>
            <a:pPr algn="just">
              <a:buFont typeface="Wingdings" pitchFamily="2" charset="2"/>
              <a:buChar char="§"/>
            </a:pPr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парикмахерское искусство.</a:t>
            </a:r>
          </a:p>
          <a:p>
            <a:pPr algn="just"/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 из стен данного учебного заведения выпускается более 190 специалистов.</a:t>
            </a:r>
          </a:p>
          <a:p>
            <a:pPr algn="ctr"/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Общая численность учащихся  - 716 человек.</a:t>
            </a:r>
          </a:p>
          <a:p>
            <a:pPr algn="just"/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dsc_03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0892" y="4214818"/>
            <a:ext cx="1714512" cy="12858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Рисунок 12" descr="b165fd992f3b735eaba044ab8614dc2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572264" y="5357826"/>
            <a:ext cx="1755462" cy="13573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7400948" cy="35719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1071546"/>
            <a:ext cx="750099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b="1" dirty="0" smtClean="0">
              <a:solidFill>
                <a:srgbClr val="00206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1285860"/>
            <a:ext cx="671517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§"/>
            </a:pP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ПОУ «Зиминский учебно – спортивный центр ДОСААФ России Иркутской области»</a:t>
            </a:r>
          </a:p>
          <a:p>
            <a:pPr algn="ctr"/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Подготовка  специалистов массовых технических профессий и развитие технического творчества;</a:t>
            </a:r>
          </a:p>
          <a:p>
            <a:pPr algn="ctr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Подготовка граждан по военно – учетным специальностям;</a:t>
            </a:r>
          </a:p>
          <a:p>
            <a:pPr algn="ctr">
              <a:buFontTx/>
              <a:buChar char="-"/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Патриотическое (военно  - патриотическое) воспитание граждан.</a:t>
            </a:r>
          </a:p>
          <a:p>
            <a:pPr algn="just"/>
            <a:endParaRPr lang="ru-RU" sz="14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 сегодняшний день Зиминский ДОСААФ не останавливается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на достигнутом, разрабатывая программы по обучению и другим</a:t>
            </a:r>
          </a:p>
          <a:p>
            <a:pPr algn="ctr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специальностям, востребованным на рынке труда</a:t>
            </a:r>
          </a:p>
          <a:p>
            <a:pPr algn="just"/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§"/>
            </a:pPr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29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00892" y="1857364"/>
            <a:ext cx="1857407" cy="14287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логоти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00892" y="3500438"/>
            <a:ext cx="1848539" cy="1443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DSC022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57950" y="5072074"/>
            <a:ext cx="2222316" cy="15536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142984"/>
            <a:ext cx="77867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CCFF"/>
                </a:solidFill>
                <a:latin typeface="Arial Black" pitchFamily="34" charset="0"/>
                <a:cs typeface="Times New Roman" pitchFamily="18" charset="0"/>
              </a:rPr>
              <a:t>8. БЛАГОПРИЯТНЫЙ   БИЗНЕС - КЛИМАТ</a:t>
            </a:r>
            <a:endParaRPr lang="ru-RU" sz="1600" b="1" dirty="0">
              <a:solidFill>
                <a:srgbClr val="00CC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1500174"/>
            <a:ext cx="7286676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Развитый сектор малого и среднего предпринимательства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Наличие инфраструктуры поддержки малого и среднего предпринимательства</a:t>
            </a:r>
          </a:p>
          <a:p>
            <a:pPr algn="ctr">
              <a:buFont typeface="Wingdings" pitchFamily="2" charset="2"/>
              <a:buChar char="ü"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Сформированность муниципальной законодательной базы по поддержке предпринимательства и улучшению инвестиционного климата</a:t>
            </a:r>
          </a:p>
          <a:p>
            <a:pPr algn="just"/>
            <a:endParaRPr lang="ru-RU" sz="115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i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Малый и средний бизнес  г. Зимы – это</a:t>
            </a:r>
            <a:r>
              <a:rPr lang="ru-RU" sz="1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600 </a:t>
            </a:r>
            <a:r>
              <a:rPr lang="ru-RU" sz="1400" b="1" i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хозяйствующих субъектов:</a:t>
            </a:r>
          </a:p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119 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малых и микро предприятий и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481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индивидуальный предприниматель, осуществляющих деятельность без образования юридического лица.</a:t>
            </a:r>
          </a:p>
          <a:p>
            <a:pPr algn="ctr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428596" y="3214686"/>
          <a:ext cx="728667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1" name="Содержимое 10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493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57290" y="714356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714356"/>
            <a:ext cx="71438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36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4612" y="1142984"/>
            <a:ext cx="45005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Структура малых и средних предприятий</a:t>
            </a:r>
            <a:endParaRPr lang="ru-RU" sz="16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/>
        </p:nvGraphicFramePr>
        <p:xfrm>
          <a:off x="971600" y="1214422"/>
          <a:ext cx="8172400" cy="50006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тный лист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357850" cy="34765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57258" y="1142984"/>
            <a:ext cx="764389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itchFamily="34" charset="0"/>
              </a:rPr>
              <a:t>ИНФРАСТРУКТУРА ПОДДЕРЖКИ МАЛОГО И СРЕДНЕГО ПРЕДПРИНИМАТЕЛЬСТВА </a:t>
            </a:r>
            <a:endParaRPr lang="ru-RU" sz="16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88000" y="1714489"/>
            <a:ext cx="7956000" cy="8617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indent="450000" algn="ctr"/>
            <a:r>
              <a:rPr lang="ru-RU" sz="1300" b="1" dirty="0" smtClean="0">
                <a:solidFill>
                  <a:srgbClr val="0099FF"/>
                </a:solidFill>
                <a:latin typeface="Arial Black" pitchFamily="34" charset="0"/>
              </a:rPr>
              <a:t>СОВЕТ ПО РАЗВИТИЮ МАЛОГО И СРЕДНЕГО ПРЕДПРИНИМАТЕЛЬСТВА ГОРОДА ЗИМЫ</a:t>
            </a:r>
          </a:p>
          <a:p>
            <a:pPr indent="450000" algn="ctr"/>
            <a:r>
              <a:rPr lang="ru-RU" sz="12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(коллегиальный совещательный и консультативный орган при администрации</a:t>
            </a:r>
          </a:p>
          <a:p>
            <a:pPr indent="450000" algn="ctr"/>
            <a:r>
              <a:rPr lang="ru-RU" sz="1200" b="1" dirty="0" smtClean="0">
                <a:solidFill>
                  <a:srgbClr val="0099FF"/>
                </a:solidFill>
                <a:latin typeface="Times New Roman" pitchFamily="18" charset="0"/>
                <a:cs typeface="Times New Roman" pitchFamily="18" charset="0"/>
              </a:rPr>
              <a:t> Зиминского городского муниципального образования)</a:t>
            </a:r>
            <a:endParaRPr lang="ru-RU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571744"/>
            <a:ext cx="44291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Выработка и реализация предложений по развитию малого и среднего предпринимательства, привлечение граждан, общественных объединений и СМИ к обсуждению вопросов касающихся сферы МиСП, осуществление общественной экспертизы нормативных актов города Зимы, касающихся сферы деятельности МиСП. </a:t>
            </a:r>
            <a:endParaRPr lang="ru-RU" sz="1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643570" y="2571744"/>
            <a:ext cx="350043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665390, Иркутская область, г. Зима, ул. Ленина, 5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тел. (39554) 3-12-08, (39554) 3-17-85.</a:t>
            </a:r>
          </a:p>
          <a:p>
            <a:pPr algn="ctr"/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e-mail: ekonzima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205@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mail@zimadm.ru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Председатель Совета: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Гудов Алексей Владимирович</a:t>
            </a:r>
          </a:p>
          <a:p>
            <a:pPr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88000" y="3786190"/>
            <a:ext cx="7956000" cy="49244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99FF"/>
                </a:solidFill>
                <a:latin typeface="Arial Black" pitchFamily="34" charset="0"/>
                <a:cs typeface="Times New Roman" pitchFamily="18" charset="0"/>
              </a:rPr>
              <a:t>Микрокредитная компания «ФОНД ПОДДЕРЖКИ МАЛОГО И СРЕДНЕГО ПРЕДПРИНИМАТЕЛЬСТВА ГОРОДА ЗИМЫ И ЗИМИНСКОГО РАЙОНА»</a:t>
            </a:r>
            <a:endParaRPr lang="ru-RU" sz="1300" dirty="0">
              <a:solidFill>
                <a:srgbClr val="0099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214414" y="4357695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Микрофинансовая деятельность по кредитованию субъектов малого и среднего предпринимательства.</a:t>
            </a: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Портфель займов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50,9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млн. руб.</a:t>
            </a:r>
          </a:p>
          <a:p>
            <a:pPr algn="just">
              <a:lnSpc>
                <a:spcPct val="150000"/>
              </a:lnSpc>
            </a:pP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Среднегодовое количество предоставляемых займов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65 ед.</a:t>
            </a:r>
          </a:p>
          <a:p>
            <a:pPr algn="just">
              <a:lnSpc>
                <a:spcPct val="150000"/>
              </a:lnSpc>
            </a:pP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Размер микрозайма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 5 млн. руб.</a:t>
            </a:r>
          </a:p>
          <a:p>
            <a:pPr algn="just">
              <a:lnSpc>
                <a:spcPct val="150000"/>
              </a:lnSpc>
            </a:pP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Срок предоставления микрозайма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3 мес. до 3 лет</a:t>
            </a:r>
          </a:p>
          <a:p>
            <a:pPr algn="just">
              <a:lnSpc>
                <a:spcPct val="150000"/>
              </a:lnSpc>
            </a:pPr>
            <a:r>
              <a:rPr lang="ru-RU" sz="1200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Процентная ставка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(в зависимости от срока и суммы микрозайма) – </a:t>
            </a: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 9% до 10% </a:t>
            </a:r>
            <a:endParaRPr lang="ru-RU" sz="1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4357694"/>
            <a:ext cx="30003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665390, Иркутская область, г. Зима,         ул. Коммунистическая, д. 44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Тел:  8 (904)-131-87-76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е-mail: mfp_admzima2013@mail.ru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Директор:</a:t>
            </a:r>
          </a:p>
          <a:p>
            <a:pPr algn="ctr"/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Патрахина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Светлана Сергеевна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675456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692696"/>
            <a:ext cx="7776864" cy="29238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300" dirty="0" smtClean="0">
                <a:solidFill>
                  <a:srgbClr val="0099FF"/>
                </a:solidFill>
                <a:latin typeface="Arial Black" pitchFamily="34" charset="0"/>
                <a:cs typeface="Times New Roman" pitchFamily="18" charset="0"/>
              </a:rPr>
              <a:t>ОРГАНИЗАЦИИ, ОКАЗЫВАЮЩИЕ УСЛУГИ В СФЕРЕ БУХГАЛТЕРСКОГО УЧЕТА</a:t>
            </a:r>
            <a:endParaRPr lang="ru-RU" sz="1300" dirty="0">
              <a:solidFill>
                <a:srgbClr val="0099FF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500174"/>
            <a:ext cx="35718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ИП Григорьева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79512" y="1772816"/>
            <a:ext cx="314327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665390, Иркутская область, г. Зима,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ул. Клименко, д.33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тел.  8 (950) 082 80 48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е-mail: </a:t>
            </a:r>
            <a:r>
              <a:rPr lang="en-US" sz="1200" dirty="0" smtClean="0"/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3"/>
              </a:rPr>
              <a:t>buhslushba@mail.ru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Директор:  ИП Григорьева Виктория Васильевна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071934" y="1500174"/>
            <a:ext cx="392909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«Компания бухгалтерский учет»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071934" y="1785926"/>
            <a:ext cx="38576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665393, Иркутская область, г. Зима,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ул. Куйбышева, д.136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тел.  8 (902) 174 74 00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е-mail: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vlasova.svetlana.66@rambler.ru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Директор: Власова Мария Юрьевна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0" y="3140968"/>
            <a:ext cx="32861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Декларант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07504" y="3429000"/>
            <a:ext cx="421484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665390, Иркутская область, г. Зима, ул. Октябрьская, д.74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тел.  8 (950) 064 69 33, 8 (3952) 3-20-13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е-mail: 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irina.afonina74@yandex.ru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Директор: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Афонина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Ирина Владимировна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Рисунок 26" descr="экономик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509120"/>
            <a:ext cx="7965586" cy="2348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76056" y="3140968"/>
            <a:ext cx="17820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ООО «Зима - ЦБО»</a:t>
            </a:r>
            <a:endParaRPr lang="ru-RU" sz="14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1960" y="3429000"/>
            <a:ext cx="36724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665393, Иркутская область, г. Зима,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ул. Вокзальная, д. 28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тел. 8 (904) 126 01 64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Директор: Алексеева Елена Владимировна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11560" y="-531440"/>
            <a:ext cx="7400948" cy="919146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ГОРОД ЗИМА. ИНВЕСТИЦИОННЫЙ  ПАСПОРТ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8388424" y="0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noProof="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тный лист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84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357850" cy="34765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142984"/>
            <a:ext cx="7929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СТРУКТУРНЫЕ И ВНУТРИСТРУКТУРНЫЕ ПОДРАЗДЕЛЕНИЯ АДМИНИСТРАЦИИ г. ЗИМЫ, ОСУЩЕСТВЛЯЮЩИЕ ВЗАИМОДЕЙСТВИЕ С ИНВЕСТОРАМИ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4942" y="171448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3786190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87624" y="1841242"/>
            <a:ext cx="795637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57290" y="1571612"/>
            <a:ext cx="4857784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</a:t>
            </a:r>
            <a:endParaRPr lang="ru-RU" sz="13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331640" y="2132856"/>
          <a:ext cx="7812360" cy="36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30226"/>
                <a:gridCol w="4082134"/>
              </a:tblGrid>
              <a:tr h="49227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47886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Первый заместитель мэра городского округа, инвестиционный уполномоченный в Зиминском городском муниципальном образовании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-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Гудов Алексей Владимирович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тел. 8 (395 54) 3-17-85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Комитет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имущественных отношений, архитектуры и </a:t>
                      </a: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градостроительства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 председатель Комитета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Бритенко  Максим Иванович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тел. 8 (395 54) 3-25-70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Комитет 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ЖКХ, транспорта и связи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 -  председатель Комитета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latin typeface="Times New Roman"/>
                          <a:ea typeface="Calibri"/>
                          <a:cs typeface="Times New Roman"/>
                        </a:rPr>
                        <a:t>Пыжьянов Никита Игоревич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Times New Roman"/>
                          <a:ea typeface="Calibri"/>
                          <a:cs typeface="Times New Roman"/>
                        </a:rPr>
                        <a:t>тел. 8 (395 54) 3 -10-50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20080"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Управление </a:t>
                      </a: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экономической и инвестиционной политики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- начальник управления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Степанова Людмила Викторовна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тел. 8 (395 54) 3 -12-08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39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142984"/>
            <a:ext cx="77867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 Black" pitchFamily="34" charset="0"/>
              </a:rPr>
              <a:t>Муниципальная нормативно – правовая база по улучшению инвестиционного климата</a:t>
            </a:r>
            <a:endParaRPr lang="ru-RU" sz="1400" dirty="0">
              <a:solidFill>
                <a:srgbClr val="FF6600"/>
              </a:solidFill>
              <a:latin typeface="Arial Black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51520" y="1700808"/>
          <a:ext cx="7670086" cy="4896543"/>
        </p:xfrm>
        <a:graphic>
          <a:graphicData uri="http://schemas.openxmlformats.org/drawingml/2006/table">
            <a:tbl>
              <a:tblPr firstRow="1" bandRow="1">
                <a:effectLst>
                  <a:outerShdw dist="50800" dir="5400000" sx="1000" sy="1000" algn="ctr" rotWithShape="0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7670086"/>
              </a:tblGrid>
              <a:tr h="414528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Инвестиционная деятельность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527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Постановление администрации ЗГМО от 06.02.2015г. №198 «Об утверждении Правил  осуществления  капитальных вложений  в объекты  муниципальной собственности   за счет средств  бюджета Зиминского городского муниципального образования»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2704">
                <a:tc>
                  <a:txBody>
                    <a:bodyPr/>
                    <a:lstStyle/>
                    <a:p>
                      <a:pPr algn="just"/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Постановление администрации ЗГМО от 06.02.2015г. №199 «Об утверждении Порядка принятия  решения  о подготовке  и реализации  бюджетных инвестиций  за счет средств  бюджета Зиминского городского муниципального образования»</a:t>
                      </a:r>
                      <a:endParaRPr lang="ru-RU" sz="9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59968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Думы Зиминского городского муниципального образования от 23.11.2017г. №  306 «Об основных положениях предоставления муниципальной поддержки инвестиционной деятельности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 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Зиминском городском муниципальном образовании» (в ред. решения Думы ЗГМО от 25.10.2017 №386)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27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Решение Думы Зиминского городского муниципального образования от 28.11.2019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№23 «Об утверждении Положения  «О земельном налоге на территории Зиминского городского муниципального образования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»»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27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Постановление администрации ЗГМО от 29.11.2017г. № 2107 «Об утверждении Положения о порядке ведения реестра инвестиционных проектов города Зимы»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27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Постановление администрации ЗГМО от 29.11.2017г. № 2108 «Об утверждении Порядка</a:t>
                      </a:r>
                      <a:r>
                        <a:rPr kumimoji="0" lang="ru-RU" sz="900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оценки общей эффективности инвестиционных проектов и проведения мониторинга  их реализации</a:t>
                      </a:r>
                      <a:r>
                        <a:rPr kumimoji="0" lang="ru-RU" sz="9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  <a:endParaRPr lang="ru-RU" sz="9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27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7. Постановление администрации ЗГМО от 07.12.2017г. № 2152 «Об утверждении Порядка предоставления  инвесторам инвестиционных проектов  бюджетных инвестиций»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0582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8. Постановление администрации ЗГМО от 12.12.2017г. № 2186 «О контрольных сроках прохождения</a:t>
                      </a:r>
                      <a:r>
                        <a:rPr kumimoji="0" lang="ru-RU" sz="9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разрешительных процедур для инвесторов»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40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51520" y="1340769"/>
          <a:ext cx="7920880" cy="5184573"/>
        </p:xfrm>
        <a:graphic>
          <a:graphicData uri="http://schemas.openxmlformats.org/drawingml/2006/table">
            <a:tbl>
              <a:tblPr firstRow="1" bandRow="1">
                <a:effectLst>
                  <a:outerShdw dist="50800" dir="5400000" sx="1000" sy="1000" algn="ctr" rotWithShape="0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7920880"/>
              </a:tblGrid>
              <a:tr h="4192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Инвестиционная деятельность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7685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Думы Зиминского городского муниципального образования от 21.12.2017г. №  320 О внесении изменений в решение Думы Зиминского</a:t>
                      </a:r>
                      <a:r>
                        <a:rPr kumimoji="0" lang="ru-RU" sz="9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городского муниципального образования от 21.02.2017 № 240 «Об утверждении  положения о порядке определения  размера арендной платы  за земельные участки, находящиеся в муниципальной собственности Зиминского городского муниципального образования»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89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 Постановление администрации ЗГМО от 09.01.2018г. № 9 «Об утверждении</a:t>
                      </a:r>
                      <a:r>
                        <a:rPr kumimoji="0" lang="ru-RU" sz="9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Порядка предоставления инвестору льготных условий  пользования землей, находящейся в муниципальной собственности ЗГМО»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58953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latin typeface="Times New Roman" pitchFamily="18" charset="0"/>
                          <a:cs typeface="Times New Roman" pitchFamily="18" charset="0"/>
                        </a:rPr>
                        <a:t>11. </a:t>
                      </a: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Решение Думы Зиминского городского муниципального образования от 25.01.2018г. №  327 </a:t>
                      </a:r>
                      <a:r>
                        <a:rPr kumimoji="0" lang="ru-RU" sz="9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«Об утверждении  Порядка предоставления  инвесторам инвестиционных проектов муниципальных гарантий» (в ред. решения Думы ЗГМО от 31.01.2019 №409)</a:t>
                      </a:r>
                      <a:endParaRPr lang="ru-RU" sz="9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34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12. Решение</a:t>
                      </a: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Думы  Зиминского городского муниципального образования от 25.10.2018г. № 385 «Об утверждении Порядка предоставления льгот по земельному налогу инвесторам инвестиционных проектов, включенных в реестр инвестиционных проектов города Зимы»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6856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13. Постановление администрации ЗГМО от 12.04.2024</a:t>
                      </a:r>
                      <a:r>
                        <a:rPr kumimoji="0" lang="ru-RU" sz="9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г. № 379 «Об утверждении</a:t>
                      </a:r>
                      <a:r>
                        <a:rPr kumimoji="0" lang="ru-RU" sz="9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Порядка сопровождения инвестиционных проектов, реализуемых и (или) планируемых к реализации на территории ЗГМО»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34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14. Постановление администрации ЗГМО от 12.04.2024 г. № 380 «О назначении инвестиционного уполномоченного</a:t>
                      </a:r>
                      <a:r>
                        <a:rPr kumimoji="0" lang="ru-RU" sz="9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ЗГМО»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0344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r>
                        <a:rPr kumimoji="0" lang="ru-RU" sz="900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Постановление администрации ЗГМО от 12.04.2024 г.  № 381 «Об инвестиционном совете</a:t>
                      </a:r>
                      <a:r>
                        <a:rPr kumimoji="0" lang="ru-RU" sz="900" kern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при администрации ЗГМО»</a:t>
                      </a:r>
                      <a:endParaRPr lang="ru-RU" sz="9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41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196752"/>
            <a:ext cx="619849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4F8A"/>
                </a:solidFill>
                <a:latin typeface="Arial Black" pitchFamily="34" charset="0"/>
              </a:rPr>
              <a:t>Стратегический план развития</a:t>
            </a:r>
          </a:p>
          <a:p>
            <a:pPr algn="ctr"/>
            <a:r>
              <a:rPr lang="ru-RU" sz="1400" dirty="0" err="1" smtClean="0">
                <a:solidFill>
                  <a:srgbClr val="004F8A"/>
                </a:solidFill>
                <a:latin typeface="Arial Black" pitchFamily="34" charset="0"/>
              </a:rPr>
              <a:t>Зиминского</a:t>
            </a:r>
            <a:r>
              <a:rPr lang="ru-RU" sz="1400" dirty="0" smtClean="0">
                <a:solidFill>
                  <a:srgbClr val="004F8A"/>
                </a:solidFill>
                <a:latin typeface="Arial Black" pitchFamily="34" charset="0"/>
              </a:rPr>
              <a:t> городского муниципального образования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915816" y="27089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67544" y="1412776"/>
            <a:ext cx="7488832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</a:p>
          <a:p>
            <a:pPr algn="just">
              <a:lnSpc>
                <a:spcPct val="150000"/>
              </a:lnSpc>
            </a:pPr>
            <a:r>
              <a:rPr lang="ru-RU" dirty="0" smtClean="0">
                <a:solidFill>
                  <a:srgbClr val="004F8A"/>
                </a:solidFill>
              </a:rPr>
              <a:t>          </a:t>
            </a: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На территории г. Зимы  реализуются   мероприятия и проекты Стратегии  социально-экономического развития </a:t>
            </a:r>
            <a:r>
              <a:rPr lang="ru-RU" sz="1300" dirty="0" err="1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  образования на период до 2036 года, утвержденной решением Думы </a:t>
            </a:r>
            <a:r>
              <a:rPr lang="ru-RU" sz="1300" dirty="0" err="1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  образования от 23.11.2023 № 308.</a:t>
            </a:r>
          </a:p>
          <a:p>
            <a:pPr algn="just">
              <a:lnSpc>
                <a:spcPct val="150000"/>
              </a:lnSpc>
            </a:pPr>
            <a:r>
              <a:rPr lang="ru-RU" sz="1300" b="1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         Основная цель стратегии - повышение качества жизни  населения ЗГМО до уровня, обеспечивающего  современные потребности   человека в  развитии и самореализации.</a:t>
            </a:r>
          </a:p>
          <a:p>
            <a:pPr algn="just">
              <a:lnSpc>
                <a:spcPct val="150000"/>
              </a:lnSpc>
            </a:pP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          Главным инструментом реализации стратегии является  План мероприятий по реализации стратегии социально - экономического развития ЗГМО, утвержденный постановлением администрации </a:t>
            </a:r>
            <a:r>
              <a:rPr lang="ru-RU" sz="1300" dirty="0" err="1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  образования от 23.11.2023 № 1054.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42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268760"/>
            <a:ext cx="575349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F8A"/>
                </a:solidFill>
                <a:latin typeface="Arial Black" pitchFamily="34" charset="0"/>
              </a:rPr>
              <a:t>Документы территориального  планирования</a:t>
            </a:r>
            <a:endParaRPr lang="ru-RU" sz="1400" dirty="0" smtClean="0">
              <a:solidFill>
                <a:srgbClr val="004F8A"/>
              </a:solidFill>
              <a:latin typeface="Arial Black" pitchFamily="34" charset="0"/>
            </a:endParaRPr>
          </a:p>
          <a:p>
            <a:pPr algn="ctr"/>
            <a:r>
              <a:rPr lang="ru-RU" sz="1400" b="1" dirty="0" err="1" smtClean="0">
                <a:solidFill>
                  <a:srgbClr val="004F8A"/>
                </a:solidFill>
                <a:latin typeface="Arial Black" pitchFamily="34" charset="0"/>
              </a:rPr>
              <a:t>Зиминского</a:t>
            </a:r>
            <a:r>
              <a:rPr lang="ru-RU" sz="1400" b="1" dirty="0" smtClean="0">
                <a:solidFill>
                  <a:srgbClr val="004F8A"/>
                </a:solidFill>
                <a:latin typeface="Arial Black" pitchFamily="34" charset="0"/>
              </a:rPr>
              <a:t> городского муниципального образования</a:t>
            </a:r>
            <a:endParaRPr lang="ru-RU" sz="1400" dirty="0" smtClean="0">
              <a:solidFill>
                <a:srgbClr val="004F8A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2060848"/>
            <a:ext cx="7632848" cy="3070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           1. Генеральный план г. Зимы (утвержден  решением Думы ЗГМО от  26.06.2008 №480).</a:t>
            </a:r>
          </a:p>
          <a:p>
            <a:pPr lvl="0" algn="just">
              <a:lnSpc>
                <a:spcPct val="150000"/>
              </a:lnSpc>
            </a:pP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           2. Программа комплексного  развития  социальной инфраструктуры  </a:t>
            </a:r>
            <a:r>
              <a:rPr lang="ru-RU" sz="1300" dirty="0" err="1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на период 2019-2025гг. (утверждена   решением Думы ЗГМО от 24.10.2019 №17).</a:t>
            </a:r>
          </a:p>
          <a:p>
            <a:pPr lvl="0" algn="just">
              <a:lnSpc>
                <a:spcPct val="150000"/>
              </a:lnSpc>
            </a:pP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           3. Программа комплексного  развития  систем коммунальной инфраструктуры </a:t>
            </a:r>
            <a:r>
              <a:rPr lang="ru-RU" sz="1300" dirty="0" err="1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 на 2019-2025гг. (утверждена решением Думы ЗГМО от 25.04.2019 №443).</a:t>
            </a:r>
          </a:p>
          <a:p>
            <a:pPr lvl="0" algn="just">
              <a:lnSpc>
                <a:spcPct val="150000"/>
              </a:lnSpc>
            </a:pP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           4. Программа комплексного  развития транспортной инфраструктуры </a:t>
            </a:r>
            <a:r>
              <a:rPr lang="ru-RU" sz="1300" dirty="0" err="1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Зиминского</a:t>
            </a: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городского муниципального образования на 2020-2025гг. (утверждена решением Думы ЗГМО от  25.07.2019 №468).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43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23528" y="1988840"/>
          <a:ext cx="7776864" cy="4521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/>
                <a:gridCol w="388843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Успешно реализованные проекты</a:t>
                      </a:r>
                      <a:endParaRPr kumimoji="0" lang="ru-RU" sz="1400" b="1" kern="1200" dirty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Реализующиеся инвестиционные проекты</a:t>
                      </a:r>
                      <a:endParaRPr kumimoji="0" lang="ru-RU" sz="1400" b="1" kern="1200" dirty="0" smtClean="0">
                        <a:solidFill>
                          <a:schemeClr val="lt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450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Строительство физкультурно-спортивного комплекса «Сибирь»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Реконструкция системы теплоснабжения западной части г.Зимы 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 этап)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Строительство Дома  культуры  им А.Н.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Гринчика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Строительство  физкультурно-оздоровительного   комплекса с плавательным бассейном(ул. Ленина,62)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Капитальный ремонт  объекта «Спорткомплекс» МАУ «Спортивная школа  (Зал тяжелой атлетики им П.Г.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Блинова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Строительство магазина - склада строительных материалов (ул. Коммунистическая,</a:t>
                      </a:r>
                      <a:r>
                        <a:rPr kumimoji="0"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207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Строительство общеобразовательной школы №10 на 352 учащихся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Строительство магазина (ул. Ангарская,7)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Реконструкция  станции Зима  ВСЖД 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Строительство магазина (ул. Октябрьская,80а)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Строительство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автомойки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(ул. Январских событий,1)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Строительство станции технического обслуживания автомобилей (ул. Бограда, 183,А)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Благоустройство  центрального  кольцевого бульвара «Теплая Зима»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015498" y="1196752"/>
            <a:ext cx="657904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F8A"/>
                </a:solidFill>
                <a:latin typeface="Arial Black" pitchFamily="34" charset="0"/>
              </a:rPr>
              <a:t>Проекты развития</a:t>
            </a:r>
            <a:endParaRPr lang="ru-RU" sz="1400" dirty="0" smtClean="0">
              <a:solidFill>
                <a:srgbClr val="004F8A"/>
              </a:solidFill>
              <a:latin typeface="Arial Black" pitchFamily="34" charset="0"/>
            </a:endParaRPr>
          </a:p>
          <a:p>
            <a:pPr algn="ctr"/>
            <a:r>
              <a:rPr lang="ru-RU" sz="1400" b="1" dirty="0" err="1" smtClean="0">
                <a:solidFill>
                  <a:srgbClr val="004F8A"/>
                </a:solidFill>
                <a:latin typeface="Arial Black" pitchFamily="34" charset="0"/>
              </a:rPr>
              <a:t>Зиминского</a:t>
            </a:r>
            <a:r>
              <a:rPr lang="ru-RU" sz="1400" b="1" dirty="0" smtClean="0">
                <a:solidFill>
                  <a:srgbClr val="004F8A"/>
                </a:solidFill>
                <a:latin typeface="Arial Black" pitchFamily="34" charset="0"/>
              </a:rPr>
              <a:t> городского муниципального образования</a:t>
            </a:r>
            <a:endParaRPr lang="ru-RU" sz="1400" dirty="0" smtClean="0">
              <a:solidFill>
                <a:srgbClr val="004F8A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3608" y="1196752"/>
            <a:ext cx="571182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F8A"/>
                </a:solidFill>
                <a:latin typeface="Arial Black" pitchFamily="34" charset="0"/>
              </a:rPr>
              <a:t>Инвестиционные проекты, для реализации которых   </a:t>
            </a:r>
            <a:endParaRPr lang="ru-RU" sz="1400" dirty="0" smtClean="0">
              <a:solidFill>
                <a:srgbClr val="004F8A"/>
              </a:solidFill>
              <a:latin typeface="Arial Black" pitchFamily="34" charset="0"/>
            </a:endParaRPr>
          </a:p>
          <a:p>
            <a:pPr algn="ctr"/>
            <a:r>
              <a:rPr lang="ru-RU" sz="1400" b="1" dirty="0" smtClean="0">
                <a:solidFill>
                  <a:srgbClr val="004F8A"/>
                </a:solidFill>
                <a:latin typeface="Arial Black" pitchFamily="34" charset="0"/>
              </a:rPr>
              <a:t>необходимы инвестиции</a:t>
            </a:r>
            <a:endParaRPr lang="ru-RU" sz="1400" dirty="0" smtClean="0">
              <a:solidFill>
                <a:srgbClr val="004F8A"/>
              </a:solidFill>
              <a:latin typeface="Arial Black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67544" y="1916832"/>
            <a:ext cx="7560840" cy="1269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1. Реконструкция системы теплоснабжения западной части г.Зимы  (2,3 этапы)</a:t>
            </a:r>
          </a:p>
          <a:p>
            <a:pPr lvl="0" algn="just">
              <a:lnSpc>
                <a:spcPct val="150000"/>
              </a:lnSpc>
            </a:pP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       2. Строительство общеобразовательной школы на 520 учебных мест </a:t>
            </a:r>
            <a:r>
              <a:rPr lang="ru-RU" sz="130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(ул. )</a:t>
            </a:r>
            <a:endParaRPr lang="ru-RU" sz="1300" dirty="0" smtClean="0">
              <a:solidFill>
                <a:srgbClr val="004F8A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       3. Строительство детского сада на  140 мест (ул. Интернациональная, 66)</a:t>
            </a:r>
          </a:p>
          <a:p>
            <a:endParaRPr lang="ru-RU" dirty="0"/>
          </a:p>
        </p:txBody>
      </p:sp>
      <p:pic>
        <p:nvPicPr>
          <p:cNvPr id="8" name="Рисунок 7" descr="5bcsm6h17qmnbo2vm7oqq3fr0y9u222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>
            <a:off x="611560" y="3429000"/>
            <a:ext cx="3555058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9181138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4644008" y="4077072"/>
            <a:ext cx="3122555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142984"/>
            <a:ext cx="7786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F8A"/>
                </a:solidFill>
                <a:latin typeface="Arial Black" pitchFamily="34" charset="0"/>
              </a:rPr>
              <a:t>Перспективные проекты   развития муниципального образования</a:t>
            </a:r>
            <a:endParaRPr lang="ru-RU" sz="1400" dirty="0">
              <a:solidFill>
                <a:srgbClr val="004F8A"/>
              </a:solidFill>
              <a:latin typeface="Arial Black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51520" y="1772816"/>
          <a:ext cx="7704856" cy="4300438"/>
        </p:xfrm>
        <a:graphic>
          <a:graphicData uri="http://schemas.openxmlformats.org/drawingml/2006/table">
            <a:tbl>
              <a:tblPr firstRow="1" bandRow="1">
                <a:effectLst>
                  <a:outerShdw dist="50800" dir="5400000" sx="1000" sy="1000" algn="ctr" rotWithShape="0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7704856"/>
              </a:tblGrid>
              <a:tr h="404237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Образование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387851">
                <a:tc>
                  <a:txBody>
                    <a:bodyPr/>
                    <a:lstStyle/>
                    <a:p>
                      <a:pPr lvl="0" algn="ctr"/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Строительство  детского сада на 240 мест  (ул. </a:t>
                      </a:r>
                      <a:r>
                        <a:rPr kumimoji="0" lang="ru-RU" sz="1200" kern="1200" dirty="0" err="1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Краснопартизанская</a:t>
                      </a: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  <a:endParaRPr kumimoji="0" lang="ru-RU" sz="1200" kern="1200" dirty="0">
                        <a:solidFill>
                          <a:srgbClr val="004F8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Строительство  детского сада на 100 мест (район Старой Зимы)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solidFill>
                          <a:srgbClr val="004F8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396794">
                <a:tc>
                  <a:txBody>
                    <a:bodyPr/>
                    <a:lstStyle/>
                    <a:p>
                      <a:pPr lvl="0" algn="ctr"/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Строительство   детского сада на 240 мест (восточная часть города)</a:t>
                      </a:r>
                      <a:endParaRPr kumimoji="0" lang="ru-RU" sz="1200" kern="1200" dirty="0">
                        <a:solidFill>
                          <a:srgbClr val="004F8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Строительство общеобразовательной школы  на 500 мест (пос. 2-Строитель)</a:t>
                      </a:r>
                    </a:p>
                    <a:p>
                      <a:pPr lvl="0" algn="ctr"/>
                      <a:endParaRPr kumimoji="0" lang="ru-RU" sz="1200" kern="1200" dirty="0">
                        <a:solidFill>
                          <a:srgbClr val="004F8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16998">
                <a:tc>
                  <a:txBody>
                    <a:bodyPr/>
                    <a:lstStyle/>
                    <a:p>
                      <a:pPr lvl="0" algn="ctr"/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Капитальный ремонт здания  Дома детского творчества (ул. </a:t>
                      </a:r>
                      <a:r>
                        <a:rPr kumimoji="0" lang="ru-RU" sz="1200" kern="1200" dirty="0" err="1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Клименко</a:t>
                      </a: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34)</a:t>
                      </a:r>
                      <a:endParaRPr kumimoji="0" lang="ru-RU" sz="1200" kern="1200" dirty="0">
                        <a:solidFill>
                          <a:srgbClr val="004F8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lvl="0" algn="ctr"/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Капитальный ремонт   здания учебного корпуса  ГБПОУ ИО «ЗЖТ»</a:t>
                      </a:r>
                      <a:endParaRPr kumimoji="0" lang="ru-RU" sz="1200" kern="1200" dirty="0">
                        <a:solidFill>
                          <a:srgbClr val="004F8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0986">
                <a:tc>
                  <a:txBody>
                    <a:bodyPr/>
                    <a:lstStyle/>
                    <a:p>
                      <a:pPr lvl="0" algn="ctr"/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Капитальный ремонт  здания общежития ГБПОУ ИО «ЗЖТ»</a:t>
                      </a:r>
                      <a:endParaRPr kumimoji="0" lang="ru-RU" sz="1200" kern="1200" dirty="0">
                        <a:solidFill>
                          <a:srgbClr val="004F8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9924">
                <a:tc>
                  <a:txBody>
                    <a:bodyPr/>
                    <a:lstStyle/>
                    <a:p>
                      <a:pPr lvl="0" algn="ctr"/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Строительство нового здания производственных мастерских ГБПОУ ИО «ЗЖТ»</a:t>
                      </a:r>
                      <a:endParaRPr kumimoji="0" lang="ru-RU" sz="1200" kern="1200" dirty="0">
                        <a:solidFill>
                          <a:srgbClr val="004F8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4458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9. Строительство  нового здания спортивного  зала ГБПОУ ИО «ЗЖТ»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solidFill>
                          <a:srgbClr val="004F8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142984"/>
            <a:ext cx="7786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F8A"/>
                </a:solidFill>
                <a:latin typeface="Arial Black" pitchFamily="34" charset="0"/>
              </a:rPr>
              <a:t>Перспективные проекты   развития муниципального образования</a:t>
            </a:r>
            <a:endParaRPr lang="ru-RU" sz="1400" dirty="0">
              <a:solidFill>
                <a:srgbClr val="004F8A"/>
              </a:solidFill>
              <a:latin typeface="Arial Black" pitchFamily="34" charset="0"/>
            </a:endParaRP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/>
        </p:nvGraphicFramePr>
        <p:xfrm>
          <a:off x="251520" y="1556792"/>
          <a:ext cx="7704856" cy="1944216"/>
        </p:xfrm>
        <a:graphic>
          <a:graphicData uri="http://schemas.openxmlformats.org/drawingml/2006/table">
            <a:tbl>
              <a:tblPr firstRow="1" bandRow="1">
                <a:effectLst>
                  <a:outerShdw dist="50800" dir="5400000" sx="1000" sy="1000" algn="ctr" rotWithShape="0">
                    <a:srgbClr val="000000"/>
                  </a:outerShdw>
                </a:effectLst>
                <a:tableStyleId>{5C22544A-7EE6-4342-B048-85BDC9FD1C3A}</a:tableStyleId>
              </a:tblPr>
              <a:tblGrid>
                <a:gridCol w="7704856"/>
              </a:tblGrid>
              <a:tr h="49337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Здравоохранение</a:t>
                      </a:r>
                      <a:endParaRPr lang="ru-RU" sz="12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1450842">
                <a:tc>
                  <a:txBody>
                    <a:bodyPr/>
                    <a:lstStyle/>
                    <a:p>
                      <a:pPr lvl="0" algn="ctr"/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Строительство  больничного корпуса включающего:</a:t>
                      </a:r>
                    </a:p>
                    <a:p>
                      <a:pPr algn="ctr"/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 стационар с расположением  в нем  хирургического, терапевтического, травматологического, педиатрического, гинекологического, дерматовенерологического отделений;</a:t>
                      </a:r>
                    </a:p>
                    <a:p>
                      <a:pPr algn="ctr"/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- детской поликлиники;</a:t>
                      </a:r>
                    </a:p>
                    <a:p>
                      <a:pPr algn="ctr"/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- диагностических  лабораторий и отделений;</a:t>
                      </a:r>
                    </a:p>
                    <a:p>
                      <a:pPr algn="ctr"/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- администрации больницы.</a:t>
                      </a:r>
                      <a:endParaRPr kumimoji="0" lang="ru-RU" sz="1200" kern="1200" dirty="0">
                        <a:solidFill>
                          <a:srgbClr val="004F8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1520" y="3501008"/>
          <a:ext cx="7704856" cy="172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40181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Спорт</a:t>
                      </a:r>
                      <a:endParaRPr lang="ru-RU" dirty="0"/>
                    </a:p>
                  </a:txBody>
                  <a:tcPr/>
                </a:tc>
              </a:tr>
              <a:tr h="456432">
                <a:tc>
                  <a:txBody>
                    <a:bodyPr/>
                    <a:lstStyle/>
                    <a:p>
                      <a:pPr lvl="0" algn="ctr"/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Строительство  универсального спортивного зала  (ул. Новая,68)</a:t>
                      </a:r>
                      <a:endParaRPr kumimoji="0" lang="ru-RU" sz="1200" kern="1200" dirty="0">
                        <a:solidFill>
                          <a:srgbClr val="004F8A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813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Строительство  легкоатлетического  манежа</a:t>
                      </a:r>
                    </a:p>
                  </a:txBody>
                  <a:tcPr/>
                </a:tc>
              </a:tr>
              <a:tr h="4018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Капитальный ремонт  стадиона «Локомотив»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142984"/>
            <a:ext cx="7786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F8A"/>
                </a:solidFill>
                <a:latin typeface="Arial Black" pitchFamily="34" charset="0"/>
              </a:rPr>
              <a:t>Перспективные проекты   развития муниципального образования</a:t>
            </a:r>
            <a:endParaRPr lang="ru-RU" sz="1400" dirty="0">
              <a:solidFill>
                <a:srgbClr val="004F8A"/>
              </a:solidFill>
              <a:latin typeface="Arial Black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2564904"/>
          <a:ext cx="7704856" cy="2718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Коммунальная и транспортная инфраструктура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 Строительство новых канализационных  очистных сооружений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4F8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Капитальный ремонт объекта «</a:t>
                      </a:r>
                      <a:r>
                        <a:rPr kumimoji="0" lang="ru-RU" sz="1200" kern="1200" dirty="0" err="1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Берегоукрепление</a:t>
                      </a: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водозаборного узла  на о. Черемуховый куст (р. Ока)»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4F8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Капитальный ремонт  </a:t>
                      </a:r>
                      <a:r>
                        <a:rPr kumimoji="0" lang="ru-RU" sz="1200" kern="1200" dirty="0" err="1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берегоукрепления</a:t>
                      </a: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р. </a:t>
                      </a:r>
                      <a:r>
                        <a:rPr kumimoji="0" lang="ru-RU" sz="1200" kern="1200" dirty="0" err="1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Тимон</a:t>
                      </a: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(на участке от ул. Лазо до ул. </a:t>
                      </a:r>
                      <a:r>
                        <a:rPr kumimoji="0" lang="ru-RU" sz="1200" kern="1200" dirty="0" err="1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Проминского</a:t>
                      </a: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4F8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Реконструкция путепровода через ж.д. пути МПС на автодороге  «</a:t>
                      </a:r>
                      <a:r>
                        <a:rPr kumimoji="0" lang="ru-RU" sz="1200" kern="1200" dirty="0" err="1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Промплощадка</a:t>
                      </a: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– Зима ПК 82»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4F8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947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Реконструкция  моста  через р. </a:t>
                      </a:r>
                      <a:r>
                        <a:rPr kumimoji="0" lang="ru-RU" sz="1200" kern="1200" dirty="0" err="1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Тимон</a:t>
                      </a: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с участком  автомобильной дороги   по ул. Садовая.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4F8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51520" y="1700808"/>
          <a:ext cx="7704856" cy="828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70485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Реставрация  памятника  архитектуры Дом </a:t>
                      </a:r>
                      <a:r>
                        <a:rPr kumimoji="0" lang="ru-RU" sz="1200" kern="1200" dirty="0" err="1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Бутовича</a:t>
                      </a:r>
                      <a:r>
                        <a:rPr kumimoji="0" lang="ru-RU" sz="1200" kern="1200" dirty="0" smtClean="0">
                          <a:solidFill>
                            <a:srgbClr val="004F8A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(ул. Ленина,10)</a:t>
                      </a:r>
                    </a:p>
                    <a:p>
                      <a:pPr algn="ctr"/>
                      <a:endParaRPr lang="ru-RU" sz="1200" dirty="0">
                        <a:solidFill>
                          <a:srgbClr val="004F8A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48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1268760"/>
            <a:ext cx="77867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4F8A"/>
                </a:solidFill>
                <a:latin typeface="Arial Black" pitchFamily="34" charset="0"/>
              </a:rPr>
              <a:t>Меры муниципальной  поддержки инвесторам инвестиционных проектов</a:t>
            </a:r>
            <a:endParaRPr lang="ru-RU" sz="1400" dirty="0">
              <a:solidFill>
                <a:srgbClr val="004F8A"/>
              </a:solidFill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552" y="1988840"/>
            <a:ext cx="7136401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1. Предоставление  муниципальных гарантий.</a:t>
            </a:r>
          </a:p>
          <a:p>
            <a:pPr lvl="0" algn="just">
              <a:lnSpc>
                <a:spcPct val="150000"/>
              </a:lnSpc>
            </a:pP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2. Предоставление бюджетных инвестиций.</a:t>
            </a:r>
          </a:p>
          <a:p>
            <a:pPr lvl="0" algn="just">
              <a:lnSpc>
                <a:spcPct val="150000"/>
              </a:lnSpc>
            </a:pP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3. Освобождение от уплаты земельного налога.</a:t>
            </a:r>
          </a:p>
          <a:p>
            <a:pPr lvl="0" algn="just">
              <a:lnSpc>
                <a:spcPct val="150000"/>
              </a:lnSpc>
            </a:pP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4. Согласование  предоставления инвестиционных налоговых кредитов.</a:t>
            </a:r>
          </a:p>
          <a:p>
            <a:pPr lvl="0" algn="just">
              <a:lnSpc>
                <a:spcPct val="150000"/>
              </a:lnSpc>
            </a:pP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5. Осуществление муниципальной поддержки  в реализации   инвестиционных проектов               (с использованием  средств бюджета ЗГМО)  в рамках реализации  муниципальных программ.</a:t>
            </a:r>
          </a:p>
          <a:p>
            <a:pPr lvl="0" algn="just">
              <a:lnSpc>
                <a:spcPct val="150000"/>
              </a:lnSpc>
            </a:pP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6. Содействие получению  технической  и методической документации.</a:t>
            </a:r>
          </a:p>
          <a:p>
            <a:pPr lvl="0" algn="just">
              <a:lnSpc>
                <a:spcPct val="150000"/>
              </a:lnSpc>
            </a:pP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7. Распространение  информации  об инвестиционных проектах.</a:t>
            </a:r>
          </a:p>
          <a:p>
            <a:pPr lvl="0" algn="just">
              <a:lnSpc>
                <a:spcPct val="150000"/>
              </a:lnSpc>
            </a:pPr>
            <a:r>
              <a:rPr lang="ru-RU" sz="1300" dirty="0" smtClean="0">
                <a:solidFill>
                  <a:srgbClr val="004F8A"/>
                </a:solidFill>
                <a:latin typeface="Times New Roman" pitchFamily="18" charset="0"/>
                <a:cs typeface="Times New Roman" pitchFamily="18" charset="0"/>
              </a:rPr>
              <a:t>   8. Предоставление инвестору   льготных условий пользования  землей и другими  природными ресурсами.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тный лист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86844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357850" cy="34765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142984"/>
            <a:ext cx="7929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ИСТОРИЧЕСКАЯ  СПРАВКА</a:t>
            </a:r>
            <a:endParaRPr lang="ru-RU" sz="1600" b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14942" y="171448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3786190"/>
            <a:ext cx="40005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3786190"/>
            <a:ext cx="764386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</a:t>
            </a:r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                  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1925 году  поселению присвоен статус города. 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Законом Иркутской области от 16 декабря 2004 г. N 85-ОЗ "О статусе и границах Зиминского городского муниципального образования Иркутской области" Зиминское городское муниципальное образование наделено статусом городского округа и установлены его границы в соответствии с картографическим описанием.</a:t>
            </a:r>
            <a:endParaRPr lang="ru-RU" sz="13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День города Зимы отмечается в последнее воскресенье июня.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В настоящее время административно-территориальная единица г. Зима – это город областного подчинения, центр административного района Иркутской области, крупная опорная железнодорожная станция Восточно - Сибирской железной дороги.</a:t>
            </a: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216128_html_m1cd2572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1500174"/>
            <a:ext cx="2428892" cy="161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homealbum9999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3143248"/>
            <a:ext cx="2842831" cy="1509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Прямоугольник 15"/>
          <p:cNvSpPr/>
          <p:nvPr/>
        </p:nvSpPr>
        <p:spPr>
          <a:xfrm>
            <a:off x="1357290" y="1571612"/>
            <a:ext cx="4857784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Город Зима -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одно из старейших поселений Восточной Сибири, возникшее в первой половине ХVIII века. В переписанных от руки ведомостях «Ревизские сказки» имеется ссылка о существовании «Зиминского станца» уже в 1743 г. Свое развитие оно получило как ямская станция в связи с прокладкой Московско-Сибирского гужевого тракта и устройством паромной переправы через реку Оку.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3357562"/>
            <a:ext cx="4572000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сооружением Транссибирской железнодорожной магистрали в 1895 году появилась маленькая железнодорожная станция Зима, получившая свое название от уже существовавшего к тому времени селения.</a:t>
            </a:r>
            <a:endParaRPr lang="ru-R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49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39552" y="1196752"/>
            <a:ext cx="77867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Институциональный  потенциал г. Зимы</a:t>
            </a: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Кредитные организации</a:t>
            </a:r>
            <a:endParaRPr kumimoji="0" lang="ru-RU" sz="1300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331640" y="1916832"/>
          <a:ext cx="7632848" cy="435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048"/>
                <a:gridCol w="2462325"/>
                <a:gridCol w="1810765"/>
                <a:gridCol w="1565712"/>
                <a:gridCol w="1369998"/>
              </a:tblGrid>
              <a:tr h="472769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Юридический адрес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 руководителя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Контактный телефон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345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Дополнительный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офис                            № 8586/0246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Сбербанк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665390,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Иркутская область, г. Зима,             ул. Ленина, д. 2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Перевозникова Мария Игоревна – директор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="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УОКЭиВ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800 707 00 70 (5019-5833)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2051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Дополнительный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офис                             № 8586/0240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ПАО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Сбербанк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665393,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Иркутская область, г. Зима,            ул. Донская, д. 1</a:t>
                      </a:r>
                      <a:endParaRPr lang="ru-RU" sz="1200" dirty="0" smtClean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2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02390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Операционный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офис «Зиминский» филиала № 5440 Банка ВТБ (ПАО)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665383, Иркутская область, г. Зима,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ул. Вокзальная,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 18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Танев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Константин Вячеславович - директор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(395 54) 3-67-50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61586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4.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Дополнительный офис № 51                     в г. Зима филиал «Азиатско-Тихоокеанский Банк»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665390, Иркутская область, г. Зима,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ул. Ленина, д.11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Хрущева Олеся Анатольевна – начальник офиса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(395 54) 3-11-90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96977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Дополнительный офис «Зиминский» филиала «Центральный» ПАО «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Совкомбанк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665390, Иркутская область, г. Зима,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     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ул.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Клименко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 16/1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Агафонова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Ольга Олеговна – представитель по доверенности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8 964 226 46 76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8 984 273 42 25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1196752"/>
            <a:ext cx="778674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Гостиницы</a:t>
            </a:r>
            <a:endParaRPr kumimoji="0" lang="ru-RU" sz="1300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2" y="1700808"/>
          <a:ext cx="7704857" cy="1800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"/>
                <a:gridCol w="2398227"/>
                <a:gridCol w="1859638"/>
                <a:gridCol w="1674969"/>
                <a:gridCol w="1339975"/>
              </a:tblGrid>
              <a:tr h="47938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Юридический адрес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 руководителя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Контактный телефон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Гостиница «АСВ»                                        (ИП 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Андрейчук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С.В.)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665390,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Иркутская область, г. Зима,                   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мкр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Ангарский, 1А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Андрейчук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Сергей Викторович - директор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(395 54) 3-21-66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27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Гостиница ж/</a:t>
                      </a:r>
                      <a:r>
                        <a:rPr lang="ru-RU" sz="120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вокзал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665393, Иркутская область, г. Зима,                      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ул. Вокзальная,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д. 14    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Ким Ирина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Асановна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начальник ж.д. вокзала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lang="ru-RU" sz="1200" b="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(395 54) 7-21-27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83568" y="4105091"/>
            <a:ext cx="778674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hot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501008"/>
            <a:ext cx="4986131" cy="2929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7" name="Содержимое 16"/>
          <p:cNvGraphicFramePr>
            <a:graphicFrameLocks noGrp="1"/>
          </p:cNvGraphicFramePr>
          <p:nvPr>
            <p:ph sz="quarter" idx="1"/>
          </p:nvPr>
        </p:nvGraphicFramePr>
        <p:xfrm>
          <a:off x="457200" y="1219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Содержимое 3" descr="Четный лист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852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8596" y="714356"/>
            <a:ext cx="42862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51</a:t>
            </a:r>
            <a:endParaRPr lang="ru-RU" sz="19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4414" y="714356"/>
            <a:ext cx="7180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214414" y="3571876"/>
            <a:ext cx="43577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000" dirty="0" smtClean="0"/>
          </a:p>
          <a:p>
            <a:endParaRPr lang="ru-RU" sz="1000" dirty="0" smtClean="0"/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611560" y="1196752"/>
            <a:ext cx="7786742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i="1" u="sng" dirty="0" smtClean="0">
                <a:solidFill>
                  <a:srgbClr val="004F8A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Страховые организации</a:t>
            </a:r>
            <a:endParaRPr kumimoji="0" lang="ru-RU" sz="1300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259631" y="1556792"/>
          <a:ext cx="7704857" cy="2773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050"/>
                <a:gridCol w="2402226"/>
                <a:gridCol w="1859637"/>
                <a:gridCol w="1674969"/>
                <a:gridCol w="1339975"/>
              </a:tblGrid>
              <a:tr h="479384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организации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Юридический адрес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ФИО руководителя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Контактный телефон</a:t>
                      </a:r>
                      <a:endParaRPr lang="ru-RU" sz="13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20432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АО Страховая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компания «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СогазМед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665390,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Иркутская область, г. Зима,                       ул. 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Клименко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 д. 33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Сосова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Кристина </a:t>
                      </a:r>
                      <a:r>
                        <a:rPr lang="ru-RU" sz="1200" b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Вилорьевна</a:t>
                      </a: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- директор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(395 54) 3-10-24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2743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АО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«ГСК «</a:t>
                      </a:r>
                      <a:r>
                        <a:rPr lang="ru-RU" sz="1200" baseline="0" dirty="0" err="1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Югория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»» (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ОСАГО)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665393, Иркутская область, г. Зима,                      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ул.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Садовая, д. 24        (маг. «Диана»)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Трофимова Елена Иннокентьевна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None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8 902 761 82 95</a:t>
                      </a: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678944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ИП Марченкова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Т.Ю. 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665393, Иркутская область, г. Зима,                     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ул. Тургенева , д. 10              (ТЦ «Время»)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Марченкова Татьяна Юрьевна - представитель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(3952) 48-65-12</a:t>
                      </a:r>
                    </a:p>
                    <a:p>
                      <a:pPr algn="ctr">
                        <a:buFontTx/>
                        <a:buNone/>
                      </a:pPr>
                      <a:endParaRPr lang="ru-RU" sz="1200" b="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827584" y="4393123"/>
            <a:ext cx="7786742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solidFill>
                <a:srgbClr val="004F8A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300" b="1" i="1" u="sng" strike="noStrike" cap="none" normalizeH="0" baseline="0" dirty="0" smtClean="0">
                <a:ln>
                  <a:noFill/>
                </a:ln>
                <a:solidFill>
                  <a:srgbClr val="004F8A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rgbClr val="004F8A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63t1rxlfvmea85vym9644f4tnyfosxy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4581128"/>
            <a:ext cx="303742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165005349335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509120"/>
            <a:ext cx="3691468" cy="2242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Четный лист.bmp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714356"/>
            <a:ext cx="5357850" cy="34765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4414" y="1214422"/>
            <a:ext cx="7929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ОБЩИЕ СВЕДЕНИЯ</a:t>
            </a:r>
            <a:endParaRPr lang="ru-RU" sz="1600" b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1500174"/>
            <a:ext cx="3357586" cy="2483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14000"/>
              </a:lnSpc>
              <a:spcAft>
                <a:spcPts val="600"/>
              </a:spcAft>
            </a:pPr>
            <a:r>
              <a:rPr lang="ru-RU" sz="1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Административные  сведения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Зиминское городское муниципальное образование имеет статус городского округа и входит в состав Иркутской области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Автомобильный код региона: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38, 138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Телефонный код: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39554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Часовой пояс: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MSK +5</a:t>
            </a: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Административный центр: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г. Зима 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ОКТМО 25720000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площад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3929066"/>
            <a:ext cx="571504" cy="6429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071670" y="3929067"/>
            <a:ext cx="2071702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14000"/>
              </a:lnSpc>
              <a:spcAft>
                <a:spcPts val="600"/>
              </a:spcAft>
            </a:pP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Площадь территории</a:t>
            </a:r>
          </a:p>
          <a:p>
            <a:pPr marL="342900" indent="-342900" algn="ctr">
              <a:lnSpc>
                <a:spcPct val="114000"/>
              </a:lnSpc>
              <a:spcAft>
                <a:spcPts val="600"/>
              </a:spcAft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52,85 кв.км</a:t>
            </a:r>
            <a:endParaRPr lang="ru-RU" sz="14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численность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4857760"/>
            <a:ext cx="714380" cy="12001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00232" y="4929199"/>
            <a:ext cx="2500330" cy="20011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Численность населения </a:t>
            </a:r>
          </a:p>
          <a:p>
            <a:pPr marL="342900" indent="-342900"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29,9 тыс.чел.            (на 01.01.2024 г.)</a:t>
            </a:r>
          </a:p>
          <a:p>
            <a:pPr marL="342900" indent="-342900" algn="ctr"/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  <a:cs typeface="Times New Roman" pitchFamily="18" charset="0"/>
              </a:rPr>
              <a:t>Плотность</a:t>
            </a:r>
          </a:p>
          <a:p>
            <a:pPr marL="342900" indent="-342900"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565 чел./кв.км</a:t>
            </a:r>
          </a:p>
          <a:p>
            <a:pPr marL="342900" indent="-342900" algn="ctr">
              <a:lnSpc>
                <a:spcPct val="114000"/>
              </a:lnSpc>
              <a:spcAft>
                <a:spcPts val="600"/>
              </a:spcAft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lnSpc>
                <a:spcPct val="114000"/>
              </a:lnSpc>
              <a:spcAft>
                <a:spcPts val="600"/>
              </a:spcAft>
            </a:pPr>
            <a:endParaRPr lang="ru-RU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6143644"/>
            <a:ext cx="7429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sre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1714488"/>
            <a:ext cx="4071966" cy="4357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400948" cy="919146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2" name="Рисунок 21" descr="1-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071546"/>
            <a:ext cx="8000960" cy="57864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00034" y="4429132"/>
            <a:ext cx="17145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43 до -47 °C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перепад годовых температур.</a:t>
            </a:r>
          </a:p>
        </p:txBody>
      </p:sp>
      <p:pic>
        <p:nvPicPr>
          <p:cNvPr id="10" name="Рисунок 9" descr="климат 2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28934"/>
            <a:ext cx="600000" cy="523810"/>
          </a:xfrm>
          <a:prstGeom prst="rect">
            <a:avLst/>
          </a:prstGeom>
        </p:spPr>
      </p:pic>
      <p:pic>
        <p:nvPicPr>
          <p:cNvPr id="9" name="Рисунок 8" descr="климат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2143116"/>
            <a:ext cx="619125" cy="6096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71472" y="2071678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4500 часов</a:t>
            </a:r>
          </a:p>
          <a:p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ежегодное количество солнечного света.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2786058"/>
            <a:ext cx="29289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179 дней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продолжительность периода со среднесуточной температурой ниже </a:t>
            </a:r>
            <a:r>
              <a:rPr lang="en-US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0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°C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1472" y="3643314"/>
            <a:ext cx="21431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-1,6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°C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средняя годовая температура воздуха в Зиме.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1071547"/>
            <a:ext cx="7500990" cy="1134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lnSpc>
                <a:spcPct val="114000"/>
              </a:lnSpc>
              <a:spcAft>
                <a:spcPts val="600"/>
              </a:spcAft>
            </a:pP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Климатические условия</a:t>
            </a:r>
          </a:p>
          <a:p>
            <a:pPr algn="just">
              <a:lnSpc>
                <a:spcPct val="114000"/>
              </a:lnSpc>
              <a:spcAft>
                <a:spcPts val="600"/>
              </a:spcAft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Значительная удаленность от морей и расположение в центре Азиатского материка придают климату резко континентальный характер, температура воздуха варьируется  от −40-50 °C зимой до +30-45 °C летом. </a:t>
            </a:r>
          </a:p>
        </p:txBody>
      </p:sp>
      <p:pic>
        <p:nvPicPr>
          <p:cNvPr id="12" name="Рисунок 11" descr="климат 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4572008"/>
            <a:ext cx="504825" cy="552450"/>
          </a:xfrm>
          <a:prstGeom prst="rect">
            <a:avLst/>
          </a:prstGeom>
        </p:spPr>
      </p:pic>
      <p:pic>
        <p:nvPicPr>
          <p:cNvPr id="11" name="Рисунок 10" descr="климат 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3714752"/>
            <a:ext cx="485775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00948" cy="92869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214686"/>
            <a:ext cx="442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357694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457200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7214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928794" y="1142984"/>
            <a:ext cx="39963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Образование</a:t>
            </a:r>
            <a:endParaRPr lang="ru-RU" b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0034" y="1571612"/>
            <a:ext cx="6072230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Зиминском городском муниципальном образовании созданы условия для обучения и воспитания детей в 9 общеобразовательных учреждениях, 9 учреждениях дошкольного образования, 4 учреждениях дополнительного образования</a:t>
            </a:r>
            <a:r>
              <a:rPr lang="ru-RU" sz="13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(Спортивная школа имени Г.М. Сергеева, Дом детского творчества, Детская музыкальная школа, Детская художественная школа имени В.А. Брызгалова).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В городе имеется возможность получить начальное и среднее профессиональное образование в: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ГБПОУ Иркутской области «Зиминский железнодорожный техникум»;</a:t>
            </a:r>
          </a:p>
          <a:p>
            <a:pPr algn="just"/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ПОУ «Зиминский учебно-спортивный центр» РО ДОСААФ России Иркутской области).</a:t>
            </a: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71604" y="4000504"/>
            <a:ext cx="45720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Здравоохранение</a:t>
            </a:r>
            <a:endParaRPr lang="ru-RU" b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4429132"/>
            <a:ext cx="6000792" cy="1592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9750"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Медицинское обслуживание населения города осуществляется двумя учреждениями здравоохранения: ОГБУЗ «Зиминская городская больница» и    ЧУЗ «Клиническая больница «РЖД - Медицина» города Иркутск» Поликлиника №5 г. Зима, оказывающими как первичную, так и специализированную помощь. Оба учреждения имеют лицензии, необходимые для осуществления  медико-санитарной  помощи в полном объеме.</a:t>
            </a:r>
          </a:p>
          <a:p>
            <a:pPr algn="just">
              <a:lnSpc>
                <a:spcPct val="150000"/>
              </a:lnSpc>
            </a:pPr>
            <a:r>
              <a:rPr lang="ru-RU" sz="13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5" name="Рисунок 14" descr="1303039457_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484784"/>
            <a:ext cx="1811020" cy="1287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7b6858e6-e855-4e85-9c2b-7eb1caeda197_jpg_460x1000_q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58751" y="4797152"/>
            <a:ext cx="2019478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otkryli_shkolu_v_zimemp400_00_00_00still00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60232" y="3068960"/>
            <a:ext cx="2267744" cy="14916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нечетный лист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00948" cy="928694"/>
          </a:xfrm>
        </p:spPr>
        <p:txBody>
          <a:bodyPr>
            <a:normAutofit/>
          </a:bodyPr>
          <a:lstStyle/>
          <a:p>
            <a:pPr algn="r"/>
            <a:r>
              <a:rPr lang="ru-RU" sz="1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 ЗИМА. ИНВЕСТИЦИОННЫЙ  ПАСПОРТ</a:t>
            </a:r>
            <a:endParaRPr lang="ru-RU" sz="1800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429652" y="714356"/>
            <a:ext cx="500066" cy="347666"/>
          </a:xfrm>
          <a:prstGeom prst="rect">
            <a:avLst/>
          </a:prstGeom>
        </p:spPr>
        <p:txBody>
          <a:bodyPr vert="horz" anchor="b" anchorCtr="0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8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0430" y="3214686"/>
            <a:ext cx="442915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357694"/>
            <a:ext cx="43577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57818" y="4572008"/>
            <a:ext cx="26432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5572140"/>
            <a:ext cx="45720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03648" y="1268760"/>
            <a:ext cx="4496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latin typeface="Arial Black" pitchFamily="34" charset="0"/>
                <a:cs typeface="Times New Roman" pitchFamily="18" charset="0"/>
              </a:rPr>
              <a:t>Культура</a:t>
            </a:r>
            <a:endParaRPr lang="ru-RU" b="1" dirty="0">
              <a:solidFill>
                <a:srgbClr val="00B0F0"/>
              </a:solidFill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1285860"/>
            <a:ext cx="6750512" cy="5216813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algn="just">
              <a:lnSpc>
                <a:spcPct val="150000"/>
              </a:lnSpc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Для организации  досуга населения  и развития народного творчества в городе Зиме действуют 6 муниципальных учреждений культуры: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МАУК ГДК «Горизонт» (333 посадочных места, 24 творческих коллектива, 2 клубных формирования);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МАУК КДЦ «Россия» (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355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посадочных мест, 9 творческих коллективов, 2 клубных формирования);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МБУК КИЦ «Спутник» (110 посадочных мест, 6 творческих коллективов);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МАУК «Дом Культуры имени А. Н. </a:t>
            </a:r>
            <a:r>
              <a:rPr lang="ru-RU" sz="12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Гринчика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(150 посадочных мест, 8 творческих коллективов);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МБУК «Централизованная библиотечная система» (Библиотека  семейного чтения                     им. Н. Войновской (книжный фонд – 217,3 тыс. экз.) и 2 филиала (книжный фонд –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55,6</a:t>
            </a:r>
            <a:r>
              <a:rPr lang="ru-RU" sz="1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тыс. экз.));</a:t>
            </a:r>
          </a:p>
          <a:p>
            <a:pPr marL="228600" indent="-228600" algn="just">
              <a:lnSpc>
                <a:spcPct val="150000"/>
              </a:lnSpc>
              <a:buFont typeface="+mj-lt"/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МБУК «Историко-краеведческий музей» (Историко-краеведческий музей и Дом-музей поэзии).</a:t>
            </a:r>
          </a:p>
          <a:p>
            <a:pPr algn="just">
              <a:lnSpc>
                <a:spcPct val="150000"/>
              </a:lnSpc>
            </a:pPr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endParaRPr lang="ru-RU" sz="1000" dirty="0" smtClean="0">
              <a:solidFill>
                <a:srgbClr val="00206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034" y="3786190"/>
            <a:ext cx="73581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4" name="Рисунок 13" descr="после фаса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29454" y="1428736"/>
            <a:ext cx="2071670" cy="157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 descr="14344540007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3212976"/>
            <a:ext cx="2035033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 descr="Muzej_Istoriko-kraevedcheskij_g._Zim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6" y="4869160"/>
            <a:ext cx="21233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20186</TotalTime>
  <Words>6852</Words>
  <Application>Microsoft Office PowerPoint</Application>
  <PresentationFormat>Экран (4:3)</PresentationFormat>
  <Paragraphs>1194</Paragraphs>
  <Slides>52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52</vt:i4>
      </vt:variant>
    </vt:vector>
  </HeadingPairs>
  <TitlesOfParts>
    <vt:vector size="53" baseType="lpstr">
      <vt:lpstr>Начальная</vt:lpstr>
      <vt:lpstr>Инвестиционный паспорт Зиминского городского муниципального образования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Слайд 13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Слайд 37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ГОРОД ЗИМА. ИНВЕСТИЦИОННЫЙ  ПАСПОРТ</vt:lpstr>
      <vt:lpstr>Слайд 50</vt:lpstr>
      <vt:lpstr>Слайд 51</vt:lpstr>
      <vt:lpstr>Слайд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Инвестиционный паспорт  Зиминского городского муниципального образования</dc:title>
  <dc:creator>Шевлякова Д.Н.</dc:creator>
  <cp:lastModifiedBy>Жупанова О.О.</cp:lastModifiedBy>
  <cp:revision>1701</cp:revision>
  <dcterms:modified xsi:type="dcterms:W3CDTF">2024-12-27T01:53:54Z</dcterms:modified>
</cp:coreProperties>
</file>