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7559675" cy="104394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bota" initials="R" lastIdx="1" clrIdx="0">
    <p:extLst>
      <p:ext uri="{19B8F6BF-5375-455C-9EA6-DF929625EA0E}">
        <p15:presenceInfo xmlns:p15="http://schemas.microsoft.com/office/powerpoint/2012/main" userId="Rabo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CBE5"/>
    <a:srgbClr val="D2DEEF"/>
    <a:srgbClr val="E2D2C0"/>
    <a:srgbClr val="2B5377"/>
    <a:srgbClr val="37649D"/>
    <a:srgbClr val="7AA1D0"/>
    <a:srgbClr val="F0E8E0"/>
    <a:srgbClr val="B8853D"/>
    <a:srgbClr val="297C5D"/>
    <a:srgbClr val="429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988" y="90"/>
      </p:cViewPr>
      <p:guideLst>
        <p:guide orient="horz" pos="328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46" cy="498167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998" y="0"/>
            <a:ext cx="2945646" cy="498167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r">
              <a:defRPr sz="1200"/>
            </a:lvl1pPr>
          </a:lstStyle>
          <a:p>
            <a:fld id="{1D987FCB-A8FB-4884-8FC8-9455BE455545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85988" y="1239838"/>
            <a:ext cx="242728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3" tIns="46237" rIns="92473" bIns="4623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5" y="4778893"/>
            <a:ext cx="5439734" cy="3910292"/>
          </a:xfrm>
          <a:prstGeom prst="rect">
            <a:avLst/>
          </a:prstGeom>
        </p:spPr>
        <p:txBody>
          <a:bodyPr vert="horz" lIns="92473" tIns="46237" rIns="92473" bIns="4623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46"/>
            <a:ext cx="2945646" cy="498167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998" y="9431646"/>
            <a:ext cx="2945646" cy="498167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r">
              <a:defRPr sz="1200"/>
            </a:lvl1pPr>
          </a:lstStyle>
          <a:p>
            <a:fld id="{7187C0BB-64CE-4996-BDD9-D9CC3F7C6E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83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87C0BB-64CE-4996-BDD9-D9CC3F7C6E6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070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87C0BB-64CE-4996-BDD9-D9CC3F7C6E6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970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999" y="-12890"/>
            <a:ext cx="7581008" cy="10465179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4704" y="3660235"/>
            <a:ext cx="4817159" cy="2506037"/>
          </a:xfrm>
        </p:spPr>
        <p:txBody>
          <a:bodyPr anchor="b">
            <a:noAutofit/>
          </a:bodyPr>
          <a:lstStyle>
            <a:lvl1pPr algn="r">
              <a:defRPr sz="4464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04" y="6166270"/>
            <a:ext cx="4817159" cy="166972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96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927946"/>
            <a:ext cx="5247884" cy="5181036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9" y="6804942"/>
            <a:ext cx="5247884" cy="2391353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28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927947"/>
            <a:ext cx="5020092" cy="4601069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10297" y="5529015"/>
            <a:ext cx="4480748" cy="5799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804942"/>
            <a:ext cx="5247885" cy="2391353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99075" y="1203131"/>
            <a:ext cx="378082" cy="890159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393980"/>
            <a:ext cx="378082" cy="890159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527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2940915"/>
            <a:ext cx="5247885" cy="3950867"/>
          </a:xfrm>
        </p:spPr>
        <p:txBody>
          <a:bodyPr anchor="b">
            <a:normAutofit/>
          </a:bodyPr>
          <a:lstStyle>
            <a:lvl1pPr algn="l">
              <a:defRPr sz="363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891782"/>
            <a:ext cx="5247885" cy="2304514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692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927947"/>
            <a:ext cx="5020092" cy="4601069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6108982"/>
            <a:ext cx="5247886" cy="7828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891782"/>
            <a:ext cx="5247885" cy="2304514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99075" y="1203131"/>
            <a:ext cx="378082" cy="890159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393980"/>
            <a:ext cx="378082" cy="890159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1381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44" y="927947"/>
            <a:ext cx="5242718" cy="4601069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6108982"/>
            <a:ext cx="5247886" cy="7828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891782"/>
            <a:ext cx="5247885" cy="2304514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510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454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1660" y="927948"/>
            <a:ext cx="809219" cy="7993875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77" y="927948"/>
            <a:ext cx="4294916" cy="7993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1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011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4111322"/>
            <a:ext cx="5247885" cy="2780462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891782"/>
            <a:ext cx="5247885" cy="1309720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07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927947"/>
            <a:ext cx="5247884" cy="201055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979" y="3288897"/>
            <a:ext cx="2553051" cy="5907397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8811" y="3288899"/>
            <a:ext cx="2553052" cy="5907399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44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927947"/>
            <a:ext cx="5247884" cy="2010551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289496"/>
            <a:ext cx="2555170" cy="877199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978" y="4166698"/>
            <a:ext cx="2555170" cy="5029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96691" y="3289496"/>
            <a:ext cx="2555170" cy="877199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96691" y="4166698"/>
            <a:ext cx="2555170" cy="5029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51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927947"/>
            <a:ext cx="5247884" cy="201055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7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61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2281208"/>
            <a:ext cx="2306744" cy="1946109"/>
          </a:xfrm>
        </p:spPr>
        <p:txBody>
          <a:bodyPr anchor="b">
            <a:normAutofit/>
          </a:bodyPr>
          <a:lstStyle>
            <a:lvl1pPr>
              <a:defRPr sz="165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502" y="783831"/>
            <a:ext cx="2799359" cy="841246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4227317"/>
            <a:ext cx="2306744" cy="3934106"/>
          </a:xfrm>
        </p:spPr>
        <p:txBody>
          <a:bodyPr>
            <a:normAutofit/>
          </a:bodyPr>
          <a:lstStyle>
            <a:lvl1pPr marL="0" indent="0">
              <a:buNone/>
              <a:defRPr sz="1157"/>
            </a:lvl1pPr>
            <a:lvl2pPr marL="283475" indent="0">
              <a:buNone/>
              <a:defRPr sz="868"/>
            </a:lvl2pPr>
            <a:lvl3pPr marL="566951" indent="0">
              <a:buNone/>
              <a:defRPr sz="744"/>
            </a:lvl3pPr>
            <a:lvl4pPr marL="850426" indent="0">
              <a:buNone/>
              <a:defRPr sz="620"/>
            </a:lvl4pPr>
            <a:lvl5pPr marL="1133902" indent="0">
              <a:buNone/>
              <a:defRPr sz="620"/>
            </a:lvl5pPr>
            <a:lvl6pPr marL="1417377" indent="0">
              <a:buNone/>
              <a:defRPr sz="620"/>
            </a:lvl6pPr>
            <a:lvl7pPr marL="1700853" indent="0">
              <a:buNone/>
              <a:defRPr sz="620"/>
            </a:lvl7pPr>
            <a:lvl8pPr marL="1984328" indent="0">
              <a:buNone/>
              <a:defRPr sz="620"/>
            </a:lvl8pPr>
            <a:lvl9pPr marL="2267803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46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7307580"/>
            <a:ext cx="5247884" cy="862701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3978" y="927947"/>
            <a:ext cx="5247884" cy="5854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8170281"/>
            <a:ext cx="5247884" cy="1026014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0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000" y="-12890"/>
            <a:ext cx="7581009" cy="10465179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3978" y="927947"/>
            <a:ext cx="5247884" cy="20105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288899"/>
            <a:ext cx="5247884" cy="5907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68722" y="9196298"/>
            <a:ext cx="56559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6EADA-4487-456D-B0A8-67098FA3FC16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3978" y="9196298"/>
            <a:ext cx="3821979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8047" y="9196298"/>
            <a:ext cx="423816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accent1"/>
                </a:solidFill>
              </a:defRPr>
            </a:lvl1pPr>
          </a:lstStyle>
          <a:p>
            <a:fld id="{202571BB-7E18-481D-A96B-94E758DDD1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6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377967" rtl="0" eaLnBrk="1" latinLnBrk="0" hangingPunct="1">
        <a:spcBef>
          <a:spcPct val="0"/>
        </a:spcBef>
        <a:buNone/>
        <a:defRPr sz="2976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entr.38@mail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B687508-439A-417E-A04C-3690D3A4067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lasticWrap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7" y="610707"/>
            <a:ext cx="7469699" cy="9935763"/>
          </a:xfrm>
          <a:prstGeom prst="rect">
            <a:avLst/>
          </a:prstGeom>
          <a:noFill/>
        </p:spPr>
      </p:pic>
      <p:sp>
        <p:nvSpPr>
          <p:cNvPr id="55" name="Прямоугольник 54"/>
          <p:cNvSpPr/>
          <p:nvPr/>
        </p:nvSpPr>
        <p:spPr>
          <a:xfrm>
            <a:off x="168330" y="23654"/>
            <a:ext cx="7342496" cy="389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330" y="25932"/>
            <a:ext cx="722301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Arial Black" panose="020B0A04020102020204" pitchFamily="34" charset="0"/>
              </a:rPr>
              <a:t>МЕРЫ СОЦИАЛЬНОЙ ПОДДЕРЖКИ ВОЕННОСЛУЖАЩИМ И ЧЛЕНАМ ИХ СЕМЕЙ на территории ИРКУТСКОЙ ОБЛАСТИ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113431"/>
              </p:ext>
            </p:extLst>
          </p:nvPr>
        </p:nvGraphicFramePr>
        <p:xfrm>
          <a:off x="168330" y="610707"/>
          <a:ext cx="7223015" cy="9663168"/>
        </p:xfrm>
        <a:graphic>
          <a:graphicData uri="http://schemas.openxmlformats.org/drawingml/2006/table">
            <a:tbl>
              <a:tblPr/>
              <a:tblGrid>
                <a:gridCol w="301570">
                  <a:extLst>
                    <a:ext uri="{9D8B030D-6E8A-4147-A177-3AD203B41FA5}">
                      <a16:colId xmlns:a16="http://schemas.microsoft.com/office/drawing/2014/main" val="2596796892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1371367739"/>
                    </a:ext>
                  </a:extLst>
                </a:gridCol>
                <a:gridCol w="2273245">
                  <a:extLst>
                    <a:ext uri="{9D8B030D-6E8A-4147-A177-3AD203B41FA5}">
                      <a16:colId xmlns:a16="http://schemas.microsoft.com/office/drawing/2014/main" val="2365679125"/>
                    </a:ext>
                  </a:extLst>
                </a:gridCol>
              </a:tblGrid>
              <a:tr h="33377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Получить контактные данные муниципального штаба поддержки семей участников специальной военной операции (СВО),</a:t>
                      </a:r>
                      <a:r>
                        <a:rPr lang="ru-RU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консультацию о порядке получения мер поддержки можно </a:t>
                      </a:r>
                    </a:p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по тел. 8 800 1 000 001 (Единый контактный центр)</a:t>
                      </a:r>
                    </a:p>
                  </a:txBody>
                  <a:tcPr marL="4999" marR="4999" marT="49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481436"/>
                  </a:ext>
                </a:extLst>
              </a:tr>
              <a:tr h="15439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Единовременные денежные выплаты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Куда обращаться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448108"/>
                  </a:ext>
                </a:extLst>
              </a:tr>
              <a:tr h="275915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sng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200 000 руб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. – единовременная денежная выплата участникам СВО, включенным в списки личного состава войсковых частей с 16 декабря 2022 г.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Выплата производится на основании данных (списков) военного комиссариата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377039"/>
                  </a:ext>
                </a:extLst>
              </a:tr>
              <a:tr h="185441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sng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10 000 руб.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– единовременная денежная выплата семьям участников СВО в связи с рождением ребенка (начиная с 24 февраля 2022г.)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соцзащиту по месту жительства (месту пребывания) на основании заявления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4082"/>
                  </a:ext>
                </a:extLst>
              </a:tr>
              <a:tr h="303876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Военнослужащему, получившему увечье (ранение, травму, контузию) при исполнении обязанностей военной службы в ходе проведения ЧВО в следующих размерах: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 rtl="0" fontAlgn="ctr">
                        <a:buClr>
                          <a:schemeClr val="tx1"/>
                        </a:buClr>
                        <a:buSzPct val="112000"/>
                        <a:buFont typeface="Wingdings" panose="05000000000000000000" pitchFamily="2" charset="2"/>
                        <a:buChar char="q"/>
                      </a:pPr>
                      <a:r>
                        <a:rPr lang="ru-RU" sz="1000" b="1" i="0" u="sng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300 000 руб.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при получении увечья (ранения, травмы, контузии) не повлекшего за собой установление инвалидности;</a:t>
                      </a:r>
                    </a:p>
                    <a:p>
                      <a:pPr marL="171450" marR="0" lvl="0" indent="-171450" algn="l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112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ru-RU" sz="1000" b="1" i="0" u="sng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400 000 руб.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при получении увечья (ранения, травмы, контузии) повлекшего за собой установление инвалидности 3 группы;</a:t>
                      </a:r>
                    </a:p>
                    <a:p>
                      <a:pPr marL="171450" marR="0" lvl="0" indent="-171450" algn="l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112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ru-RU" sz="1000" b="1" i="0" u="sng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500 000 руб.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при получении увечья (ранения, травмы, контузии) повлекшего за собой установление инвалидности 2 группы;</a:t>
                      </a:r>
                    </a:p>
                    <a:p>
                      <a:pPr marL="171450" marR="0" lvl="0" indent="-171450" algn="l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112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ru-RU" sz="1000" b="1" i="0" u="sng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600 000 руб.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при получении увечья (ранения, травмы, контузии) повлекшего за собой установление инвалидности 1 группы.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342650"/>
                  </a:ext>
                </a:extLst>
              </a:tr>
              <a:tr h="333766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sng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1 000 000 руб.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– единовременная выплата членам семей военнослужащих, погибших (умерших) в результате участия в СВО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5698395"/>
                  </a:ext>
                </a:extLst>
              </a:tr>
              <a:tr h="17780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Для детей участников СВО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Куда обращаться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755027"/>
                  </a:ext>
                </a:extLst>
              </a:tr>
              <a:tr h="449199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50 000 руб. – единовременная денежная выплата детям участников СВО, зачисленным на обучение по образовательным программам высшего образования (программа бакалавриата, программа специалитета)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Arial Narrow" panose="020B0606020202030204" pitchFamily="34" charset="0"/>
                        </a:rPr>
                        <a:t>Министерство образования Иркутской области на основании заявления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957466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бесплатным питанием детей участников СВО, пасынков, падчериц, обучающихся в школах, а также несовершеннолетних детей, обучающихся в гос. профессиональных образовательных организациях по очной форме обучения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Arial Narrow" panose="020B0606020202030204" pitchFamily="34" charset="0"/>
                        </a:rPr>
                        <a:t>В соцзащиту по месту жительства, в образовательную организацию на основании заявления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92955516"/>
                  </a:ext>
                </a:extLst>
              </a:tr>
              <a:tr h="453362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Направление во внеочередном порядке детей граждан, по достижении ими 1,5 лет в дошкольные образовательные организации, подведомственные органам местного самоуправления муниципальных образований Иркутской области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муниципальный штаб поддержки семей участников СВО, а также организации, подведомственные органам местного самоуправления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2369082"/>
                  </a:ext>
                </a:extLst>
              </a:tr>
              <a:tr h="444743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Освобождение от платы, взимаемой за присмотр и уход за ребенком в дошкольных образовательных организациях, подведомственных органам местного самоуправления муниципальных образований Иркутской области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8894676"/>
                  </a:ext>
                </a:extLst>
              </a:tr>
              <a:tr h="602893">
                <a:tc>
                  <a:txBody>
                    <a:bodyPr/>
                    <a:lstStyle/>
                    <a:p>
                      <a:pPr algn="l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внеочередного права на перевод ребенка в другую, наиболее приближенную к месту жительства семьи гражданина дошкольную образовательную организацию, общеобразовательную организацию, подведомственную органам местного самоуправления муниципальных образований Иркутской области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557729"/>
                  </a:ext>
                </a:extLst>
              </a:tr>
              <a:tr h="404265"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внеочередного права на перевод ребенка в другую, наиболее приближенную к месту жительства семьи гражданина государственную общеобразовательную организацию Иркутской области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426256"/>
                  </a:ext>
                </a:extLst>
              </a:tr>
              <a:tr h="344259"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новогодних подарков детям участников СВО и приглашение детей граждан для участия в новогодних театрализованных представлениях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495762"/>
                  </a:ext>
                </a:extLst>
              </a:tr>
              <a:tr h="457541"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бесплатного дополнительного образования детей (кружки, секции и иные подобные занятия) в государственных образовательных организациях Иркутской области и в муниципальных образовательных организациях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муниципальный штаб поддержки семей участников СВО, а также организации, подведомственные органам местного самоуправления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178709"/>
                  </a:ext>
                </a:extLst>
              </a:tr>
              <a:tr h="294721"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бесплатного посещения культурных мероприятий, проводимых государственными и муниципальными учреждениями культуры Иркутской области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64700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и обеспечение отдыха и оздоровления детей участников СВО в возрасте от 4 до 18 лет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учреждение соцзащиты и социального обслуживания населения Иркутской области по месту жительства (месту пребывания)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407674"/>
                  </a:ext>
                </a:extLst>
              </a:tr>
              <a:tr h="2286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Иные меры социальной поддержки для семей участников специальной военной операции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Куда обращаться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436744"/>
                  </a:ext>
                </a:extLst>
              </a:tr>
              <a:tr h="454741"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Ежегодная денежная выплата членам семей участников специальной военной операции, проживающим в жилых помещениях с печным отоплением, на приобретение твердого топлива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муниципальный штаб поддержки семей участников СВО, а также организации, подведомственные органам местного самоуправления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557124"/>
                  </a:ext>
                </a:extLst>
              </a:tr>
              <a:tr h="602893"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Бесплатное обеспечение путевками, а также предоставление компенсации части стоимости путевки на санаторно-курортное лечение (для участников СВО, имеющих статус ветерана боевых действий и членов семей погибших (умерших) ветеранов боевых действий)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соцзащиту по месту жительства (УСЗН или УСЗСОН)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8026361"/>
                  </a:ext>
                </a:extLst>
              </a:tr>
            </a:tbl>
          </a:graphicData>
        </a:graphic>
      </p:graphicFrame>
      <p:sp>
        <p:nvSpPr>
          <p:cNvPr id="4" name="Звезда: 5 точек 3">
            <a:extLst>
              <a:ext uri="{FF2B5EF4-FFF2-40B4-BE49-F238E27FC236}">
                <a16:creationId xmlns:a16="http://schemas.microsoft.com/office/drawing/2014/main" id="{90E4C495-AF37-4E14-857E-006E3EC0E89E}"/>
              </a:ext>
            </a:extLst>
          </p:cNvPr>
          <p:cNvSpPr/>
          <p:nvPr/>
        </p:nvSpPr>
        <p:spPr>
          <a:xfrm>
            <a:off x="247144" y="1301970"/>
            <a:ext cx="176185" cy="18881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везда: 5 точек 10">
            <a:extLst>
              <a:ext uri="{FF2B5EF4-FFF2-40B4-BE49-F238E27FC236}">
                <a16:creationId xmlns:a16="http://schemas.microsoft.com/office/drawing/2014/main" id="{A363EAA8-0AC0-45AA-BFAB-9C2CC0C57836}"/>
              </a:ext>
            </a:extLst>
          </p:cNvPr>
          <p:cNvSpPr/>
          <p:nvPr/>
        </p:nvSpPr>
        <p:spPr>
          <a:xfrm>
            <a:off x="247144" y="1658700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везда: 5 точек 12">
            <a:extLst>
              <a:ext uri="{FF2B5EF4-FFF2-40B4-BE49-F238E27FC236}">
                <a16:creationId xmlns:a16="http://schemas.microsoft.com/office/drawing/2014/main" id="{BD7CD81C-471C-4654-B3D7-9D51DD49B325}"/>
              </a:ext>
            </a:extLst>
          </p:cNvPr>
          <p:cNvSpPr/>
          <p:nvPr/>
        </p:nvSpPr>
        <p:spPr>
          <a:xfrm>
            <a:off x="247143" y="2387028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везда: 5 точек 13">
            <a:extLst>
              <a:ext uri="{FF2B5EF4-FFF2-40B4-BE49-F238E27FC236}">
                <a16:creationId xmlns:a16="http://schemas.microsoft.com/office/drawing/2014/main" id="{F544F614-F22E-4AE0-A96B-8FA30D2155A6}"/>
              </a:ext>
            </a:extLst>
          </p:cNvPr>
          <p:cNvSpPr/>
          <p:nvPr/>
        </p:nvSpPr>
        <p:spPr>
          <a:xfrm>
            <a:off x="218310" y="3511636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везда: 5 точек 14">
            <a:extLst>
              <a:ext uri="{FF2B5EF4-FFF2-40B4-BE49-F238E27FC236}">
                <a16:creationId xmlns:a16="http://schemas.microsoft.com/office/drawing/2014/main" id="{7C783FF1-E61F-48A1-B3FA-B0BDF30C6010}"/>
              </a:ext>
            </a:extLst>
          </p:cNvPr>
          <p:cNvSpPr/>
          <p:nvPr/>
        </p:nvSpPr>
        <p:spPr>
          <a:xfrm>
            <a:off x="233335" y="4019735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везда: 5 точек 15">
            <a:extLst>
              <a:ext uri="{FF2B5EF4-FFF2-40B4-BE49-F238E27FC236}">
                <a16:creationId xmlns:a16="http://schemas.microsoft.com/office/drawing/2014/main" id="{90D58E63-E17F-419E-8C87-E506864F6CCE}"/>
              </a:ext>
            </a:extLst>
          </p:cNvPr>
          <p:cNvSpPr/>
          <p:nvPr/>
        </p:nvSpPr>
        <p:spPr>
          <a:xfrm>
            <a:off x="233335" y="4512771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Звезда: 5 точек 16">
            <a:extLst>
              <a:ext uri="{FF2B5EF4-FFF2-40B4-BE49-F238E27FC236}">
                <a16:creationId xmlns:a16="http://schemas.microsoft.com/office/drawing/2014/main" id="{CD4DBF0B-7215-428F-AE16-3B83A2F7EFB7}"/>
              </a:ext>
            </a:extLst>
          </p:cNvPr>
          <p:cNvSpPr/>
          <p:nvPr/>
        </p:nvSpPr>
        <p:spPr>
          <a:xfrm>
            <a:off x="247142" y="5037941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Звезда: 5 точек 17">
            <a:extLst>
              <a:ext uri="{FF2B5EF4-FFF2-40B4-BE49-F238E27FC236}">
                <a16:creationId xmlns:a16="http://schemas.microsoft.com/office/drawing/2014/main" id="{F2E200C0-306A-41EA-8CA6-0BF127B85B75}"/>
              </a:ext>
            </a:extLst>
          </p:cNvPr>
          <p:cNvSpPr/>
          <p:nvPr/>
        </p:nvSpPr>
        <p:spPr>
          <a:xfrm>
            <a:off x="251786" y="5510123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Звезда: 5 точек 18">
            <a:extLst>
              <a:ext uri="{FF2B5EF4-FFF2-40B4-BE49-F238E27FC236}">
                <a16:creationId xmlns:a16="http://schemas.microsoft.com/office/drawing/2014/main" id="{D492C708-11B9-4C4F-92E6-87871CE49A23}"/>
              </a:ext>
            </a:extLst>
          </p:cNvPr>
          <p:cNvSpPr/>
          <p:nvPr/>
        </p:nvSpPr>
        <p:spPr>
          <a:xfrm>
            <a:off x="246947" y="6039076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Звезда: 5 точек 19">
            <a:extLst>
              <a:ext uri="{FF2B5EF4-FFF2-40B4-BE49-F238E27FC236}">
                <a16:creationId xmlns:a16="http://schemas.microsoft.com/office/drawing/2014/main" id="{ACA56AB0-F62C-4D3E-8416-272D92D3BB7C}"/>
              </a:ext>
            </a:extLst>
          </p:cNvPr>
          <p:cNvSpPr/>
          <p:nvPr/>
        </p:nvSpPr>
        <p:spPr>
          <a:xfrm>
            <a:off x="240696" y="6637510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Звезда: 5 точек 20">
            <a:extLst>
              <a:ext uri="{FF2B5EF4-FFF2-40B4-BE49-F238E27FC236}">
                <a16:creationId xmlns:a16="http://schemas.microsoft.com/office/drawing/2014/main" id="{B22177F6-D80C-40F1-97A3-0D19520177E3}"/>
              </a:ext>
            </a:extLst>
          </p:cNvPr>
          <p:cNvSpPr/>
          <p:nvPr/>
        </p:nvSpPr>
        <p:spPr>
          <a:xfrm>
            <a:off x="254501" y="7011711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Звезда: 5 точек 21">
            <a:extLst>
              <a:ext uri="{FF2B5EF4-FFF2-40B4-BE49-F238E27FC236}">
                <a16:creationId xmlns:a16="http://schemas.microsoft.com/office/drawing/2014/main" id="{78C099F8-A933-4753-BAA3-277E6DF4C541}"/>
              </a:ext>
            </a:extLst>
          </p:cNvPr>
          <p:cNvSpPr/>
          <p:nvPr/>
        </p:nvSpPr>
        <p:spPr>
          <a:xfrm>
            <a:off x="254501" y="7391869"/>
            <a:ext cx="161466" cy="1831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Звезда: 5 точек 22">
            <a:extLst>
              <a:ext uri="{FF2B5EF4-FFF2-40B4-BE49-F238E27FC236}">
                <a16:creationId xmlns:a16="http://schemas.microsoft.com/office/drawing/2014/main" id="{2FFBB1C8-B28A-447E-944A-EBE23E0D74C6}"/>
              </a:ext>
            </a:extLst>
          </p:cNvPr>
          <p:cNvSpPr/>
          <p:nvPr/>
        </p:nvSpPr>
        <p:spPr>
          <a:xfrm>
            <a:off x="247142" y="7825633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Звезда: 5 точек 23">
            <a:extLst>
              <a:ext uri="{FF2B5EF4-FFF2-40B4-BE49-F238E27FC236}">
                <a16:creationId xmlns:a16="http://schemas.microsoft.com/office/drawing/2014/main" id="{39669590-D13C-496E-83F4-F2D6FD1E773B}"/>
              </a:ext>
            </a:extLst>
          </p:cNvPr>
          <p:cNvSpPr/>
          <p:nvPr/>
        </p:nvSpPr>
        <p:spPr>
          <a:xfrm>
            <a:off x="247142" y="8205195"/>
            <a:ext cx="176186" cy="20589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Звезда: 5 точек 24">
            <a:extLst>
              <a:ext uri="{FF2B5EF4-FFF2-40B4-BE49-F238E27FC236}">
                <a16:creationId xmlns:a16="http://schemas.microsoft.com/office/drawing/2014/main" id="{6AF8701D-86D5-47EF-814F-59ED89609E1D}"/>
              </a:ext>
            </a:extLst>
          </p:cNvPr>
          <p:cNvSpPr/>
          <p:nvPr/>
        </p:nvSpPr>
        <p:spPr>
          <a:xfrm>
            <a:off x="240695" y="9256978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Звезда: 5 точек 25">
            <a:extLst>
              <a:ext uri="{FF2B5EF4-FFF2-40B4-BE49-F238E27FC236}">
                <a16:creationId xmlns:a16="http://schemas.microsoft.com/office/drawing/2014/main" id="{87EEE479-27AF-451D-8C59-814F6BB86FB3}"/>
              </a:ext>
            </a:extLst>
          </p:cNvPr>
          <p:cNvSpPr/>
          <p:nvPr/>
        </p:nvSpPr>
        <p:spPr>
          <a:xfrm>
            <a:off x="225975" y="9864895"/>
            <a:ext cx="176185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1192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362FDD1-A1C6-4FA7-8EF6-4F677C6BC84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0193"/>
            <a:ext cx="7559675" cy="9419013"/>
          </a:xfrm>
          <a:prstGeom prst="rect">
            <a:avLst/>
          </a:prstGeom>
        </p:spPr>
      </p:pic>
      <p:sp>
        <p:nvSpPr>
          <p:cNvPr id="55" name="Прямоугольник 54"/>
          <p:cNvSpPr/>
          <p:nvPr/>
        </p:nvSpPr>
        <p:spPr>
          <a:xfrm>
            <a:off x="183027" y="46167"/>
            <a:ext cx="7342496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83027" y="0"/>
            <a:ext cx="719362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Arial Black" panose="020B0A04020102020204" pitchFamily="34" charset="0"/>
              </a:rPr>
              <a:t>МЕРЫ СОЦИАЛЬНОЙ ПОДДЕРЖКИ ВОЕННОСЛУЖАЩИМ И ЧЛЕНАМ ИХ СЕМЕЙ на территории ИРКУТСКОЙ ОБЛАСТИ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766779"/>
              </p:ext>
            </p:extLst>
          </p:nvPr>
        </p:nvGraphicFramePr>
        <p:xfrm>
          <a:off x="244475" y="598240"/>
          <a:ext cx="7132173" cy="9646331"/>
        </p:xfrm>
        <a:graphic>
          <a:graphicData uri="http://schemas.openxmlformats.org/drawingml/2006/table">
            <a:tbl>
              <a:tblPr/>
              <a:tblGrid>
                <a:gridCol w="274173">
                  <a:extLst>
                    <a:ext uri="{9D8B030D-6E8A-4147-A177-3AD203B41FA5}">
                      <a16:colId xmlns:a16="http://schemas.microsoft.com/office/drawing/2014/main" val="2026242266"/>
                    </a:ext>
                  </a:extLst>
                </a:gridCol>
                <a:gridCol w="5003800">
                  <a:extLst>
                    <a:ext uri="{9D8B030D-6E8A-4147-A177-3AD203B41FA5}">
                      <a16:colId xmlns:a16="http://schemas.microsoft.com/office/drawing/2014/main" val="3370760015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908842260"/>
                    </a:ext>
                  </a:extLst>
                </a:gridCol>
              </a:tblGrid>
              <a:tr h="331976">
                <a:tc gridSpan="2">
                  <a:txBody>
                    <a:bodyPr/>
                    <a:lstStyle/>
                    <a:p>
                      <a:pPr marL="0" marR="0" lvl="0" indent="0" algn="ctr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Иные меры социальной поддержки для семей участников специальной военной операции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ru-RU" sz="11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Для детей военнослужащих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Куда обращаться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216981"/>
                  </a:ext>
                </a:extLst>
              </a:tr>
              <a:tr h="354280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Направление в организации социального обслуживания членов семей участников СВО, признанных нуждающимися в социальном обслуживании в стационарной форме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учреждение социального обслуживания населения Иркутской области по месту жительства (КЦСОН и УСЗСОН)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7621152"/>
                  </a:ext>
                </a:extLst>
              </a:tr>
              <a:tr h="322295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Содействие в оформлении социальных и иных выплат, мер социальной поддержки, на получение которых имеют право члены семей участников СВО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8852"/>
                  </a:ext>
                </a:extLst>
              </a:tr>
              <a:tr h="334691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Денежная компенсация 30% расходов на оплату жилого помещения и коммунальных услуг (для многодетных семей участников СВО с низким доходом)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1815379"/>
                  </a:ext>
                </a:extLst>
              </a:tr>
              <a:tr h="260176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профессионального обучения и дополнительного профессионального обучения членов семей участников СВО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центр занятости населения по месту жительства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6770147"/>
                  </a:ext>
                </a:extLst>
              </a:tr>
              <a:tr h="307701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Содействие в трудоустройстве зарегистрированных в целях поиска подходящей работы и в качестве безработных членов семей участников СВО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155021"/>
                  </a:ext>
                </a:extLst>
              </a:tr>
              <a:tr h="187000">
                <a:tc rowSpan="4">
                  <a:txBody>
                    <a:bodyPr/>
                    <a:lstStyle/>
                    <a:p>
                      <a:pPr algn="ctr" rtl="0" fontAlgn="ctr"/>
                      <a:endParaRPr lang="ru-RU" sz="115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консультирования членов семей участников СВО по юридическим вопросам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Центр сопровождения семей участников СВО г. Иркутск, ул. Софьи Перовской, 30/1</a:t>
                      </a:r>
                    </a:p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единый многоканальный телефон 8 800 201 38 01 </a:t>
                      </a: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доб. 1, 2, 3, 4)</a:t>
                      </a:r>
                    </a:p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e-mail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centr.38@mail.ru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Чат-бот </a:t>
                      </a:r>
                      <a:r>
                        <a:rPr lang="ru-RU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телеграм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@CentrPoderzhkiBot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09601"/>
                  </a:ext>
                </a:extLst>
              </a:tr>
              <a:tr h="231624">
                <a:tc vMerge="1"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оказания психологической помощи членам семей участников СВО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4607716"/>
                  </a:ext>
                </a:extLst>
              </a:tr>
              <a:tr h="450977">
                <a:tc vMerge="1">
                  <a:txBody>
                    <a:bodyPr/>
                    <a:lstStyle/>
                    <a:p>
                      <a:pPr algn="ctr" rtl="0" fontAlgn="ctr"/>
                      <a:endParaRPr lang="ru-RU" sz="115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гражданам и членам их семей, </a:t>
                      </a:r>
                      <a:r>
                        <a:rPr lang="ru-RU" sz="1000" b="1" i="0" u="sng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признанными нуждающимися в социальном обслуживании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социальной услуги по индивидуальному сопровождению в медицинские организации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292548"/>
                  </a:ext>
                </a:extLst>
              </a:tr>
              <a:tr h="322295">
                <a:tc vMerge="1"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Внеочередное оказание первой медико-санитарной медицинской помощи в государственных медицинских организациях Иркутской области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6516429"/>
                  </a:ext>
                </a:extLst>
              </a:tr>
              <a:tr h="302226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Бесплатное посещение культурных мероприятий, проводимых областными государственными и муниципальными учреждениями культуры Иркутской области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муниципальный штаб поддержки семей участников СВО, а также организации, подведомственные органам местного самоуправления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2849885"/>
                  </a:ext>
                </a:extLst>
              </a:tr>
              <a:tr h="343130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Бесплатное посещение спортивных и физкультурных мероприятий, проводимых государственными и муниципальными физкультурно-спортивными организациями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150494"/>
                  </a:ext>
                </a:extLst>
              </a:tr>
              <a:tr h="289727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обеспечения ухода за домашними животными граждан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059366"/>
                  </a:ext>
                </a:extLst>
              </a:tr>
              <a:tr h="450977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Обследование индивидуальных жилых домов семей участников СВО на предмет соблюдения требований пожарной безопасности и принятия по его итогам решения об установке автономных дымовых пожарных извещателей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604488"/>
                  </a:ext>
                </a:extLst>
              </a:tr>
              <a:tr h="286919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технических средств реабилитации в соответствии с индивидуальными программами реабилитации или </a:t>
                      </a:r>
                      <a:r>
                        <a:rPr lang="ru-RU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абилитации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инвалидов </a:t>
                      </a:r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(не включенных в федеральный перечень реабилитационных мероприятий, технических средств реабилитации и услуг, предоставляемых инвалидам)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соцзащиту по месту жительства (УСЗН или УСЗСОН)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951619"/>
                  </a:ext>
                </a:extLst>
              </a:tr>
              <a:tr h="264047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участникам СВО и членам их семей, признанным нуждающимся в социальном обслуживании, социальной услуги по оказанию помощи в оформлении индивидуальных программ реабилитации или </a:t>
                      </a:r>
                      <a:r>
                        <a:rPr lang="ru-RU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абилитации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инвалидов, а также по проведению социально-реабилитационных мероприятий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учреждение социального обслуживания населения Иркутской области по месту жительства (КЦСОН и УСЗСОН)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298083"/>
                  </a:ext>
                </a:extLst>
              </a:tr>
              <a:tr h="133953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Освобождение военнослужащих и членов их семей от начисления пеней в случае несвоевременного и (или) неполного внесения ими платы за ЖКУ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организации, получающие плату за жилое помещение и </a:t>
                      </a:r>
                      <a:r>
                        <a:rPr lang="ru-RU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ком.услуги</a:t>
                      </a: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взносы за </a:t>
                      </a:r>
                      <a:r>
                        <a:rPr lang="ru-RU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кап.ремонт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064163"/>
                  </a:ext>
                </a:extLst>
              </a:tr>
              <a:tr h="264047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Освобождение от уплаты арендной платы и неприменения штрафов, процентов за пользование чужими денежными средствами или иных мер ответственности в связи с несоблюдением порядка и сроков внесения арендной платы по договорам аренды объектов недвижимого имущества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уполномоченный исполнительный орган государственной власти Иркутской области, а также учреждения, выступающие арендодателям по договорам аренды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5566365"/>
                  </a:ext>
                </a:extLst>
              </a:tr>
              <a:tr h="264047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ипотечного жилищного кредита на приобретение (строительство) жиля на первичном рынке жилья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министерство строительства Иркутской области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091082"/>
                  </a:ext>
                </a:extLst>
              </a:tr>
              <a:tr h="264047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Преимущественное право на обеспечение жилыми помещениями лиц из числа детей-сирот, оставшихся без попечения родителей, принимавших участие в СВО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Органы опеки и попечительства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094404"/>
                  </a:ext>
                </a:extLst>
              </a:tr>
              <a:tr h="264047">
                <a:tc>
                  <a:txBody>
                    <a:bodyPr/>
                    <a:lstStyle/>
                    <a:p>
                      <a:pPr algn="l" rtl="0" fontAlgn="ctr"/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социальной выплаты на приобретение жилого помещения лицам из числа детей-сирот и детей, оставшихся без попечения родителей, принимающим (принимавшим) участия в СВО, либо гражданам являющимся супругой участника СВО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Органы опеки и попечительства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5712588"/>
                  </a:ext>
                </a:extLst>
              </a:tr>
              <a:tr h="175787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Бесплатное предоставление земельных участков в собственность для ИЖС, ведения личного подсобного хозяйства на территории Иркутской области, военнослужащим, удостоенным звания Героя Российской Федерации или награжденным орденами Российской Федерации за заслуги, проявленные в ходе участия в СВО, ветеранам боевых действий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муниципальный штаб поддержки семей участников СВО, а также организации, подведомственные органам местного самоуправления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794922"/>
                  </a:ext>
                </a:extLst>
              </a:tr>
              <a:tr h="175787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Единовременная выплата участникам СВО, получившим в ходе СВО увечье (ранение, травму, контузию) или заболевание, повлекшее за собой установление инвалидности 2 или 3 группы, на полное или частичное погашение обязательств по ипотечному кредиту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Министерство строительства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2059075"/>
                  </a:ext>
                </a:extLst>
              </a:tr>
              <a:tr h="175787">
                <a:tc>
                  <a:txBody>
                    <a:bodyPr/>
                    <a:lstStyle/>
                    <a:p>
                      <a:pPr algn="l" rtl="0" fontAlgn="ctr"/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бесплатным питанием граждан, поступающих на военную службу по контракту через пункт отбора граждан на военную службу по контракту Иркутской области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779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Пункт отбора граждан на военную службу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9274"/>
                  </a:ext>
                </a:extLst>
              </a:tr>
            </a:tbl>
          </a:graphicData>
        </a:graphic>
      </p:graphicFrame>
      <p:sp>
        <p:nvSpPr>
          <p:cNvPr id="34" name="Звезда: 5 точек 33">
            <a:extLst>
              <a:ext uri="{FF2B5EF4-FFF2-40B4-BE49-F238E27FC236}">
                <a16:creationId xmlns:a16="http://schemas.microsoft.com/office/drawing/2014/main" id="{4ED80BC7-CB61-4042-A723-58219356643E}"/>
              </a:ext>
            </a:extLst>
          </p:cNvPr>
          <p:cNvSpPr/>
          <p:nvPr/>
        </p:nvSpPr>
        <p:spPr>
          <a:xfrm>
            <a:off x="299462" y="101736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Звезда: 5 точек 43">
            <a:extLst>
              <a:ext uri="{FF2B5EF4-FFF2-40B4-BE49-F238E27FC236}">
                <a16:creationId xmlns:a16="http://schemas.microsoft.com/office/drawing/2014/main" id="{A35F2211-E01D-4170-B624-240C6F7CE122}"/>
              </a:ext>
            </a:extLst>
          </p:cNvPr>
          <p:cNvSpPr/>
          <p:nvPr/>
        </p:nvSpPr>
        <p:spPr>
          <a:xfrm>
            <a:off x="299462" y="13843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Звезда: 5 точек 44">
            <a:extLst>
              <a:ext uri="{FF2B5EF4-FFF2-40B4-BE49-F238E27FC236}">
                <a16:creationId xmlns:a16="http://schemas.microsoft.com/office/drawing/2014/main" id="{66A1386E-C36A-4952-B50B-98C30D592E40}"/>
              </a:ext>
            </a:extLst>
          </p:cNvPr>
          <p:cNvSpPr/>
          <p:nvPr/>
        </p:nvSpPr>
        <p:spPr>
          <a:xfrm>
            <a:off x="299462" y="16891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везда: 5 точек 45">
            <a:extLst>
              <a:ext uri="{FF2B5EF4-FFF2-40B4-BE49-F238E27FC236}">
                <a16:creationId xmlns:a16="http://schemas.microsoft.com/office/drawing/2014/main" id="{02858FD1-22B3-4FEA-A670-EEFB3F95E31E}"/>
              </a:ext>
            </a:extLst>
          </p:cNvPr>
          <p:cNvSpPr/>
          <p:nvPr/>
        </p:nvSpPr>
        <p:spPr>
          <a:xfrm>
            <a:off x="299462" y="20193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Звезда: 5 точек 46">
            <a:extLst>
              <a:ext uri="{FF2B5EF4-FFF2-40B4-BE49-F238E27FC236}">
                <a16:creationId xmlns:a16="http://schemas.microsoft.com/office/drawing/2014/main" id="{6204A570-C86E-4317-A5D5-4DD6A0BDA055}"/>
              </a:ext>
            </a:extLst>
          </p:cNvPr>
          <p:cNvSpPr/>
          <p:nvPr/>
        </p:nvSpPr>
        <p:spPr>
          <a:xfrm>
            <a:off x="299462" y="23368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Звезда: 5 точек 47">
            <a:extLst>
              <a:ext uri="{FF2B5EF4-FFF2-40B4-BE49-F238E27FC236}">
                <a16:creationId xmlns:a16="http://schemas.microsoft.com/office/drawing/2014/main" id="{05D26FD2-643B-4D34-AA44-4ACB514946FA}"/>
              </a:ext>
            </a:extLst>
          </p:cNvPr>
          <p:cNvSpPr/>
          <p:nvPr/>
        </p:nvSpPr>
        <p:spPr>
          <a:xfrm>
            <a:off x="299462" y="30099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Звезда: 5 точек 48">
            <a:extLst>
              <a:ext uri="{FF2B5EF4-FFF2-40B4-BE49-F238E27FC236}">
                <a16:creationId xmlns:a16="http://schemas.microsoft.com/office/drawing/2014/main" id="{2107ACA2-96B2-47F2-A1BC-650B58E1E476}"/>
              </a:ext>
            </a:extLst>
          </p:cNvPr>
          <p:cNvSpPr/>
          <p:nvPr/>
        </p:nvSpPr>
        <p:spPr>
          <a:xfrm>
            <a:off x="299462" y="38735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Звезда: 5 точек 49">
            <a:extLst>
              <a:ext uri="{FF2B5EF4-FFF2-40B4-BE49-F238E27FC236}">
                <a16:creationId xmlns:a16="http://schemas.microsoft.com/office/drawing/2014/main" id="{C483FB0A-35AF-41E6-B90E-582EE0280E25}"/>
              </a:ext>
            </a:extLst>
          </p:cNvPr>
          <p:cNvSpPr/>
          <p:nvPr/>
        </p:nvSpPr>
        <p:spPr>
          <a:xfrm>
            <a:off x="299462" y="41783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Звезда: 5 точек 50">
            <a:extLst>
              <a:ext uri="{FF2B5EF4-FFF2-40B4-BE49-F238E27FC236}">
                <a16:creationId xmlns:a16="http://schemas.microsoft.com/office/drawing/2014/main" id="{F52AB598-0A3D-4EC0-AC92-3ADEEEBF0D60}"/>
              </a:ext>
            </a:extLst>
          </p:cNvPr>
          <p:cNvSpPr/>
          <p:nvPr/>
        </p:nvSpPr>
        <p:spPr>
          <a:xfrm>
            <a:off x="299462" y="45339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Звезда: 5 точек 51">
            <a:extLst>
              <a:ext uri="{FF2B5EF4-FFF2-40B4-BE49-F238E27FC236}">
                <a16:creationId xmlns:a16="http://schemas.microsoft.com/office/drawing/2014/main" id="{A18DD05D-4998-4A98-993F-0093BE646AB6}"/>
              </a:ext>
            </a:extLst>
          </p:cNvPr>
          <p:cNvSpPr/>
          <p:nvPr/>
        </p:nvSpPr>
        <p:spPr>
          <a:xfrm>
            <a:off x="299462" y="4851400"/>
            <a:ext cx="161925" cy="15459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Звезда: 5 точек 52">
            <a:extLst>
              <a:ext uri="{FF2B5EF4-FFF2-40B4-BE49-F238E27FC236}">
                <a16:creationId xmlns:a16="http://schemas.microsoft.com/office/drawing/2014/main" id="{7A02178F-C9CA-464A-8134-4B687B249CC6}"/>
              </a:ext>
            </a:extLst>
          </p:cNvPr>
          <p:cNvSpPr/>
          <p:nvPr/>
        </p:nvSpPr>
        <p:spPr>
          <a:xfrm>
            <a:off x="299462" y="5321300"/>
            <a:ext cx="161925" cy="19488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Звезда: 5 точек 53">
            <a:extLst>
              <a:ext uri="{FF2B5EF4-FFF2-40B4-BE49-F238E27FC236}">
                <a16:creationId xmlns:a16="http://schemas.microsoft.com/office/drawing/2014/main" id="{9872D66B-1986-48EC-9170-C4DD4D5776C0}"/>
              </a:ext>
            </a:extLst>
          </p:cNvPr>
          <p:cNvSpPr/>
          <p:nvPr/>
        </p:nvSpPr>
        <p:spPr>
          <a:xfrm>
            <a:off x="299462" y="5854700"/>
            <a:ext cx="161925" cy="17168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Звезда: 5 точек 55">
            <a:extLst>
              <a:ext uri="{FF2B5EF4-FFF2-40B4-BE49-F238E27FC236}">
                <a16:creationId xmlns:a16="http://schemas.microsoft.com/office/drawing/2014/main" id="{40EC4BD2-05A0-4D5B-8048-9C0BB75E5689}"/>
              </a:ext>
            </a:extLst>
          </p:cNvPr>
          <p:cNvSpPr/>
          <p:nvPr/>
        </p:nvSpPr>
        <p:spPr>
          <a:xfrm>
            <a:off x="299462" y="6388100"/>
            <a:ext cx="161925" cy="14847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Звезда: 5 точек 56">
            <a:extLst>
              <a:ext uri="{FF2B5EF4-FFF2-40B4-BE49-F238E27FC236}">
                <a16:creationId xmlns:a16="http://schemas.microsoft.com/office/drawing/2014/main" id="{7E7CB71D-ADE4-496D-94C7-CA639FFC2B3A}"/>
              </a:ext>
            </a:extLst>
          </p:cNvPr>
          <p:cNvSpPr/>
          <p:nvPr/>
        </p:nvSpPr>
        <p:spPr>
          <a:xfrm>
            <a:off x="299462" y="7073900"/>
            <a:ext cx="161925" cy="14847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Звезда: 5 точек 57">
            <a:extLst>
              <a:ext uri="{FF2B5EF4-FFF2-40B4-BE49-F238E27FC236}">
                <a16:creationId xmlns:a16="http://schemas.microsoft.com/office/drawing/2014/main" id="{AA1F2087-7135-4029-B484-7A8CC30671DD}"/>
              </a:ext>
            </a:extLst>
          </p:cNvPr>
          <p:cNvSpPr/>
          <p:nvPr/>
        </p:nvSpPr>
        <p:spPr>
          <a:xfrm>
            <a:off x="299462" y="7670800"/>
            <a:ext cx="161925" cy="14847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Звезда: 5 точек 58">
            <a:extLst>
              <a:ext uri="{FF2B5EF4-FFF2-40B4-BE49-F238E27FC236}">
                <a16:creationId xmlns:a16="http://schemas.microsoft.com/office/drawing/2014/main" id="{02B1E69E-0079-4836-ACA9-DA9B4B239C02}"/>
              </a:ext>
            </a:extLst>
          </p:cNvPr>
          <p:cNvSpPr/>
          <p:nvPr/>
        </p:nvSpPr>
        <p:spPr>
          <a:xfrm>
            <a:off x="299462" y="7988300"/>
            <a:ext cx="161925" cy="1143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Звезда: 5 точек 59">
            <a:extLst>
              <a:ext uri="{FF2B5EF4-FFF2-40B4-BE49-F238E27FC236}">
                <a16:creationId xmlns:a16="http://schemas.microsoft.com/office/drawing/2014/main" id="{ECB922F5-9098-48EE-9CDE-6D3E55C57A68}"/>
              </a:ext>
            </a:extLst>
          </p:cNvPr>
          <p:cNvSpPr/>
          <p:nvPr/>
        </p:nvSpPr>
        <p:spPr>
          <a:xfrm>
            <a:off x="299462" y="8420100"/>
            <a:ext cx="161925" cy="1143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Звезда: 5 точек 60">
            <a:extLst>
              <a:ext uri="{FF2B5EF4-FFF2-40B4-BE49-F238E27FC236}">
                <a16:creationId xmlns:a16="http://schemas.microsoft.com/office/drawing/2014/main" id="{DEBAF41A-524C-4128-9071-D462BEF37327}"/>
              </a:ext>
            </a:extLst>
          </p:cNvPr>
          <p:cNvSpPr/>
          <p:nvPr/>
        </p:nvSpPr>
        <p:spPr>
          <a:xfrm>
            <a:off x="299462" y="9055100"/>
            <a:ext cx="161925" cy="1143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Звезда: 5 точек 61">
            <a:extLst>
              <a:ext uri="{FF2B5EF4-FFF2-40B4-BE49-F238E27FC236}">
                <a16:creationId xmlns:a16="http://schemas.microsoft.com/office/drawing/2014/main" id="{16A9FC15-6765-4E92-8A84-15997546388D}"/>
              </a:ext>
            </a:extLst>
          </p:cNvPr>
          <p:cNvSpPr/>
          <p:nvPr/>
        </p:nvSpPr>
        <p:spPr>
          <a:xfrm>
            <a:off x="299462" y="9659796"/>
            <a:ext cx="161925" cy="1143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Звезда: 5 точек 62">
            <a:extLst>
              <a:ext uri="{FF2B5EF4-FFF2-40B4-BE49-F238E27FC236}">
                <a16:creationId xmlns:a16="http://schemas.microsoft.com/office/drawing/2014/main" id="{5CB94DE7-C378-4D24-80A8-05E084DB9104}"/>
              </a:ext>
            </a:extLst>
          </p:cNvPr>
          <p:cNvSpPr/>
          <p:nvPr/>
        </p:nvSpPr>
        <p:spPr>
          <a:xfrm>
            <a:off x="299462" y="10017253"/>
            <a:ext cx="161925" cy="12429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161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1224</TotalTime>
  <Words>1351</Words>
  <Application>Microsoft Office PowerPoint</Application>
  <PresentationFormat>Произвольный</PresentationFormat>
  <Paragraphs>83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Arial</vt:lpstr>
      <vt:lpstr>Arial Black</vt:lpstr>
      <vt:lpstr>Arial Narrow</vt:lpstr>
      <vt:lpstr>Calibri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Николаева Марина Владимировна</dc:creator>
  <cp:lastModifiedBy>Rabota</cp:lastModifiedBy>
  <cp:revision>103</cp:revision>
  <cp:lastPrinted>2024-02-21T02:36:24Z</cp:lastPrinted>
  <dcterms:created xsi:type="dcterms:W3CDTF">2022-11-01T06:11:39Z</dcterms:created>
  <dcterms:modified xsi:type="dcterms:W3CDTF">2024-02-21T02:52:00Z</dcterms:modified>
</cp:coreProperties>
</file>