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46" r:id="rId1"/>
  </p:sldMasterIdLst>
  <p:notesMasterIdLst>
    <p:notesMasterId r:id="rId23"/>
  </p:notesMasterIdLst>
  <p:handoutMasterIdLst>
    <p:handoutMasterId r:id="rId24"/>
  </p:handoutMasterIdLst>
  <p:sldIdLst>
    <p:sldId id="420" r:id="rId2"/>
    <p:sldId id="421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287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2B"/>
    <a:srgbClr val="66FF66"/>
    <a:srgbClr val="F1BFE4"/>
    <a:srgbClr val="C5FF99"/>
    <a:srgbClr val="FFFFCC"/>
    <a:srgbClr val="00CC66"/>
    <a:srgbClr val="CD2FA8"/>
    <a:srgbClr val="82222D"/>
    <a:srgbClr val="63E600"/>
    <a:srgbClr val="869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545" autoAdjust="0"/>
  </p:normalViewPr>
  <p:slideViewPr>
    <p:cSldViewPr>
      <p:cViewPr varScale="1">
        <p:scale>
          <a:sx n="103" d="100"/>
          <a:sy n="103" d="100"/>
        </p:scale>
        <p:origin x="-18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1334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66" d="100"/>
        <a:sy n="66" d="100"/>
      </p:scale>
      <p:origin x="0" y="2388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6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57518793726133E-2"/>
          <c:y val="9.3055341694896487E-2"/>
          <c:w val="0.61364918796236134"/>
          <c:h val="0.89444430835129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47B-48D3-809A-DC5E7FF5314A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 141500 тыс.руб.</c:v>
                </c:pt>
                <c:pt idx="1">
                  <c:v>Имущественные налоги 13500 тыс.руб.</c:v>
                </c:pt>
                <c:pt idx="2">
                  <c:v>Налоги на совокупный доход 20330 тыс.руб.</c:v>
                </c:pt>
                <c:pt idx="3">
                  <c:v>Акцизы 13619,1 тыс. руб.</c:v>
                </c:pt>
                <c:pt idx="4">
                  <c:v>Госпошлина 6700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141500</c:v>
                </c:pt>
                <c:pt idx="1">
                  <c:v>13500</c:v>
                </c:pt>
                <c:pt idx="2">
                  <c:v>20330</c:v>
                </c:pt>
                <c:pt idx="3">
                  <c:v>13619.1</c:v>
                </c:pt>
                <c:pt idx="4">
                  <c:v>6700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D4-424F-8FEA-0A0D3CCF00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316676380535865"/>
          <c:y val="0.26563264237355966"/>
          <c:w val="0.31132469824328041"/>
          <c:h val="0.4680284389960526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034262494299905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 7900 тыс.руб.</c:v>
                </c:pt>
                <c:pt idx="1">
                  <c:v> Платежи при пользовании природными ресурсами 412,9 тыс.руб.</c:v>
                </c:pt>
                <c:pt idx="2">
                  <c:v>Штрафы 958 тыс. руб.</c:v>
                </c:pt>
                <c:pt idx="3">
                  <c:v>Продажа активов 850 тыс.руб.</c:v>
                </c:pt>
                <c:pt idx="4">
                  <c:v>Доходы от оказания платных услуг и компенсации затрат государства 21300 тыс.руб.</c:v>
                </c:pt>
                <c:pt idx="5">
                  <c:v>Прочие неналоговые доходы 50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7900</c:v>
                </c:pt>
                <c:pt idx="1">
                  <c:v>412.9</c:v>
                </c:pt>
                <c:pt idx="2">
                  <c:v>958</c:v>
                </c:pt>
                <c:pt idx="3">
                  <c:v>850</c:v>
                </c:pt>
                <c:pt idx="4">
                  <c:v>21300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36-4A3B-AB49-8E72163C6B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solidFill>
          <a:schemeClr val="bg1">
            <a:lumMod val="75000"/>
          </a:schemeClr>
        </a:solidFill>
      </c:spPr>
    </c:plotArea>
    <c:legend>
      <c:legendPos val="r"/>
      <c:layout>
        <c:manualLayout>
          <c:xMode val="edge"/>
          <c:yMode val="edge"/>
          <c:x val="0.70833473913067402"/>
          <c:y val="1.2061421590980147E-4"/>
          <c:w val="0.28982899043651045"/>
          <c:h val="0.99981955806491052"/>
        </c:manualLayout>
      </c:layout>
      <c:overlay val="0"/>
      <c:spPr>
        <a:solidFill>
          <a:schemeClr val="bg1">
            <a:lumMod val="75000"/>
          </a:schemeClr>
        </a:solidFill>
      </c:spPr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09623792722424E-2"/>
          <c:y val="1.5434762611335303E-2"/>
          <c:w val="0.69101260251389418"/>
          <c:h val="0.91451068458963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143080.79999999999</c:v>
                </c:pt>
                <c:pt idx="1">
                  <c:v>187600.3</c:v>
                </c:pt>
                <c:pt idx="2">
                  <c:v>135366.70000000001</c:v>
                </c:pt>
                <c:pt idx="3">
                  <c:v>115518.8</c:v>
                </c:pt>
                <c:pt idx="4">
                  <c:v>128895.1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3F-4D3C-B7F6-947E7A6248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388608.6</c:v>
                </c:pt>
                <c:pt idx="1">
                  <c:v>767258.7</c:v>
                </c:pt>
                <c:pt idx="2">
                  <c:v>981712.3</c:v>
                </c:pt>
                <c:pt idx="3">
                  <c:v>532911.80000000005</c:v>
                </c:pt>
                <c:pt idx="4">
                  <c:v>421572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3F-4D3C-B7F6-947E7A6248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533633.9</c:v>
                </c:pt>
                <c:pt idx="1">
                  <c:v>650093.6</c:v>
                </c:pt>
                <c:pt idx="2">
                  <c:v>587358.19999999949</c:v>
                </c:pt>
                <c:pt idx="3">
                  <c:v>594528.9</c:v>
                </c:pt>
                <c:pt idx="4">
                  <c:v>594608.9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3F-4D3C-B7F6-947E7A6248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10150.700000000004</c:v>
                </c:pt>
                <c:pt idx="1">
                  <c:v>24490.6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3F-4D3C-B7F6-947E7A624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80544"/>
        <c:axId val="44382080"/>
      </c:barChart>
      <c:catAx>
        <c:axId val="4438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4382080"/>
        <c:crosses val="autoZero"/>
        <c:auto val="1"/>
        <c:lblAlgn val="ctr"/>
        <c:lblOffset val="100"/>
        <c:noMultiLvlLbl val="0"/>
      </c:catAx>
      <c:valAx>
        <c:axId val="44382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380544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8.3058685518192912E-2"/>
          <c:y val="2.5071049595812349E-2"/>
          <c:w val="0.65027656778733356"/>
          <c:h val="4.1101625867436799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73410114993071E-3"/>
          <c:y val="4.1837727565092693E-2"/>
          <c:w val="0.99112265898850072"/>
          <c:h val="0.832347634546765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219752.3</c:v>
                </c:pt>
                <c:pt idx="1">
                  <c:v>220158.8</c:v>
                </c:pt>
                <c:pt idx="2">
                  <c:v>227120</c:v>
                </c:pt>
                <c:pt idx="3">
                  <c:v>230793.60000000001</c:v>
                </c:pt>
                <c:pt idx="4">
                  <c:v>234865.6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4E-40BC-BB6F-ADB8B60E60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7935E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2020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 formatCode="General">
                  <c:v>945559.7</c:v>
                </c:pt>
                <c:pt idx="1">
                  <c:v>1596290.5</c:v>
                </c:pt>
                <c:pt idx="2" formatCode="General">
                  <c:v>1704437.2</c:v>
                </c:pt>
                <c:pt idx="3">
                  <c:v>1242959.5</c:v>
                </c:pt>
                <c:pt idx="4" formatCode="General">
                  <c:v>1145076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E4E-40BC-BB6F-ADB8B60E60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4765184"/>
        <c:axId val="44766720"/>
      </c:barChart>
      <c:catAx>
        <c:axId val="44765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44766720"/>
        <c:crosses val="autoZero"/>
        <c:auto val="1"/>
        <c:lblAlgn val="ctr"/>
        <c:lblOffset val="100"/>
        <c:noMultiLvlLbl val="0"/>
      </c:catAx>
      <c:valAx>
        <c:axId val="447667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765184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c:spPr>
    </c:plotArea>
    <c:legend>
      <c:legendPos val="t"/>
      <c:layout>
        <c:manualLayout>
          <c:xMode val="edge"/>
          <c:yMode val="edge"/>
          <c:x val="8.2983475933242928E-2"/>
          <c:y val="3.8236644271339555E-2"/>
          <c:w val="0.82815602224803864"/>
          <c:h val="4.5971993561933801E-2"/>
        </c:manualLayout>
      </c:layout>
      <c:overlay val="0"/>
      <c:txPr>
        <a:bodyPr/>
        <a:lstStyle/>
        <a:p>
          <a:pPr>
            <a:defRPr sz="1400" b="1" i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153876039240012E-2"/>
          <c:y val="8.33411266308592E-2"/>
          <c:w val="0.96569224792151998"/>
          <c:h val="0.79340990818999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налоговые, 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факт</c:v>
                </c:pt>
                <c:pt idx="1">
                  <c:v>2021 год оценка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15.8</c:v>
                </c:pt>
                <c:pt idx="1">
                  <c:v>12.1</c:v>
                </c:pt>
                <c:pt idx="2">
                  <c:v>11.8</c:v>
                </c:pt>
                <c:pt idx="3">
                  <c:v>15.7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факт</c:v>
                </c:pt>
                <c:pt idx="1">
                  <c:v>2021 год оценка</c:v>
                </c:pt>
                <c:pt idx="2">
                  <c:v>2022 год прогноз</c:v>
                </c:pt>
                <c:pt idx="3">
                  <c:v>2023 год прогноз</c:v>
                </c:pt>
                <c:pt idx="4">
                  <c:v>2024 год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84.2</c:v>
                </c:pt>
                <c:pt idx="1">
                  <c:v>87.9</c:v>
                </c:pt>
                <c:pt idx="2">
                  <c:v>88.2</c:v>
                </c:pt>
                <c:pt idx="3">
                  <c:v>84.3</c:v>
                </c:pt>
                <c:pt idx="4">
                  <c:v>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4940672"/>
        <c:axId val="44954752"/>
      </c:barChart>
      <c:catAx>
        <c:axId val="44940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44954752"/>
        <c:crosses val="autoZero"/>
        <c:auto val="1"/>
        <c:lblAlgn val="ctr"/>
        <c:lblOffset val="100"/>
        <c:noMultiLvlLbl val="0"/>
      </c:catAx>
      <c:valAx>
        <c:axId val="44954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94067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t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0.70909</cdr:x>
      <cdr:y>0.67647</cdr:y>
    </cdr:from>
    <cdr:to>
      <cdr:x>0.82545</cdr:x>
      <cdr:y>0.8647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72164" y="32861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0.84545</cdr:x>
      <cdr:y>0.36765</cdr:y>
    </cdr:from>
    <cdr:to>
      <cdr:x>0.96182</cdr:x>
      <cdr:y>0.55589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43734" y="1785950"/>
          <a:ext cx="914457" cy="914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0.04959</cdr:x>
      <cdr:y>0.42697</cdr:y>
    </cdr:from>
    <cdr:to>
      <cdr:x>0.18182</cdr:x>
      <cdr:y>0.48027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28" y="2410837"/>
          <a:ext cx="1143008" cy="3009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cs typeface="Calibri" pitchFamily="34" charset="0"/>
            </a:rPr>
            <a:t>1163322,9</a:t>
          </a:r>
          <a:endParaRPr lang="ru-RU" sz="1200" b="1" dirty="0">
            <a:solidFill>
              <a:srgbClr val="0B0FA5"/>
            </a:solidFill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0.25431</cdr:x>
      <cdr:y>0.26445</cdr:y>
    </cdr:from>
    <cdr:to>
      <cdr:x>0.36478</cdr:x>
      <cdr:y>0.32677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04946" y="1248355"/>
          <a:ext cx="784031" cy="2941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0.44253</cdr:x>
      <cdr:y>0.29814</cdr:y>
    </cdr:from>
    <cdr:to>
      <cdr:x>0.55299</cdr:x>
      <cdr:y>0.36552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140765" y="1407380"/>
          <a:ext cx="784031" cy="3180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0.6397</cdr:x>
      <cdr:y>0.13981</cdr:y>
    </cdr:from>
    <cdr:to>
      <cdr:x>0.75017</cdr:x>
      <cdr:y>0.19708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540195" y="659959"/>
          <a:ext cx="784031" cy="2703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0.83016</cdr:x>
      <cdr:y>0.44637</cdr:y>
    </cdr:from>
    <cdr:to>
      <cdr:x>0.93726</cdr:x>
      <cdr:y>0.50027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891916" y="2107094"/>
          <a:ext cx="760178" cy="2544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0.0679</cdr:x>
      <cdr:y>0.27961</cdr:y>
    </cdr:from>
    <cdr:to>
      <cdr:x>0.18803</cdr:x>
      <cdr:y>0.3453</cdr:y>
    </cdr:to>
    <cdr:sp macro="" textlink="">
      <cdr:nvSpPr>
        <cdr:cNvPr id="10" name="Прямоугольник 2"/>
        <cdr:cNvSpPr/>
      </cdr:nvSpPr>
      <cdr:spPr>
        <a:xfrm xmlns:a="http://schemas.openxmlformats.org/drawingml/2006/main">
          <a:off x="567525" y="1498895"/>
          <a:ext cx="1004111" cy="3521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0.23967</cdr:x>
      <cdr:y>0.21558</cdr:y>
    </cdr:from>
    <cdr:to>
      <cdr:x>0.36724</cdr:x>
      <cdr:y>0.26888</cdr:y>
    </cdr:to>
    <cdr:sp macro="" textlink="">
      <cdr:nvSpPr>
        <cdr:cNvPr id="11" name="Прямоугольник 3"/>
        <cdr:cNvSpPr/>
      </cdr:nvSpPr>
      <cdr:spPr>
        <a:xfrm xmlns:a="http://schemas.openxmlformats.org/drawingml/2006/main">
          <a:off x="2071702" y="1217260"/>
          <a:ext cx="1102712" cy="3009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j-lt"/>
            </a:rPr>
            <a:t>1816477,3</a:t>
          </a:r>
          <a:endParaRPr lang="ru-RU" sz="1200" b="1" dirty="0">
            <a:solidFill>
              <a:srgbClr val="0B0FA5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0.43802</cdr:x>
      <cdr:y>0.18709</cdr:y>
    </cdr:from>
    <cdr:to>
      <cdr:x>0.57025</cdr:x>
      <cdr:y>0.24268</cdr:y>
    </cdr:to>
    <cdr:sp macro="" textlink="">
      <cdr:nvSpPr>
        <cdr:cNvPr id="12" name="Прямоугольник 4"/>
        <cdr:cNvSpPr/>
      </cdr:nvSpPr>
      <cdr:spPr>
        <a:xfrm xmlns:a="http://schemas.openxmlformats.org/drawingml/2006/main">
          <a:off x="3786214" y="1056408"/>
          <a:ext cx="1143007" cy="3138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1931557,2</a:t>
          </a:r>
          <a:endParaRPr lang="ru-RU" sz="1200" b="1" dirty="0">
            <a:solidFill>
              <a:srgbClr val="0B0FA5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0.63636</cdr:x>
      <cdr:y>0.33368</cdr:y>
    </cdr:from>
    <cdr:to>
      <cdr:x>0.769</cdr:x>
      <cdr:y>0.39095</cdr:y>
    </cdr:to>
    <cdr:sp macro="" textlink="">
      <cdr:nvSpPr>
        <cdr:cNvPr id="13" name="Прямоугольник 5"/>
        <cdr:cNvSpPr/>
      </cdr:nvSpPr>
      <cdr:spPr>
        <a:xfrm xmlns:a="http://schemas.openxmlformats.org/drawingml/2006/main">
          <a:off x="5500726" y="1884115"/>
          <a:ext cx="1146531" cy="3233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1473753,1</a:t>
          </a:r>
        </a:p>
        <a:p xmlns:a="http://schemas.openxmlformats.org/drawingml/2006/main"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0.83471</cdr:x>
      <cdr:y>0.3674</cdr:y>
    </cdr:from>
    <cdr:to>
      <cdr:x>0.97521</cdr:x>
      <cdr:y>0.4213</cdr:y>
    </cdr:to>
    <cdr:sp macro="" textlink="">
      <cdr:nvSpPr>
        <cdr:cNvPr id="14" name="Прямоугольник 6"/>
        <cdr:cNvSpPr/>
      </cdr:nvSpPr>
      <cdr:spPr>
        <a:xfrm xmlns:a="http://schemas.openxmlformats.org/drawingml/2006/main">
          <a:off x="7215238" y="2074516"/>
          <a:ext cx="1214446" cy="304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0B0FA5"/>
              </a:solidFill>
              <a:latin typeface="+mn-lt"/>
            </a:rPr>
            <a:t>1379941,6</a:t>
          </a:r>
        </a:p>
        <a:p xmlns:a="http://schemas.openxmlformats.org/drawingml/2006/main">
          <a:endParaRPr lang="ru-RU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0.15053</cdr:x>
      <cdr:y>0.51546</cdr:y>
    </cdr:from>
    <cdr:to>
      <cdr:x>0.26798</cdr:x>
      <cdr:y>0.60852</cdr:y>
    </cdr:to>
    <cdr:sp macro="" textlink="">
      <cdr:nvSpPr>
        <cdr:cNvPr id="15" name="Стрелка вправо 8"/>
        <cdr:cNvSpPr/>
      </cdr:nvSpPr>
      <cdr:spPr>
        <a:xfrm xmlns:a="http://schemas.openxmlformats.org/drawingml/2006/main" rot="19153106">
          <a:off x="1258199" y="2763182"/>
          <a:ext cx="981659" cy="49886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>
          <a:solidFill>
            <a:srgbClr val="0B0FA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l"/>
          <a:r>
            <a:rPr lang="ru-RU" sz="1100" b="1" dirty="0" smtClean="0">
              <a:solidFill>
                <a:srgbClr val="00602B"/>
              </a:solidFill>
            </a:rPr>
            <a:t>+56,1%</a:t>
          </a:r>
          <a:endParaRPr lang="ru-RU" sz="1100" b="1" dirty="0">
            <a:solidFill>
              <a:srgbClr val="00602B"/>
            </a:solidFill>
          </a:endParaRPr>
        </a:p>
      </cdr:txBody>
    </cdr:sp>
  </cdr:relSizeAnchor>
  <cdr:relSizeAnchor xmlns:cdr="http://schemas.openxmlformats.org/drawingml/2006/chartDrawing">
    <cdr:from>
      <cdr:x>0.34783</cdr:x>
      <cdr:y>0.33279</cdr:y>
    </cdr:from>
    <cdr:to>
      <cdr:x>0.46881</cdr:x>
      <cdr:y>0.43528</cdr:y>
    </cdr:to>
    <cdr:sp macro="" textlink="">
      <cdr:nvSpPr>
        <cdr:cNvPr id="16" name="Стрелка вправо 15"/>
        <cdr:cNvSpPr/>
      </cdr:nvSpPr>
      <cdr:spPr>
        <a:xfrm xmlns:a="http://schemas.openxmlformats.org/drawingml/2006/main" rot="18933257">
          <a:off x="2907214" y="1783983"/>
          <a:ext cx="1011216" cy="54942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00602B"/>
              </a:solidFill>
              <a:latin typeface="+mn-lt"/>
            </a:rPr>
            <a:t>+6,3%</a:t>
          </a:r>
          <a:endParaRPr lang="ru-RU" sz="1100" b="1" dirty="0">
            <a:solidFill>
              <a:srgbClr val="00602B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0.57517</cdr:x>
      <cdr:y>0.328</cdr:y>
    </cdr:from>
    <cdr:to>
      <cdr:x>0.63769</cdr:x>
      <cdr:y>0.52087</cdr:y>
    </cdr:to>
    <cdr:sp macro="" textlink="">
      <cdr:nvSpPr>
        <cdr:cNvPr id="17" name="Стрелка вправо 16"/>
        <cdr:cNvSpPr/>
      </cdr:nvSpPr>
      <cdr:spPr>
        <a:xfrm xmlns:a="http://schemas.openxmlformats.org/drawingml/2006/main" rot="2856071">
          <a:off x="4551747" y="2013982"/>
          <a:ext cx="1033901" cy="522515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FF0000"/>
              </a:solidFill>
              <a:latin typeface="+mn-lt"/>
            </a:rPr>
            <a:t>-23,7%</a:t>
          </a:r>
          <a:endParaRPr lang="ru-RU" sz="1100" b="1" dirty="0">
            <a:solidFill>
              <a:srgbClr val="FF0000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0.74913</cdr:x>
      <cdr:y>0.46124</cdr:y>
    </cdr:from>
    <cdr:to>
      <cdr:x>0.86396</cdr:x>
      <cdr:y>0.55533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2498880">
          <a:off x="6261400" y="2472568"/>
          <a:ext cx="959802" cy="504384"/>
        </a:xfrm>
        <a:prstGeom xmlns:a="http://schemas.openxmlformats.org/drawingml/2006/main" prst="rightArrow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B0FA5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1" dirty="0" smtClean="0">
              <a:solidFill>
                <a:srgbClr val="FF0000"/>
              </a:solidFill>
              <a:latin typeface="+mn-lt"/>
            </a:rPr>
            <a:t>-6,4%</a:t>
          </a:r>
          <a:endParaRPr lang="ru-RU" sz="1100" b="1" dirty="0">
            <a:solidFill>
              <a:srgbClr val="FF0000"/>
            </a:solidFill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A579-79AA-440B-9FF8-A9D48F1CD85C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30D459-7D34-4B45-AF31-A6F38EE54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6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7B3FC2-C89D-4A92-8E23-BAD44377C14F}" type="datetimeFigureOut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5B5C9-CA8E-425F-9A41-B5BDD6B94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60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5BA224-B187-4F30-BF23-6D273417D1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73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EC3601-08C5-4DBF-A1FA-9E8A28D300C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45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4E5CC-AB49-4B8F-A412-1D9401571B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77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9936DA-F53D-4444-A227-28011975C89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23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03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642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262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83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BDBC2-86BE-401F-A2C1-6842C34773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0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95651-670C-45DF-BA94-3C56D138671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0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5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u="sng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A51CA8-B4EB-4A05-A784-A660270CA9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24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u="sng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25DE48-A64C-435E-A2DA-92CB137CB92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EDA81-875E-458E-A0B2-D1D1A507D8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3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9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5B5C9-CA8E-425F-9A41-B5BDD6B94DB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6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E79A5-B556-409D-8F48-A4F35914EAF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E6BB-E42D-477A-9517-85CA308D9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DDD62-0F64-435B-B14F-C9AED81A9DB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FC19E-63B8-48EB-8F2C-93F3E4797C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F9DDE8-1CD5-4941-9DC7-393549834DD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EC24B-C170-4429-820C-E8AE20232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3238" y="530225"/>
            <a:ext cx="8183562" cy="55070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A08F7-6D7F-409C-9511-20167C33B292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1A61-75E0-4CB7-B5A3-71AA75562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9C9F1-A30E-43D1-A4E5-8CA358594168}" type="datetime1">
              <a:rPr lang="ru-RU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Зиминский район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CD40-D208-4A0C-B8DF-2E0F110D1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239F5-F3AF-4C8A-9C2A-8C80142B3915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3AC1D-2EEF-4D28-9FEE-0C10A0C2C2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EFE269-063F-4DD8-9864-21BEAD62CACB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23002-D7BC-4691-8BEA-84A30C66E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A699E-DE7F-439E-9C6F-FD205C2AC8D8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74730-A55E-43FE-8707-73C9B2827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8B8D18-EB36-46E2-8FFE-EE35C0F84181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4481E-4738-4AE7-8FEC-A0DD2EE4B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C2038-410C-4B89-8D3B-68BCCE305A1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F1BE2-D13C-4845-B061-6D8EAB003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8D28E-7223-431D-BA33-84AE99BB0A1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04C2C-D475-4B57-9C47-6349FFB049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9C1951-9355-4D25-88B5-AF92930DFB54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88C5-9D66-40E4-BDB4-E7DA883925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B80CBD-4542-4AE9-81F4-F214409D91AA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F8229-DA65-484A-B9B9-E825E625FB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FDA81DDC-4ADB-420E-93C8-3AFBC8790CAE}" type="datetime1">
              <a:rPr lang="ru-RU" smtClean="0"/>
              <a:pPr>
                <a:defRPr/>
              </a:pPr>
              <a:t>26.08.2022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Зиминский район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482D52D-A4AE-4B9F-810B-788253585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_____Microsoft_Excel_97-20033.xls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2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66FF66"/>
            </a:gs>
            <a:gs pos="32000">
              <a:schemeClr val="accent1">
                <a:lumMod val="45000"/>
                <a:lumOff val="55000"/>
              </a:schemeClr>
            </a:gs>
            <a:gs pos="96000">
              <a:schemeClr val="accent2">
                <a:lumMod val="40000"/>
                <a:lumOff val="60000"/>
              </a:schemeClr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428868"/>
            <a:ext cx="9001155" cy="335757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Проект </a:t>
            </a:r>
            <a:r>
              <a:rPr lang="ru-RU" sz="3200" dirty="0">
                <a:solidFill>
                  <a:srgbClr val="009BD2"/>
                </a:solidFill>
                <a:effectLst/>
                <a:latin typeface="+mn-lt"/>
              </a:rPr>
              <a:t>б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юджета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/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err="1" smtClean="0">
                <a:solidFill>
                  <a:srgbClr val="009BD2"/>
                </a:solidFill>
                <a:effectLst/>
                <a:latin typeface="+mn-lt"/>
              </a:rPr>
              <a:t>Зиминского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 </a:t>
            </a:r>
            <a:r>
              <a:rPr lang="ru-RU" sz="3200" dirty="0" smtClean="0">
                <a:solidFill>
                  <a:srgbClr val="009BD2"/>
                </a:solidFill>
                <a:latin typeface="+mn-lt"/>
              </a:rPr>
              <a:t>городского</a:t>
            </a: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 муниципального образования</a:t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на 2022 год и плановый период</a:t>
            </a:r>
            <a:b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</a:br>
            <a:r>
              <a:rPr lang="ru-RU" sz="3200" dirty="0" smtClean="0">
                <a:solidFill>
                  <a:srgbClr val="009BD2"/>
                </a:solidFill>
                <a:effectLst/>
                <a:latin typeface="+mn-lt"/>
              </a:rPr>
              <a:t>2023 и 2024 годов</a:t>
            </a:r>
            <a:r>
              <a:rPr lang="en-US" sz="3200" dirty="0" smtClean="0">
                <a:solidFill>
                  <a:srgbClr val="009BD2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009BD2"/>
                </a:solidFill>
                <a:effectLst/>
              </a:rPr>
              <a:t/>
            </a:r>
            <a:br>
              <a:rPr lang="ru-RU" sz="3200" dirty="0" smtClean="0">
                <a:solidFill>
                  <a:srgbClr val="009BD2"/>
                </a:solidFill>
                <a:effectLst/>
              </a:rPr>
            </a:br>
            <a:r>
              <a:rPr lang="ru-RU" sz="2000" dirty="0" smtClean="0">
                <a:solidFill>
                  <a:srgbClr val="009BD2"/>
                </a:solidFill>
                <a:effectLst/>
              </a:rPr>
              <a:t>(Проект Решения Думы </a:t>
            </a:r>
            <a:r>
              <a:rPr lang="ru-RU" sz="2000" dirty="0" err="1" smtClean="0">
                <a:solidFill>
                  <a:srgbClr val="009BD2"/>
                </a:solidFill>
                <a:effectLst/>
              </a:rPr>
              <a:t>Зиминского</a:t>
            </a:r>
            <a:r>
              <a:rPr lang="ru-RU" sz="2000" dirty="0" smtClean="0">
                <a:solidFill>
                  <a:srgbClr val="009BD2"/>
                </a:solidFill>
                <a:effectLst/>
              </a:rPr>
              <a:t> городского муниципального образования)</a:t>
            </a:r>
            <a:r>
              <a:rPr lang="en-US" sz="2000" dirty="0" smtClean="0">
                <a:solidFill>
                  <a:srgbClr val="009BD2"/>
                </a:solidFill>
                <a:effectLst/>
                <a:latin typeface="+mn-lt"/>
              </a:rPr>
              <a:t>  </a:t>
            </a:r>
            <a:r>
              <a:rPr lang="ru-RU" sz="2000" dirty="0" smtClean="0">
                <a:solidFill>
                  <a:srgbClr val="00B0F0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rgbClr val="00B0F0"/>
                </a:solidFill>
                <a:effectLst/>
                <a:latin typeface="+mn-lt"/>
              </a:rPr>
            </a:br>
            <a:endParaRPr lang="ru-RU" sz="2000" dirty="0">
              <a:solidFill>
                <a:srgbClr val="00B0F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943600"/>
            <a:ext cx="813435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по финансам и налогам администрации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Зиминского</a:t>
            </a:r>
            <a:r>
              <a:rPr lang="ru-RU" sz="1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городского муниципального образования</a:t>
            </a:r>
            <a:endPara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1785938"/>
            <a:ext cx="8429625" cy="1000125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200" b="1" cap="all" dirty="0">
              <a:ln w="6350">
                <a:noFill/>
              </a:ln>
              <a:latin typeface="+mn-lt"/>
              <a:ea typeface="+mj-ea"/>
              <a:cs typeface="+mj-cs"/>
            </a:endParaRPr>
          </a:p>
        </p:txBody>
      </p:sp>
      <p:pic>
        <p:nvPicPr>
          <p:cNvPr id="1026" name="Рисунок 0" descr="Gerb.JPG"/>
          <p:cNvPicPr>
            <a:picLocks noChangeArrowheads="1"/>
          </p:cNvPicPr>
          <p:nvPr/>
        </p:nvPicPr>
        <p:blipFill>
          <a:blip r:embed="rId3" cstate="print">
            <a:lum bright="-36000" contrast="54000"/>
          </a:blip>
          <a:srcRect/>
          <a:stretch>
            <a:fillRect/>
          </a:stretch>
        </p:blipFill>
        <p:spPr bwMode="auto">
          <a:xfrm>
            <a:off x="900113" y="476250"/>
            <a:ext cx="1586358" cy="1440000"/>
          </a:xfrm>
          <a:prstGeom prst="rect">
            <a:avLst/>
          </a:prstGeom>
          <a:solidFill>
            <a:schemeClr val="bg1">
              <a:lumMod val="75000"/>
              <a:alpha val="81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262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500042"/>
            <a:ext cx="7643866" cy="7386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Распределение доходов в общем объеме в бюджете</a:t>
            </a:r>
          </a:p>
          <a:p>
            <a:pPr algn="ctr"/>
            <a:r>
              <a:rPr lang="ru-RU" sz="1400" b="1" dirty="0" err="1" smtClean="0"/>
              <a:t>Зиминского</a:t>
            </a:r>
            <a:r>
              <a:rPr lang="ru-RU" sz="1400" b="1" dirty="0" smtClean="0"/>
              <a:t> городского муниципального образования </a:t>
            </a:r>
          </a:p>
          <a:p>
            <a:pPr algn="ctr"/>
            <a:r>
              <a:rPr lang="ru-RU" sz="1400" b="1" dirty="0" smtClean="0"/>
              <a:t>в 2020-2024 годах</a:t>
            </a:r>
            <a:endParaRPr lang="ru-RU" sz="1400" b="1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00034" y="1285860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5000">
              <a:srgbClr val="00CC66"/>
            </a:gs>
            <a:gs pos="88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5076" y="6132978"/>
            <a:ext cx="457200" cy="365125"/>
          </a:xfrm>
        </p:spPr>
        <p:txBody>
          <a:bodyPr/>
          <a:lstStyle/>
          <a:p>
            <a:pPr>
              <a:defRPr/>
            </a:pPr>
            <a:fld id="{14CA44E3-3381-46DE-9F5C-833D29EBCDF1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4716" y="368757"/>
            <a:ext cx="8573020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ОБРАЗОВАНИЯ  на   2022 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effectLst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 smtClean="0"/>
              <a:t>Расходы </a:t>
            </a:r>
            <a:r>
              <a:rPr lang="ru-RU" i="1" dirty="0"/>
              <a:t>социальной направленности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659" y="1508690"/>
            <a:ext cx="3871668" cy="4451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569" y="2087456"/>
            <a:ext cx="3893758" cy="49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820" y="3346022"/>
            <a:ext cx="3951690" cy="4437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9171" y="2706707"/>
            <a:ext cx="3945339" cy="4522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69826" y="4390474"/>
            <a:ext cx="3934684" cy="5640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1388" y="5040456"/>
            <a:ext cx="3940150" cy="5581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1388" y="5692765"/>
            <a:ext cx="3941440" cy="4705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826" y="6249308"/>
            <a:ext cx="3934684" cy="5151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Прочие</a:t>
            </a:r>
            <a:r>
              <a:rPr lang="ru-RU" sz="1600" dirty="0"/>
              <a:t> </a:t>
            </a:r>
            <a:r>
              <a:rPr lang="ru-RU" sz="1600" b="1" dirty="0"/>
              <a:t>расходы</a:t>
            </a:r>
          </a:p>
        </p:txBody>
      </p:sp>
      <p:sp>
        <p:nvSpPr>
          <p:cNvPr id="53261" name="TextBox 23"/>
          <p:cNvSpPr txBox="1">
            <a:spLocks noChangeArrowheads="1"/>
          </p:cNvSpPr>
          <p:nvPr/>
        </p:nvSpPr>
        <p:spPr bwMode="auto">
          <a:xfrm>
            <a:off x="4275791" y="1503830"/>
            <a:ext cx="19833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1146749,7(58,8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i="1" dirty="0"/>
          </a:p>
          <a:p>
            <a:endParaRPr lang="ru-RU" sz="1400" b="1" dirty="0">
              <a:latin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23384" y="2243601"/>
            <a:ext cx="11827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1273409,8тыс.руб. (65,4%)</a:t>
            </a:r>
            <a:endParaRPr lang="ru-RU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3262" name="TextBox 27"/>
          <p:cNvSpPr txBox="1">
            <a:spLocks noChangeArrowheads="1"/>
          </p:cNvSpPr>
          <p:nvPr/>
        </p:nvSpPr>
        <p:spPr bwMode="auto">
          <a:xfrm>
            <a:off x="4287981" y="2165189"/>
            <a:ext cx="1831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Verdana" pitchFamily="34" charset="0"/>
              </a:rPr>
              <a:t>45812,4 (2,4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3" name="TextBox 29"/>
          <p:cNvSpPr txBox="1">
            <a:spLocks noChangeArrowheads="1"/>
          </p:cNvSpPr>
          <p:nvPr/>
        </p:nvSpPr>
        <p:spPr bwMode="auto">
          <a:xfrm>
            <a:off x="4304510" y="2619694"/>
            <a:ext cx="20676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 57474,4 (3,0%)</a:t>
            </a:r>
          </a:p>
          <a:p>
            <a:endParaRPr lang="ru-RU" sz="1200" b="1" dirty="0">
              <a:latin typeface="Verdana" pitchFamily="34" charset="0"/>
            </a:endParaRPr>
          </a:p>
        </p:txBody>
      </p:sp>
      <p:sp>
        <p:nvSpPr>
          <p:cNvPr id="53264" name="TextBox 30"/>
          <p:cNvSpPr txBox="1">
            <a:spLocks noChangeArrowheads="1"/>
          </p:cNvSpPr>
          <p:nvPr/>
        </p:nvSpPr>
        <p:spPr bwMode="auto">
          <a:xfrm>
            <a:off x="4306239" y="3221654"/>
            <a:ext cx="172127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23373,3 (1,2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5" name="TextBox 32"/>
          <p:cNvSpPr txBox="1">
            <a:spLocks noChangeArrowheads="1"/>
          </p:cNvSpPr>
          <p:nvPr/>
        </p:nvSpPr>
        <p:spPr bwMode="auto">
          <a:xfrm>
            <a:off x="4326448" y="4367186"/>
            <a:ext cx="210562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530584,9 (27,4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6" name="TextBox 33"/>
          <p:cNvSpPr txBox="1">
            <a:spLocks noChangeArrowheads="1"/>
          </p:cNvSpPr>
          <p:nvPr/>
        </p:nvSpPr>
        <p:spPr bwMode="auto">
          <a:xfrm>
            <a:off x="4393863" y="5061480"/>
            <a:ext cx="1851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82622,8 (4,2%)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53267" name="TextBox 34"/>
          <p:cNvSpPr txBox="1">
            <a:spLocks noChangeArrowheads="1"/>
          </p:cNvSpPr>
          <p:nvPr/>
        </p:nvSpPr>
        <p:spPr bwMode="auto">
          <a:xfrm>
            <a:off x="4413876" y="5652217"/>
            <a:ext cx="183113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48444,2 (2,5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53268" name="TextBox 35"/>
          <p:cNvSpPr txBox="1">
            <a:spLocks noChangeArrowheads="1"/>
          </p:cNvSpPr>
          <p:nvPr/>
        </p:nvSpPr>
        <p:spPr bwMode="auto">
          <a:xfrm>
            <a:off x="4352217" y="6049579"/>
            <a:ext cx="185114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b="1" dirty="0" smtClean="0">
              <a:latin typeface="Verdana" pitchFamily="34" charset="0"/>
            </a:endParaRPr>
          </a:p>
          <a:p>
            <a:endParaRPr lang="ru-RU" sz="1200" b="1" dirty="0">
              <a:latin typeface="Verdana" pitchFamily="34" charset="0"/>
            </a:endParaRPr>
          </a:p>
          <a:p>
            <a:r>
              <a:rPr lang="ru-RU" sz="1200" b="1" dirty="0" smtClean="0">
                <a:latin typeface="Verdana" pitchFamily="34" charset="0"/>
              </a:rPr>
              <a:t>11984,5 (0,5</a:t>
            </a:r>
            <a:r>
              <a:rPr lang="ru-RU" sz="1400" b="1" dirty="0" smtClean="0">
                <a:latin typeface="Verdana" pitchFamily="34" charset="0"/>
              </a:rPr>
              <a:t>%)</a:t>
            </a:r>
            <a:endParaRPr lang="ru-RU" sz="1400" b="1" dirty="0">
              <a:latin typeface="Verdana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505329" y="1539775"/>
            <a:ext cx="308622" cy="5030774"/>
          </a:xfrm>
          <a:prstGeom prst="rightBrace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703874" y="3281970"/>
            <a:ext cx="1329802" cy="1320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Всего: </a:t>
            </a:r>
            <a:r>
              <a:rPr lang="ru-RU" sz="1200" b="1" dirty="0" smtClean="0">
                <a:solidFill>
                  <a:srgbClr val="000000"/>
                </a:solidFill>
                <a:cs typeface="Arial" charset="0"/>
              </a:rPr>
              <a:t>1947046,2</a:t>
            </a:r>
          </a:p>
          <a:p>
            <a:pPr algn="ctr"/>
            <a:r>
              <a:rPr lang="ru-RU" sz="1200" b="1" dirty="0" err="1" smtClean="0">
                <a:solidFill>
                  <a:srgbClr val="000000"/>
                </a:solidFill>
                <a:cs typeface="Arial" charset="0"/>
              </a:rPr>
              <a:t>тыс.руб</a:t>
            </a: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607654" y="3245709"/>
            <a:ext cx="260342" cy="2304983"/>
          </a:xfrm>
          <a:prstGeom prst="rightBrace">
            <a:avLst>
              <a:gd name="adj1" fmla="val 8333"/>
              <a:gd name="adj2" fmla="val 51301"/>
            </a:avLst>
          </a:prstGeom>
          <a:ln>
            <a:noFill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6157647" y="1634112"/>
            <a:ext cx="45719" cy="2370359"/>
          </a:xfrm>
          <a:prstGeom prst="rightBrace">
            <a:avLst/>
          </a:prstGeom>
          <a:ln w="38100">
            <a:solidFill>
              <a:schemeClr val="tx1">
                <a:alpha val="47000"/>
              </a:schemeClr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DD6F9-3ADB-4CBE-8D5D-01C446345ED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2306" y="365993"/>
            <a:ext cx="7991302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СТРУКТУРА РАСХОДОВ БЮДЖЕТА ЗИМИНСКОГО ГОРОДСКОГО МУНИЦИПАЛЬНОГО 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+mn-lt"/>
                <a:cs typeface="+mn-cs"/>
              </a:rPr>
              <a:t>на плановый период </a:t>
            </a:r>
            <a:r>
              <a:rPr lang="ru-RU" b="1" i="1" dirty="0" smtClean="0">
                <a:latin typeface="+mn-lt"/>
                <a:cs typeface="+mn-cs"/>
              </a:rPr>
              <a:t>202</a:t>
            </a:r>
            <a:r>
              <a:rPr lang="en-US" b="1" i="1" dirty="0" smtClean="0">
                <a:latin typeface="+mn-lt"/>
                <a:cs typeface="+mn-cs"/>
              </a:rPr>
              <a:t>3</a:t>
            </a:r>
            <a:r>
              <a:rPr lang="ru-RU" b="1" i="1" dirty="0" smtClean="0">
                <a:latin typeface="+mn-lt"/>
                <a:cs typeface="+mn-cs"/>
              </a:rPr>
              <a:t> </a:t>
            </a:r>
            <a:r>
              <a:rPr lang="ru-RU" b="1" i="1" dirty="0">
                <a:latin typeface="+mn-lt"/>
                <a:cs typeface="+mn-cs"/>
              </a:rPr>
              <a:t>и </a:t>
            </a:r>
            <a:r>
              <a:rPr lang="ru-RU" b="1" i="1" dirty="0" smtClean="0">
                <a:latin typeface="+mn-lt"/>
                <a:cs typeface="+mn-cs"/>
              </a:rPr>
              <a:t>202</a:t>
            </a:r>
            <a:r>
              <a:rPr lang="en-US" b="1" i="1" dirty="0" smtClean="0">
                <a:latin typeface="+mn-lt"/>
                <a:cs typeface="+mn-cs"/>
              </a:rPr>
              <a:t>4</a:t>
            </a:r>
            <a:r>
              <a:rPr lang="ru-RU" b="1" i="1" dirty="0" smtClean="0">
                <a:latin typeface="+mn-lt"/>
                <a:cs typeface="+mn-cs"/>
              </a:rPr>
              <a:t> </a:t>
            </a:r>
            <a:r>
              <a:rPr lang="ru-RU" b="1" i="1" dirty="0">
                <a:latin typeface="+mn-lt"/>
                <a:cs typeface="+mn-cs"/>
              </a:rPr>
              <a:t>годов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1628775"/>
            <a:ext cx="4319588" cy="360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750" y="2060575"/>
            <a:ext cx="4319588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Культура</a:t>
            </a:r>
            <a:r>
              <a:rPr lang="ru-RU" dirty="0"/>
              <a:t> и </a:t>
            </a:r>
            <a:r>
              <a:rPr lang="ru-RU" b="1" dirty="0"/>
              <a:t>кинематография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2492375"/>
            <a:ext cx="4319588" cy="3603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Физ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.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культура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и</a:t>
            </a:r>
            <a:r>
              <a:rPr lang="ru-RU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b="1" dirty="0">
                <a:solidFill>
                  <a:srgbClr val="000000"/>
                </a:solidFill>
                <a:cs typeface="Arial" charset="0"/>
              </a:rPr>
              <a:t>спорт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750" y="2924175"/>
            <a:ext cx="4319588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Социальная</a:t>
            </a:r>
            <a:r>
              <a:rPr lang="ru-RU" dirty="0"/>
              <a:t> </a:t>
            </a:r>
            <a:r>
              <a:rPr lang="ru-RU" b="1" dirty="0"/>
              <a:t>политика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3716339"/>
            <a:ext cx="4319588" cy="5042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000000"/>
                </a:solidFill>
                <a:cs typeface="Arial" charset="0"/>
              </a:rPr>
              <a:t>Жилищно-коммунальное хозяйство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750" y="4292600"/>
            <a:ext cx="4319588" cy="5048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Общегосударственные</a:t>
            </a:r>
            <a:r>
              <a:rPr lang="ru-RU" dirty="0"/>
              <a:t> </a:t>
            </a:r>
            <a:r>
              <a:rPr lang="ru-RU" b="1" dirty="0"/>
              <a:t>вопросы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750" y="4868863"/>
            <a:ext cx="4319588" cy="504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Национальная</a:t>
            </a:r>
            <a:r>
              <a:rPr lang="ru-RU" dirty="0"/>
              <a:t> </a:t>
            </a:r>
            <a:r>
              <a:rPr lang="ru-RU" b="1" dirty="0"/>
              <a:t>экономика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9750" y="5445125"/>
            <a:ext cx="4319588" cy="5041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Прочие</a:t>
            </a:r>
            <a:r>
              <a:rPr lang="ru-RU" dirty="0"/>
              <a:t> </a:t>
            </a:r>
            <a:r>
              <a:rPr lang="ru-RU" b="1" dirty="0"/>
              <a:t>расходы</a:t>
            </a:r>
          </a:p>
        </p:txBody>
      </p:sp>
      <p:sp>
        <p:nvSpPr>
          <p:cNvPr id="54283" name="TextBox 24"/>
          <p:cNvSpPr txBox="1">
            <a:spLocks noChangeArrowheads="1"/>
          </p:cNvSpPr>
          <p:nvPr/>
        </p:nvSpPr>
        <p:spPr bwMode="auto">
          <a:xfrm flipH="1">
            <a:off x="539750" y="3355976"/>
            <a:ext cx="4319588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/>
              <a:t>Расходы социальной направленности всего</a:t>
            </a:r>
          </a:p>
        </p:txBody>
      </p:sp>
      <p:graphicFrame>
        <p:nvGraphicFramePr>
          <p:cNvPr id="5432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549085"/>
              </p:ext>
            </p:extLst>
          </p:nvPr>
        </p:nvGraphicFramePr>
        <p:xfrm>
          <a:off x="5148263" y="1484783"/>
          <a:ext cx="3600201" cy="4905839"/>
        </p:xfrm>
        <a:graphic>
          <a:graphicData uri="http://schemas.openxmlformats.org/drawingml/2006/table">
            <a:tbl>
              <a:tblPr/>
              <a:tblGrid>
                <a:gridCol w="16725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93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202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784 429,6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762 929,5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2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45 416,4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56 736,6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142 919,4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103 333,2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57 497,4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57 497,4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2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1 030 262,8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980 496,7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6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357 415,3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273 875,5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91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67 343,6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105 172,6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3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18 804,3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20 865,4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15 691,6</a:t>
                      </a:r>
                    </a:p>
                    <a:p>
                      <a:pPr algn="ctr" fontAlgn="b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15 601,3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1 489 517,6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1 396 011,5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4322" name="TextBox 29"/>
          <p:cNvSpPr txBox="1">
            <a:spLocks noChangeArrowheads="1"/>
          </p:cNvSpPr>
          <p:nvPr/>
        </p:nvSpPr>
        <p:spPr bwMode="auto">
          <a:xfrm>
            <a:off x="539751" y="6021288"/>
            <a:ext cx="4319587" cy="3693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/>
              <a:t>Всего расходов:</a:t>
            </a:r>
          </a:p>
        </p:txBody>
      </p:sp>
    </p:spTree>
    <p:extLst>
      <p:ext uri="{BB962C8B-B14F-4D97-AF65-F5344CB8AC3E}">
        <p14:creationId xmlns:p14="http://schemas.microsoft.com/office/powerpoint/2010/main" val="12473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chemeClr val="accent1">
                <a:lumMod val="5000"/>
                <a:lumOff val="95000"/>
                <a:alpha val="88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13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88640"/>
            <a:ext cx="8183562" cy="4127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1800" i="1" dirty="0" smtClean="0">
                <a:solidFill>
                  <a:schemeClr val="accent2"/>
                </a:solidFill>
                <a:effectLst/>
              </a:rPr>
              <a:t>Структура расходной части  бюджета в разрезе муниципальных программ на 20</a:t>
            </a:r>
            <a:r>
              <a:rPr lang="en-US" sz="1800" i="1" dirty="0" smtClean="0">
                <a:solidFill>
                  <a:schemeClr val="accent2"/>
                </a:solidFill>
                <a:effectLst/>
              </a:rPr>
              <a:t>2</a:t>
            </a:r>
            <a:r>
              <a:rPr lang="ru-RU" sz="1800" i="1" dirty="0" smtClean="0">
                <a:solidFill>
                  <a:schemeClr val="accent2"/>
                </a:solidFill>
                <a:effectLst/>
              </a:rPr>
              <a:t>2 год (тыс.руб.)</a:t>
            </a:r>
          </a:p>
        </p:txBody>
      </p:sp>
      <p:graphicFrame>
        <p:nvGraphicFramePr>
          <p:cNvPr id="5534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955012"/>
              </p:ext>
            </p:extLst>
          </p:nvPr>
        </p:nvGraphicFramePr>
        <p:xfrm>
          <a:off x="395536" y="692696"/>
          <a:ext cx="8327578" cy="5643048"/>
        </p:xfrm>
        <a:graphic>
          <a:graphicData uri="http://schemas.openxmlformats.org/drawingml/2006/table">
            <a:tbl>
              <a:tblPr/>
              <a:tblGrid>
                <a:gridCol w="66247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2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1 032,5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54 627,1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23 102,9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50 761,3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77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151 328,8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города доступным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337 375,7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6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600" b="1" i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50 073,6</a:t>
                      </a:r>
                      <a:endParaRPr kumimoji="0" lang="ru-RU" sz="1600" b="1" i="1" u="none" strike="noStrike" kern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развитию малого и среднего предпринимательства </a:t>
                      </a:r>
                      <a:r>
                        <a:rPr lang="ru-RU" sz="1600" b="1" i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988,3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7 599,3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современной городской среды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14 299,7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116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053,6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содействия по сохранению и улучшению здоровья населения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6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окружающей среды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ЗГМО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25 941,7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 в рамках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1 834 074,5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16913" y="6092825"/>
            <a:ext cx="457200" cy="365125"/>
          </a:xfrm>
        </p:spPr>
        <p:txBody>
          <a:bodyPr/>
          <a:lstStyle/>
          <a:p>
            <a:pPr>
              <a:defRPr/>
            </a:pPr>
            <a:fld id="{45CCD76D-0D4A-4C7B-BBA9-7F1AB538F1D0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82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0000">
              <a:schemeClr val="accent1">
                <a:lumMod val="5000"/>
                <a:lumOff val="95000"/>
              </a:schemeClr>
            </a:gs>
            <a:gs pos="84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/>
          </p:cNvSpPr>
          <p:nvPr/>
        </p:nvSpPr>
        <p:spPr bwMode="auto">
          <a:xfrm>
            <a:off x="218744" y="373434"/>
            <a:ext cx="8496944" cy="5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Структура расходной части бюджета в разрезе муниципальных программ на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2023 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и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2024 годы</a:t>
            </a:r>
          </a:p>
          <a:p>
            <a:pPr algn="ctr"/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ru-RU" b="1" i="1" dirty="0" smtClean="0">
                <a:solidFill>
                  <a:schemeClr val="accent2"/>
                </a:solidFill>
                <a:latin typeface="Verdana" pitchFamily="34" charset="0"/>
              </a:rPr>
              <a:t>                                                                                     (</a:t>
            </a:r>
            <a:r>
              <a:rPr lang="ru-RU" b="1" i="1" dirty="0" err="1" smtClean="0">
                <a:solidFill>
                  <a:schemeClr val="accent2"/>
                </a:solidFill>
                <a:latin typeface="Verdana" pitchFamily="34" charset="0"/>
              </a:rPr>
              <a:t>тыс.руб</a:t>
            </a:r>
            <a:r>
              <a:rPr lang="ru-RU" b="1" i="1" dirty="0">
                <a:solidFill>
                  <a:schemeClr val="accent2"/>
                </a:solidFill>
                <a:latin typeface="Verdana" pitchFamily="34" charset="0"/>
              </a:rPr>
              <a:t>.)</a:t>
            </a:r>
          </a:p>
        </p:txBody>
      </p:sp>
      <p:graphicFrame>
        <p:nvGraphicFramePr>
          <p:cNvPr id="57430" name="Group 8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16358215"/>
              </p:ext>
            </p:extLst>
          </p:nvPr>
        </p:nvGraphicFramePr>
        <p:xfrm>
          <a:off x="484192" y="930795"/>
          <a:ext cx="8480295" cy="5852414"/>
        </p:xfrm>
        <a:graphic>
          <a:graphicData uri="http://schemas.openxmlformats.org/drawingml/2006/table">
            <a:tbl>
              <a:tblPr/>
              <a:tblGrid>
                <a:gridCol w="5947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2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4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7503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2023 год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2024 год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1 085,5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1 095,5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21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56 280,8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69 913,2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физической культуры и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142 148,6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102 500,7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поддержка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50 633,8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50 690,9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308 977,3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225 184,0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5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города доступным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жильем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28 380,3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32 213,7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дорожного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20 462,7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21 762,1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развитию малого и среднего предпринимательства </a:t>
                      </a:r>
                      <a:r>
                        <a:rPr lang="ru-RU" sz="1600" b="1" i="1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410,0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труда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938,3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915,3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7 541,2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7 338,2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современной городской среды 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412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744 985,0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714 926,0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Оказание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содействия по сохранению и улучшению здоровья населения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Зимы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6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</a:t>
                      </a:r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окружающей среды </a:t>
                      </a:r>
                      <a:r>
                        <a:rPr lang="ru-RU" sz="16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ЗГМО</a:t>
                      </a:r>
                      <a:endParaRPr lang="ru-RU" sz="1600" b="1" i="1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21 268,3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18 433,7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7669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1 384 391,8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1 246 683,3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1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286184"/>
              </p:ext>
            </p:extLst>
          </p:nvPr>
        </p:nvGraphicFramePr>
        <p:xfrm>
          <a:off x="741363" y="793750"/>
          <a:ext cx="8297862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79" name="Лист" r:id="rId4" imgW="5543654" imgH="3549527" progId="Excel.Sheet.8">
                  <p:embed/>
                </p:oleObj>
              </mc:Choice>
              <mc:Fallback>
                <p:oleObj name="Лист" r:id="rId4" imgW="5543654" imgH="3549527" progId="Excel.Sheet.8">
                  <p:embed/>
                  <p:pic>
                    <p:nvPicPr>
                      <p:cNvPr id="0" name="Picture 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793750"/>
                        <a:ext cx="8297862" cy="349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7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70" y="33235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Удельный вес программных и непрограммных расходов в бюджете </a:t>
            </a:r>
          </a:p>
          <a:p>
            <a:pPr algn="ctr">
              <a:defRPr/>
            </a:pP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на 2022 год</a:t>
            </a:r>
          </a:p>
        </p:txBody>
      </p:sp>
      <p:sp>
        <p:nvSpPr>
          <p:cNvPr id="52229" name="Прямоугольник 1"/>
          <p:cNvSpPr>
            <a:spLocks noChangeArrowheads="1"/>
          </p:cNvSpPr>
          <p:nvPr/>
        </p:nvSpPr>
        <p:spPr bwMode="auto">
          <a:xfrm>
            <a:off x="4704203" y="4321831"/>
            <a:ext cx="41162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      </a:t>
            </a:r>
            <a:r>
              <a:rPr lang="ru-RU" sz="1400" b="1" dirty="0">
                <a:latin typeface="Arial Black" panose="020B0A04020102020204" pitchFamily="34" charset="0"/>
              </a:rPr>
              <a:t>Объем программных расходов     </a:t>
            </a:r>
          </a:p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       составит </a:t>
            </a:r>
            <a:r>
              <a:rPr lang="ru-RU" sz="1400" b="1" dirty="0" smtClean="0">
                <a:latin typeface="Arial Black" panose="020B0A04020102020204" pitchFamily="34" charset="0"/>
              </a:rPr>
              <a:t>1 834 074,5 тыс</a:t>
            </a:r>
            <a:r>
              <a:rPr lang="ru-RU" sz="1400" b="1" dirty="0">
                <a:latin typeface="Arial Black" panose="020B0A04020102020204" pitchFamily="34" charset="0"/>
              </a:rPr>
              <a:t>. </a:t>
            </a:r>
            <a:r>
              <a:rPr lang="ru-RU" sz="1400" b="1" dirty="0" smtClean="0">
                <a:latin typeface="Arial Black" panose="020B0A04020102020204" pitchFamily="34" charset="0"/>
              </a:rPr>
              <a:t>руб.</a:t>
            </a:r>
            <a:endParaRPr lang="ru-RU" sz="1400" b="1" dirty="0">
              <a:latin typeface="Arial Black" panose="020B0A04020102020204" pitchFamily="34" charset="0"/>
            </a:endParaRPr>
          </a:p>
          <a:p>
            <a:endParaRPr lang="ru-RU" sz="1400" b="1" dirty="0"/>
          </a:p>
          <a:p>
            <a:pPr algn="ctr"/>
            <a:r>
              <a:rPr lang="ru-RU" sz="1400" b="1" dirty="0">
                <a:latin typeface="Arial Black" panose="020B0A04020102020204" pitchFamily="34" charset="0"/>
              </a:rPr>
              <a:t>      Объем </a:t>
            </a:r>
            <a:r>
              <a:rPr lang="ru-RU" sz="1400" b="1" dirty="0" smtClean="0">
                <a:latin typeface="Arial Black" panose="020B0A04020102020204" pitchFamily="34" charset="0"/>
              </a:rPr>
              <a:t>непрограммных  </a:t>
            </a:r>
            <a:r>
              <a:rPr lang="ru-RU" sz="1400" b="1" dirty="0">
                <a:latin typeface="Arial Black" panose="020B0A04020102020204" pitchFamily="34" charset="0"/>
              </a:rPr>
              <a:t>расходов составит </a:t>
            </a:r>
            <a:r>
              <a:rPr lang="ru-RU" sz="1400" b="1" dirty="0" smtClean="0">
                <a:latin typeface="Arial Black" panose="020B0A04020102020204" pitchFamily="34" charset="0"/>
              </a:rPr>
              <a:t>112 971,7 тыс. руб.</a:t>
            </a:r>
            <a:endParaRPr lang="ru-RU" sz="1400" b="1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95851" y="4436563"/>
            <a:ext cx="215900" cy="2159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86325" y="5198994"/>
            <a:ext cx="215900" cy="2159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2501735">
            <a:off x="2633267" y="3469747"/>
            <a:ext cx="548264" cy="767951"/>
          </a:xfrm>
          <a:prstGeom prst="downArrow">
            <a:avLst>
              <a:gd name="adj1" fmla="val 28242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31236">
            <a:off x="6975662" y="1654655"/>
            <a:ext cx="566977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accent4">
                <a:lumMod val="40000"/>
                <a:lumOff val="60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64000">
              <a:srgbClr val="F1BF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61364"/>
              </p:ext>
            </p:extLst>
          </p:nvPr>
        </p:nvGraphicFramePr>
        <p:xfrm>
          <a:off x="468313" y="836612"/>
          <a:ext cx="4256087" cy="363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4" name="Лист" r:id="rId4" imgW="3778242" imgH="2247786" progId="Excel.Sheet.8">
                  <p:embed/>
                </p:oleObj>
              </mc:Choice>
              <mc:Fallback>
                <p:oleObj name="Лист" r:id="rId4" imgW="3778242" imgH="2247786" progId="Excel.Sheet.8">
                  <p:embed/>
                  <p:pic>
                    <p:nvPicPr>
                      <p:cNvPr id="0" name="Picture 8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2"/>
                        <a:ext cx="4256087" cy="3632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827088" y="5516563"/>
            <a:ext cx="24495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 useBgFill="1">
        <p:nvSpPr>
          <p:cNvPr id="8" name="TextBox 7"/>
          <p:cNvSpPr txBox="1"/>
          <p:nvPr/>
        </p:nvSpPr>
        <p:spPr>
          <a:xfrm>
            <a:off x="6350" y="30163"/>
            <a:ext cx="9144000" cy="646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Удельный вес программных и непрограммных расходов бюджета </a:t>
            </a:r>
            <a:endParaRPr lang="ru-RU" b="1" i="1" dirty="0">
              <a:effectLst>
                <a:reflection blurRad="6350" stA="55000" endA="300" endPos="45500" dir="5400000" sy="-100000" algn="bl" rotWithShape="0"/>
              </a:effectLst>
              <a:latin typeface="+mj-lt"/>
            </a:endParaRPr>
          </a:p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 на  плановый период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2023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-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2024 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</a:t>
            </a:r>
            <a:r>
              <a:rPr lang="ru-RU" b="1" dirty="0">
                <a:effectLst>
                  <a:reflection blurRad="6350" stA="55000" endA="300" endPos="45500" dir="5400000" sy="-100000" algn="bl" rotWithShape="0"/>
                </a:effectLst>
              </a:rPr>
              <a:t>одов</a:t>
            </a:r>
          </a:p>
        </p:txBody>
      </p:sp>
      <p:sp>
        <p:nvSpPr>
          <p:cNvPr id="61448" name="Прямоугольник 9"/>
          <p:cNvSpPr>
            <a:spLocks noChangeArrowheads="1"/>
          </p:cNvSpPr>
          <p:nvPr/>
        </p:nvSpPr>
        <p:spPr bwMode="auto">
          <a:xfrm>
            <a:off x="611188" y="5300663"/>
            <a:ext cx="8209284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r>
              <a:rPr lang="ru-RU"/>
              <a:t> </a:t>
            </a:r>
          </a:p>
        </p:txBody>
      </p:sp>
      <p:sp>
        <p:nvSpPr>
          <p:cNvPr id="61449" name="TextBox 16"/>
          <p:cNvSpPr txBox="1">
            <a:spLocks noChangeArrowheads="1"/>
          </p:cNvSpPr>
          <p:nvPr/>
        </p:nvSpPr>
        <p:spPr bwMode="auto">
          <a:xfrm>
            <a:off x="1547664" y="5035079"/>
            <a:ext cx="11001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/>
              <a:t>2023 </a:t>
            </a:r>
            <a:r>
              <a:rPr lang="ru-RU" sz="1600" b="1" dirty="0"/>
              <a:t>год</a:t>
            </a:r>
          </a:p>
        </p:txBody>
      </p:sp>
      <p:sp>
        <p:nvSpPr>
          <p:cNvPr id="61450" name="TextBox 17"/>
          <p:cNvSpPr txBox="1">
            <a:spLocks noChangeArrowheads="1"/>
          </p:cNvSpPr>
          <p:nvPr/>
        </p:nvSpPr>
        <p:spPr bwMode="auto">
          <a:xfrm>
            <a:off x="5508104" y="4963070"/>
            <a:ext cx="29523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>
              <a:defRPr sz="1600" b="1"/>
            </a:lvl1pPr>
          </a:lstStyle>
          <a:p>
            <a:pPr algn="ctr"/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61451" name="TextBox 12"/>
          <p:cNvSpPr txBox="1">
            <a:spLocks noChangeArrowheads="1"/>
          </p:cNvSpPr>
          <p:nvPr/>
        </p:nvSpPr>
        <p:spPr bwMode="auto">
          <a:xfrm>
            <a:off x="107504" y="5589240"/>
            <a:ext cx="477425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/>
              <a:t> </a:t>
            </a:r>
            <a:r>
              <a:rPr lang="ru-RU" sz="1400" b="1" dirty="0" smtClean="0"/>
              <a:t>Непрограммные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105 125,8  тыс</a:t>
            </a:r>
            <a:r>
              <a:rPr lang="ru-RU" sz="1400" b="1" dirty="0"/>
              <a:t>. руб.</a:t>
            </a:r>
          </a:p>
          <a:p>
            <a:endParaRPr lang="ru-RU" sz="1400" b="1" dirty="0"/>
          </a:p>
          <a:p>
            <a:r>
              <a:rPr lang="ru-RU" sz="1400" b="1" dirty="0"/>
              <a:t> </a:t>
            </a:r>
            <a:r>
              <a:rPr lang="ru-RU" sz="1400" b="1" dirty="0" smtClean="0"/>
              <a:t>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1 384 391,8 тыс</a:t>
            </a:r>
            <a:r>
              <a:rPr lang="ru-RU" sz="1400" b="1" dirty="0"/>
              <a:t>. руб.</a:t>
            </a:r>
          </a:p>
          <a:p>
            <a:endParaRPr lang="ru-RU" sz="1400" b="1" dirty="0"/>
          </a:p>
          <a:p>
            <a:r>
              <a:rPr lang="ru-RU" sz="1400" dirty="0"/>
              <a:t>     </a:t>
            </a:r>
            <a:endParaRPr lang="ru-RU" sz="1400" b="1" dirty="0"/>
          </a:p>
        </p:txBody>
      </p:sp>
      <p:sp>
        <p:nvSpPr>
          <p:cNvPr id="61452" name="Прямоугольник 13"/>
          <p:cNvSpPr>
            <a:spLocks noChangeArrowheads="1"/>
          </p:cNvSpPr>
          <p:nvPr/>
        </p:nvSpPr>
        <p:spPr bwMode="auto">
          <a:xfrm>
            <a:off x="4427984" y="5446861"/>
            <a:ext cx="47223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000" dirty="0"/>
          </a:p>
          <a:p>
            <a:r>
              <a:rPr lang="ru-RU" sz="1100" b="1" dirty="0"/>
              <a:t>        </a:t>
            </a:r>
            <a:r>
              <a:rPr lang="ru-RU" sz="1400" b="1" dirty="0" smtClean="0"/>
              <a:t>Непрограммные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 149 328,2 </a:t>
            </a:r>
            <a:r>
              <a:rPr lang="ru-RU" sz="1400" b="1" dirty="0"/>
              <a:t>тыс. руб.</a:t>
            </a:r>
          </a:p>
          <a:p>
            <a:endParaRPr lang="ru-RU" sz="1400" b="1" dirty="0"/>
          </a:p>
          <a:p>
            <a:r>
              <a:rPr lang="ru-RU" sz="1400" b="1" dirty="0" smtClean="0"/>
              <a:t>      Программные </a:t>
            </a:r>
            <a:r>
              <a:rPr lang="ru-RU" sz="1400" b="1" dirty="0"/>
              <a:t>расходы </a:t>
            </a:r>
            <a:r>
              <a:rPr lang="ru-RU" sz="1400" b="1" dirty="0" smtClean="0"/>
              <a:t>1 246 683,3 тыс</a:t>
            </a:r>
            <a:r>
              <a:rPr lang="ru-RU" sz="1400" b="1" dirty="0"/>
              <a:t>. руб.</a:t>
            </a:r>
          </a:p>
          <a:p>
            <a:endParaRPr lang="ru-RU" sz="1000" dirty="0"/>
          </a:p>
          <a:p>
            <a:r>
              <a:rPr lang="ru-RU" sz="1000" dirty="0"/>
              <a:t>        </a:t>
            </a:r>
            <a:endParaRPr lang="ru-RU" sz="1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278" y="6091302"/>
            <a:ext cx="144463" cy="1444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123" y="5662760"/>
            <a:ext cx="144463" cy="1444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80549" y="6089154"/>
            <a:ext cx="144462" cy="14446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80549" y="5662760"/>
            <a:ext cx="144462" cy="144463"/>
          </a:xfrm>
          <a:prstGeom prst="rect">
            <a:avLst/>
          </a:prstGeom>
          <a:solidFill>
            <a:srgbClr val="9F29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909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910762"/>
              </p:ext>
            </p:extLst>
          </p:nvPr>
        </p:nvGraphicFramePr>
        <p:xfrm>
          <a:off x="3924300" y="960438"/>
          <a:ext cx="461645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5" name="Лист" r:id="rId6" imgW="3987832" imgH="2241645" progId="Excel.Sheet.8">
                  <p:embed/>
                </p:oleObj>
              </mc:Choice>
              <mc:Fallback>
                <p:oleObj name="Лист" r:id="rId6" imgW="3987832" imgH="2241645" progId="Excel.Sheet.8">
                  <p:embed/>
                  <p:pic>
                    <p:nvPicPr>
                      <p:cNvPr id="0" name="Picture 8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960438"/>
                        <a:ext cx="4616450" cy="325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0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im0-tub-ru.yandex.net/i?id=c6792b8a776544c1b1db9403cea13ff0&amp;ref=rim&amp;n=33&amp;w=326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188913"/>
            <a:ext cx="9144000" cy="1008062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800" b="1" i="1" dirty="0" smtClean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ГОРОДСКОГОМУНИЦИПАЛЬНОГО ОБРАЗОВАНИЯ НА 2022 ГОД</a:t>
            </a:r>
          </a:p>
        </p:txBody>
      </p:sp>
      <p:graphicFrame>
        <p:nvGraphicFramePr>
          <p:cNvPr id="63534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5373588"/>
              </p:ext>
            </p:extLst>
          </p:nvPr>
        </p:nvGraphicFramePr>
        <p:xfrm>
          <a:off x="467544" y="1196752"/>
          <a:ext cx="8352928" cy="5577119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ыс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дефицита бюджетов –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18075,6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18075,6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-1949632,8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остатков средств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1949632,8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50" name="Picture 38" descr="https://im0-tub-ru.yandex.net/i?id=c76da419f9f3ea9826f5e3f255182167&amp;ref=rim&amp;n=33&amp;w=480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1" y="-1"/>
            <a:ext cx="91623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9" name="Rectangle 3"/>
          <p:cNvSpPr>
            <a:spLocks noGrp="1"/>
          </p:cNvSpPr>
          <p:nvPr>
            <p:ph type="body" sz="half" idx="1"/>
          </p:nvPr>
        </p:nvSpPr>
        <p:spPr>
          <a:xfrm>
            <a:off x="0" y="44625"/>
            <a:ext cx="9144000" cy="8640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800" b="1" i="1" dirty="0">
                <a:solidFill>
                  <a:srgbClr val="000099"/>
                </a:solidFill>
              </a:rPr>
              <a:t>ИСТОЧНИКИ ВНУТРЕННЕГО ФИНАНСИРОВАНИЯ ДЕФИЦИТА БЮДЖЕТА  ЗИМИНСКОГО ГОРОДСКОГО МУНИЦИПАЛЬНОГО ОБРАЗОВАНИЯ НА </a:t>
            </a:r>
            <a:r>
              <a:rPr lang="ru-RU" sz="1800" b="1" i="1" dirty="0" smtClean="0">
                <a:solidFill>
                  <a:srgbClr val="000099"/>
                </a:solidFill>
              </a:rPr>
              <a:t>2023 </a:t>
            </a:r>
            <a:r>
              <a:rPr lang="ru-RU" sz="1800" b="1" i="1" dirty="0">
                <a:solidFill>
                  <a:srgbClr val="000099"/>
                </a:solidFill>
              </a:rPr>
              <a:t>и </a:t>
            </a:r>
            <a:r>
              <a:rPr lang="ru-RU" sz="1800" b="1" i="1" dirty="0" smtClean="0">
                <a:solidFill>
                  <a:srgbClr val="000099"/>
                </a:solidFill>
              </a:rPr>
              <a:t>2024 </a:t>
            </a:r>
            <a:r>
              <a:rPr lang="ru-RU" sz="1800" b="1" i="1" dirty="0">
                <a:solidFill>
                  <a:srgbClr val="000099"/>
                </a:solidFill>
              </a:rPr>
              <a:t>гг.</a:t>
            </a:r>
          </a:p>
        </p:txBody>
      </p:sp>
      <p:graphicFrame>
        <p:nvGraphicFramePr>
          <p:cNvPr id="5" name="Group 2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0349816"/>
              </p:ext>
            </p:extLst>
          </p:nvPr>
        </p:nvGraphicFramePr>
        <p:xfrm>
          <a:off x="-18300" y="836712"/>
          <a:ext cx="9162300" cy="6065914"/>
        </p:xfrm>
        <a:graphic>
          <a:graphicData uri="http://schemas.openxmlformats.org/drawingml/2006/table">
            <a:tbl>
              <a:tblPr/>
              <a:tblGrid>
                <a:gridCol w="6790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3872"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19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бюджетов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16069,9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7422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18656,5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474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кредитов от кредитных организаций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18351,1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18656,5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кредитов, предоставленных кредитными организациями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0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от других бюджетов бюджетной системы Российской Федерации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47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кредитов, полученных от других бюджетов бюджетной системы Российской Федерации в валюте Российской Федерации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-2586,6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150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остатков средств бюджетов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-1492104,2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-1398598,1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3872">
                <a:tc>
                  <a:txBody>
                    <a:bodyPr/>
                    <a:lstStyle/>
                    <a:p>
                      <a:pPr marL="265113" marR="0" lvl="0" indent="-2651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Уменьшение остатков средств бюджетов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1492104,2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5113" marR="0" lvl="0" indent="-2651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1398598,1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7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02730"/>
              </p:ext>
            </p:extLst>
          </p:nvPr>
        </p:nvGraphicFramePr>
        <p:xfrm>
          <a:off x="122144" y="884305"/>
          <a:ext cx="8899714" cy="585706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186160">
                  <a:extLst>
                    <a:ext uri="{9D8B030D-6E8A-4147-A177-3AD203B41FA5}">
                      <a16:colId xmlns:a16="http://schemas.microsoft.com/office/drawing/2014/main" xmlns="" val="3738630675"/>
                    </a:ext>
                  </a:extLst>
                </a:gridCol>
                <a:gridCol w="1713554">
                  <a:extLst>
                    <a:ext uri="{9D8B030D-6E8A-4147-A177-3AD203B41FA5}">
                      <a16:colId xmlns:a16="http://schemas.microsoft.com/office/drawing/2014/main" xmlns="" val="3921241339"/>
                    </a:ext>
                  </a:extLst>
                </a:gridCol>
              </a:tblGrid>
              <a:tr h="1023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 капитальных вложений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2022 год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404926"/>
                  </a:ext>
                </a:extLst>
              </a:tr>
              <a:tr h="1341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и местного  бюджета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22798,6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7921038"/>
                  </a:ext>
                </a:extLst>
              </a:tr>
              <a:tr h="1414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 бюджета (средства Фонда реформирования ЖКХ)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306077,1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9948839"/>
                  </a:ext>
                </a:extLst>
              </a:tr>
              <a:tr h="8966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местным бюджетам на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собственности, которые осуществляются из местных бюджетов, в целях реализации мероприятий по строительству, реконструкции образовательных организаций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371011,6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6543387"/>
                  </a:ext>
                </a:extLst>
              </a:tr>
              <a:tr h="755463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147878,8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716392"/>
                  </a:ext>
                </a:extLst>
              </a:tr>
              <a:tr h="424601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847766,1</a:t>
                      </a:r>
                      <a:endParaRPr kumimoji="0" lang="ru-RU" sz="18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831358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144" y="53308"/>
            <a:ext cx="8899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капитальных вложений в которые осуществляется за счет субсидий из областного бюджета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на 2022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268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399105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3300" b="1" i="1" dirty="0" smtClean="0"/>
              <a:t>     </a:t>
            </a:r>
            <a:r>
              <a:rPr lang="ru-RU" sz="4000" b="1" i="1" dirty="0" smtClean="0"/>
              <a:t>Решение Думы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«О бюджете </a:t>
            </a:r>
            <a:r>
              <a:rPr lang="ru-RU" sz="4000" b="1" i="1" dirty="0" err="1" smtClean="0"/>
              <a:t>Зиминского</a:t>
            </a:r>
            <a:r>
              <a:rPr lang="ru-RU" sz="4000" b="1" i="1" dirty="0" smtClean="0"/>
              <a:t> городского муниципального образования на 20</a:t>
            </a:r>
            <a:r>
              <a:rPr lang="en-US" sz="4000" b="1" i="1" dirty="0" smtClean="0"/>
              <a:t>2</a:t>
            </a:r>
            <a:r>
              <a:rPr lang="ru-RU" sz="4000" b="1" i="1" dirty="0" smtClean="0"/>
              <a:t>2 год и на плановый период  2023 и 2024 годов» подготовлено в соответствии с требованиями: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ru-RU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Бюджетного кодекса Российской Федерации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Федерального закона от 06.10.2003 г. № 131-ФЗ «Об общих принципах организации местного самоуправления в РФ»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700" b="1" i="1" dirty="0" smtClean="0"/>
              <a:t>Приказа Министерства финансов Российской Федерации от 06.06.2019г. № 85н «О порядке формирования и применения  кодов бюджетной классификации Российской Федерации, их структуре и принципах назначения»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3700" b="1" i="1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Приказа Министерства финансов Российской Федерации от 08.06.2021г. № 75н «Об утверждении кодов (перечней кодов) бюджетной классификации Российской Федерации на 2022 год (на 2022 год и на плановый период 2023 и 2024 годов)»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Закона Иркутской области от 22.10.2013 г. № 74-ОЗ «О межбюджетных трансфертах и нормативах отчислений в местные бюджеты»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Положения о бюджетном процессе в </a:t>
            </a:r>
            <a:r>
              <a:rPr lang="ru-RU" sz="3700" b="1" i="1" dirty="0" err="1" smtClean="0"/>
              <a:t>Зиминском</a:t>
            </a:r>
            <a:r>
              <a:rPr lang="ru-RU" sz="3700" b="1" i="1" dirty="0" smtClean="0"/>
              <a:t> городском муниципальном образовании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Основных направлений налоговой и бюджетной политики </a:t>
            </a:r>
            <a:r>
              <a:rPr lang="ru-RU" sz="3700" b="1" i="1" dirty="0" err="1" smtClean="0"/>
              <a:t>Зиминского</a:t>
            </a:r>
            <a:r>
              <a:rPr lang="ru-RU" sz="3700" b="1" i="1" dirty="0" smtClean="0"/>
              <a:t> городского муниципального образования на 20</a:t>
            </a:r>
            <a:r>
              <a:rPr lang="en-US" sz="3700" b="1" i="1" dirty="0" smtClean="0"/>
              <a:t>2</a:t>
            </a:r>
            <a:r>
              <a:rPr lang="ru-RU" sz="3700" b="1" i="1" dirty="0" smtClean="0"/>
              <a:t>2 год и плановый период 2023 и 2024 годов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ru-RU" sz="3700" b="1" i="1" dirty="0" smtClean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ru-RU" sz="3700" b="1" i="1" dirty="0" smtClean="0"/>
              <a:t>Муниципальных программ и иных документов</a:t>
            </a:r>
            <a:endParaRPr lang="ru-RU" sz="3700" i="1" dirty="0"/>
          </a:p>
        </p:txBody>
      </p:sp>
    </p:spTree>
    <p:extLst>
      <p:ext uri="{BB962C8B-B14F-4D97-AF65-F5344CB8AC3E}">
        <p14:creationId xmlns:p14="http://schemas.microsoft.com/office/powerpoint/2010/main" val="18251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0" name="Picture 10" descr="https://c.wallhere.com/photos/b1/10/2560x1440_px_abstract_blue_hexagon-775234.jpg!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245424"/>
          </a:xfrm>
          <a:prstGeom prst="rect">
            <a:avLst/>
          </a:prstGeom>
          <a:noFill/>
          <a:ex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360344"/>
              </p:ext>
            </p:extLst>
          </p:nvPr>
        </p:nvGraphicFramePr>
        <p:xfrm>
          <a:off x="132272" y="1340768"/>
          <a:ext cx="8899715" cy="543504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5879888">
                  <a:extLst>
                    <a:ext uri="{9D8B030D-6E8A-4147-A177-3AD203B41FA5}">
                      <a16:colId xmlns:a16="http://schemas.microsoft.com/office/drawing/2014/main" xmlns="" val="373863067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20959374"/>
                    </a:ext>
                  </a:extLst>
                </a:gridCol>
                <a:gridCol w="1507659">
                  <a:extLst>
                    <a:ext uri="{9D8B030D-6E8A-4147-A177-3AD203B41FA5}">
                      <a16:colId xmlns:a16="http://schemas.microsoft.com/office/drawing/2014/main" xmlns="" val="3921241339"/>
                    </a:ext>
                  </a:extLst>
                </a:gridCol>
              </a:tblGrid>
              <a:tr h="859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объекта капитальных вложений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2023 год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бюджетных ассигнований на 2024 год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3404926"/>
                  </a:ext>
                </a:extLst>
              </a:tr>
              <a:tr h="15165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переселение граждан из аварийного жилищного фонда Иркутской области, включенного в перечень многоквартирных домов, признанных аварийными после 1 января 2012 года и подлежащими сносу на территории Иркутской области, расселяемых с финансовой поддержкой государственной корпорации -Фонда содействия реформированию жилищно-коммунального хозяйства, осуществляемых за счет средств областного и местного  бюджета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25680,3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29513,7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7921038"/>
                  </a:ext>
                </a:extLst>
              </a:tr>
              <a:tr h="106284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первоочередных мероприятий по модернизации объектов теплоснабжения и подготовке к отопительному сезону объектов коммунальной инфраструктуры, находящихся в муниципальной собственности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306527,3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212734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9948839"/>
                  </a:ext>
                </a:extLst>
              </a:tr>
              <a:tr h="15813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собственности, которые осуществляются из местных бюджетов, в целях реализации мероприятий по выполнению проектных и изыскательских работ, строительству, реконструкции объектов в сфере физической культуры и спорта, в том числе при одновременном выполнении работ по проектированию, строительству и вводу в эксплуатацию объектов в сфере физической культуры и спорта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119771,5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79847,6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6543387"/>
                  </a:ext>
                </a:extLst>
              </a:tr>
              <a:tr h="414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451979,1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322095,3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71639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2272" y="53308"/>
            <a:ext cx="889971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осуществление бюджетных инвестиций в объекты муниципальной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капитальных вложений в которые осуществляется за счет субсидий из областного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3000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B2E9F-029F-48B7-A190-0AE69983C8F5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65538" name="TextBox 6"/>
          <p:cNvSpPr txBox="1">
            <a:spLocks noChangeArrowheads="1"/>
          </p:cNvSpPr>
          <p:nvPr/>
        </p:nvSpPr>
        <p:spPr bwMode="auto">
          <a:xfrm>
            <a:off x="2339975" y="2349500"/>
            <a:ext cx="5111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i="1" dirty="0">
                <a:latin typeface="Verdana" pitchFamily="34" charset="0"/>
              </a:rPr>
              <a:t>СПАСИБО ЗА ВНИМАНИЕ!</a:t>
            </a:r>
          </a:p>
        </p:txBody>
      </p:sp>
      <p:pic>
        <p:nvPicPr>
          <p:cNvPr id="93188" name="Picture 4" descr="https://bigslide.ru/images/5/4304/960/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neprizyvnoi.ru/wp-content/uploads/2021/09/voennye-pensii-v-2022-godu-poslednie-novost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28628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857496"/>
            <a:ext cx="3714776" cy="3020006"/>
          </a:xfrm>
          <a:solidFill>
            <a:schemeClr val="bg1">
              <a:lumMod val="85000"/>
            </a:schemeClr>
          </a:solidFill>
        </p:spPr>
      </p:pic>
      <p:sp>
        <p:nvSpPr>
          <p:cNvPr id="17411" name="Прямоугольник 7"/>
          <p:cNvSpPr>
            <a:spLocks noChangeArrowheads="1"/>
          </p:cNvSpPr>
          <p:nvPr/>
        </p:nvSpPr>
        <p:spPr bwMode="auto">
          <a:xfrm>
            <a:off x="468313" y="476250"/>
            <a:ext cx="8207375" cy="6461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Основные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параметры проекта бюджета </a:t>
            </a:r>
            <a:r>
              <a:rPr lang="ru-RU" b="1" i="1" dirty="0" err="1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Зиминского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 городского муниципального образования на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2022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Verdana" pitchFamily="34" charset="0"/>
              </a:rPr>
              <a:t>год 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17412" name="Прямоугольник 9"/>
          <p:cNvSpPr>
            <a:spLocks noChangeArrowheads="1"/>
          </p:cNvSpPr>
          <p:nvPr/>
        </p:nvSpPr>
        <p:spPr bwMode="auto">
          <a:xfrm>
            <a:off x="1116013" y="1412875"/>
            <a:ext cx="6985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Доходы</a:t>
            </a:r>
            <a:r>
              <a:rPr lang="ru-RU" b="1" i="1" dirty="0">
                <a:latin typeface="Verdana" pitchFamily="34" charset="0"/>
              </a:rPr>
              <a:t>         </a:t>
            </a:r>
            <a:r>
              <a:rPr lang="ru-RU" sz="2000" b="1" i="1" dirty="0">
                <a:latin typeface="Verdana" pitchFamily="34" charset="0"/>
              </a:rPr>
              <a:t>-      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Расходы</a:t>
            </a:r>
            <a:r>
              <a:rPr lang="ru-RU" sz="2000" b="1" i="1" dirty="0">
                <a:latin typeface="Verdana" pitchFamily="34" charset="0"/>
              </a:rPr>
              <a:t>   </a:t>
            </a:r>
            <a:r>
              <a:rPr lang="ru-RU" sz="2000" b="1" i="1" dirty="0" smtClean="0">
                <a:latin typeface="Verdana" pitchFamily="34" charset="0"/>
              </a:rPr>
              <a:t>  </a:t>
            </a:r>
            <a:r>
              <a:rPr lang="ru-RU" b="1" i="1" dirty="0">
                <a:latin typeface="Verdana" pitchFamily="34" charset="0"/>
              </a:rPr>
              <a:t>= </a:t>
            </a:r>
            <a:r>
              <a:rPr lang="ru-RU" b="1" i="1" dirty="0" smtClean="0">
                <a:latin typeface="Verdana" pitchFamily="34" charset="0"/>
              </a:rPr>
              <a:t>   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Дефицит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3786182" y="3500438"/>
            <a:ext cx="18716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latin typeface="Verdana" pitchFamily="34" charset="0"/>
            </a:endParaRPr>
          </a:p>
          <a:p>
            <a:pPr>
              <a:defRPr/>
            </a:pPr>
            <a:r>
              <a:rPr lang="ru-RU" dirty="0">
                <a:latin typeface="Verdana" pitchFamily="34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БЮДЖЕТ</a:t>
            </a:r>
            <a:r>
              <a:rPr lang="ru-RU" b="1" i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9474" y="2133600"/>
            <a:ext cx="2009781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 smtClean="0">
                <a:latin typeface="+mn-lt"/>
              </a:rPr>
              <a:t>1 947 046,2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16013" y="2133600"/>
            <a:ext cx="180022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+mn-lt"/>
              </a:rPr>
              <a:t>1 931 557,2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143116"/>
            <a:ext cx="1800225" cy="6461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 smtClean="0">
                <a:latin typeface="+mn-lt"/>
              </a:rPr>
              <a:t>15 489,0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2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23850" y="1628775"/>
          <a:ext cx="8456613" cy="4059239"/>
        </p:xfrm>
        <a:graphic>
          <a:graphicData uri="http://schemas.openxmlformats.org/drawingml/2006/table">
            <a:tbl>
              <a:tblPr/>
              <a:tblGrid>
                <a:gridCol w="4227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параметры бюджета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1 931 557,2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1 473 753,1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1 379 941,6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1 947 046,2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1 489 517,6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1 396 011,5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15 489,0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15 764,5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16 069,9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(к доходам без учета безвозмездных поступлений)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6,8%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ОСНОВНЫЕ ПАРАМЕТРЫ БЮДЖЕТА ЗИМИНСКОГО ГОРОДСКОГО МУНИЦИПАЛЬНОГО ОБРАЗОВАНИЯ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2022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 и  плановый период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2023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и </a:t>
            </a:r>
            <a:r>
              <a:rPr lang="ru-RU" b="1" i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2024 </a:t>
            </a:r>
            <a:r>
              <a:rPr lang="ru-RU" b="1" i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Times New Roman" pitchFamily="18" charset="0"/>
              </a:rPr>
              <a:t>годов</a:t>
            </a:r>
          </a:p>
        </p:txBody>
      </p:sp>
      <p:sp>
        <p:nvSpPr>
          <p:cNvPr id="29731" name="Прямоугольник 10"/>
          <p:cNvSpPr>
            <a:spLocks noChangeArrowheads="1"/>
          </p:cNvSpPr>
          <p:nvPr/>
        </p:nvSpPr>
        <p:spPr bwMode="auto">
          <a:xfrm>
            <a:off x="7235825" y="1268413"/>
            <a:ext cx="1743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Verdana" pitchFamily="34" charset="0"/>
              </a:rPr>
              <a:t>(тыс.руб.)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9189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0" y="1"/>
            <a:ext cx="9144000" cy="12926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Показатели поступления доходов 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учетом изменения бюджетного и налогового законодательства в бюджет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Зиминского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городского муниципального образования в 2022-2024 годах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рублей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1142984"/>
          <a:ext cx="8858280" cy="5486400"/>
        </p:xfrm>
        <a:graphic>
          <a:graphicData uri="http://schemas.openxmlformats.org/drawingml/2006/table">
            <a:tbl>
              <a:tblPr/>
              <a:tblGrid>
                <a:gridCol w="1845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9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7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29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1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72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43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72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43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93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2020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2022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</a:t>
                      </a:r>
                      <a:endParaRPr lang="ru-RU" sz="10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Темп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роста,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г., прогноз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Темп роста,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204763,3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220158,8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107,5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227120,0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103,2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230793,6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234865,6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101,8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1092881,1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1 596 290,5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146,1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1704437,2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1242959,5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72,9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1145076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92,1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Федерации, всего,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1095474,0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1 596 290,5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145,7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1704437,2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1242959,5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72,9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1145076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92,1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Дотации,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в том числе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143080,8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155176,1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108,4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135366,7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115518,8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85,3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128895,1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дотации на выравнивание бюджетной обеспеченности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90083,3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117057,5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129,9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135366,7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115518,8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85,3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128895,1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111,6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дотации на сбалансированность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52997,5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38118,6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71,9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 бюджетам бюджетной системы Российской Федерации и муниципальных образований (межбюджетные субсидии): 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388608,6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766530,2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197,2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981712,3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128,1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532911,8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54,3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421572,0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79,1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421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latin typeface="Times New Roman"/>
                          <a:ea typeface="Times New Roman"/>
                          <a:cs typeface="Times New Roman"/>
                        </a:rPr>
                        <a:t>Прочие субсидии бюджетам городских округов (субсидии на выплату денежного содержания работникам бюджетных учреждений)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92146,9</a:t>
                      </a:r>
                      <a:endParaRPr lang="ru-RU" sz="10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83205,6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74054,7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65259,7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88,1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58690,9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i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89,9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553633,9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650093,6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117,4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587358,2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594528,9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101,2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594608,9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68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10150,7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24490,6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Больше в 2,4 раза</a:t>
                      </a:r>
                      <a:endParaRPr lang="ru-RU" sz="1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8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1297644,4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1816449,3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1931557,2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106,3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1473753,1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1379941,6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93,6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193" marR="381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72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5" name="TextBox 6"/>
          <p:cNvSpPr txBox="1">
            <a:spLocks noChangeArrowheads="1"/>
          </p:cNvSpPr>
          <p:nvPr/>
        </p:nvSpPr>
        <p:spPr bwMode="auto">
          <a:xfrm>
            <a:off x="0" y="551656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СТРУКТУРА НАЛОГОВЫХ  ДОХОДОВ БЮДЖЕТА ЗИМИНСКОГО ГОРОДСКОГО МУНИЦИПАЛЬНОГО  ОБРАЗОВАНИЯ В 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2022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</a:rPr>
              <a:t>ГОДУ</a:t>
            </a: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58" y="1357298"/>
          <a:ext cx="8286808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4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3" name="TextBox 6"/>
          <p:cNvSpPr txBox="1">
            <a:spLocks noChangeArrowheads="1"/>
          </p:cNvSpPr>
          <p:nvPr/>
        </p:nvSpPr>
        <p:spPr bwMode="auto">
          <a:xfrm>
            <a:off x="0" y="5445125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СТРУКТУРА НЕНАЛОГОВЫХ ДОХОДОВ БЮДЖЕТА ЗИМИНСКОГО ГОРОДСКОГО МУНИЦИПАЛЬНОГО ОБРАЗОВАНИЯ НА </a:t>
            </a:r>
            <a:r>
              <a:rPr lang="ru-RU" b="1" i="1" dirty="0" smtClean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2022 </a:t>
            </a:r>
            <a:r>
              <a:rPr lang="ru-RU" b="1" i="1" dirty="0"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n-cs"/>
              </a:rPr>
              <a:t>ГОД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357298"/>
          <a:ext cx="835824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4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91512" cy="9286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i="1" dirty="0" smtClean="0">
                <a:solidFill>
                  <a:schemeClr val="tx1"/>
                </a:solidFill>
              </a:rPr>
              <a:t>ДИНАМИКА ПОСТУПЛЕНИЯ МЕЖБЮДЖЕТНЫХ ТРАНСФЕРТОВ В БЮДЖЕТ ЗИМИНСКОГО ГОРОДСКОГО </a:t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МУНИЦИПАЛЬНОГО ОБРАЗОВАНИЯ </a:t>
            </a:r>
            <a:endParaRPr lang="ru-RU" sz="18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28596" y="928670"/>
          <a:ext cx="8715404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04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Объект 3"/>
          <p:cNvSpPr>
            <a:spLocks noGrp="1"/>
          </p:cNvSpPr>
          <p:nvPr>
            <p:ph idx="1"/>
          </p:nvPr>
        </p:nvSpPr>
        <p:spPr>
          <a:xfrm>
            <a:off x="0" y="5300663"/>
            <a:ext cx="9144000" cy="1557337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1500" b="1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b="1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357166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ПОКАЗАТЕЛИ ПОСТУПЛЕНИЙ ДОХОДОВ В БЮДЖЕТ ЗИМИНСКОГО ГОРОДСКОГО МУНИЦИПАЛЬНОГО ОБРАЗОВАНИЯ</a:t>
            </a:r>
          </a:p>
        </p:txBody>
      </p:sp>
      <p:sp>
        <p:nvSpPr>
          <p:cNvPr id="95258" name="Прямоугольник 17"/>
          <p:cNvSpPr>
            <a:spLocks noChangeArrowheads="1"/>
          </p:cNvSpPr>
          <p:nvPr/>
        </p:nvSpPr>
        <p:spPr bwMode="auto">
          <a:xfrm>
            <a:off x="7715250" y="752475"/>
            <a:ext cx="1203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(тыс.руб.)</a:t>
            </a: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1068732"/>
          <a:ext cx="8643998" cy="564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37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10972</TotalTime>
  <Words>1778</Words>
  <Application>Microsoft Office PowerPoint</Application>
  <PresentationFormat>Экран (4:3)</PresentationFormat>
  <Paragraphs>499</Paragraphs>
  <Slides>21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Аспект</vt:lpstr>
      <vt:lpstr>Лист</vt:lpstr>
      <vt:lpstr>Проект бюджета Зиминского городского муниципального образования на 2022 год и плановый период 2023 и 2024 годов  (Проект Решения Думы Зиминского городского муниципального образования)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МЕЖБЮДЖЕТНЫХ ТРАНСФЕРТОВ В БЮДЖЕТ ЗИМИНСКОГО ГОРОДСКОГО  МУНИЦИПАЛЬНОГО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расходной части  бюджета в разрезе муниципальных программ на 2022 год (тыс.руб.)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Помогаева</dc:creator>
  <cp:lastModifiedBy>OIS</cp:lastModifiedBy>
  <cp:revision>1351</cp:revision>
  <cp:lastPrinted>2020-12-21T05:58:57Z</cp:lastPrinted>
  <dcterms:created xsi:type="dcterms:W3CDTF">2013-11-05T05:29:52Z</dcterms:created>
  <dcterms:modified xsi:type="dcterms:W3CDTF">2022-08-26T07:08:43Z</dcterms:modified>
</cp:coreProperties>
</file>