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846" r:id="rId1"/>
  </p:sldMasterIdLst>
  <p:notesMasterIdLst>
    <p:notesMasterId r:id="rId14"/>
  </p:notesMasterIdLst>
  <p:handoutMasterIdLst>
    <p:handoutMasterId r:id="rId15"/>
  </p:handoutMasterIdLst>
  <p:sldIdLst>
    <p:sldId id="420" r:id="rId2"/>
    <p:sldId id="421" r:id="rId3"/>
    <p:sldId id="422" r:id="rId4"/>
    <p:sldId id="423" r:id="rId5"/>
    <p:sldId id="424" r:id="rId6"/>
    <p:sldId id="409" r:id="rId7"/>
    <p:sldId id="410" r:id="rId8"/>
    <p:sldId id="411" r:id="rId9"/>
    <p:sldId id="412" r:id="rId10"/>
    <p:sldId id="415" r:id="rId11"/>
    <p:sldId id="416" r:id="rId12"/>
    <p:sldId id="287" r:id="rId13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F52B"/>
    <a:srgbClr val="66FF66"/>
    <a:srgbClr val="F1BFE4"/>
    <a:srgbClr val="C5FF99"/>
    <a:srgbClr val="FFFFCC"/>
    <a:srgbClr val="00CC66"/>
    <a:srgbClr val="CD2FA8"/>
    <a:srgbClr val="82222D"/>
    <a:srgbClr val="63E600"/>
    <a:srgbClr val="8691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67" autoAdjust="0"/>
    <p:restoredTop sz="96000" autoAdjust="0"/>
  </p:normalViewPr>
  <p:slideViewPr>
    <p:cSldViewPr>
      <p:cViewPr>
        <p:scale>
          <a:sx n="110" d="100"/>
          <a:sy n="110" d="100"/>
        </p:scale>
        <p:origin x="-1890" y="-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6" y="101334"/>
    </p:cViewPr>
  </p:outlineViewPr>
  <p:notesTextViewPr>
    <p:cViewPr>
      <p:scale>
        <a:sx n="55" d="100"/>
        <a:sy n="55" d="100"/>
      </p:scale>
      <p:origin x="0" y="0"/>
    </p:cViewPr>
  </p:notesTextViewPr>
  <p:sorterViewPr>
    <p:cViewPr>
      <p:scale>
        <a:sx n="66" d="100"/>
        <a:sy n="66" d="100"/>
      </p:scale>
      <p:origin x="0" y="2388"/>
    </p:cViewPr>
  </p:sorterViewPr>
  <p:notesViewPr>
    <p:cSldViewPr>
      <p:cViewPr varScale="1">
        <p:scale>
          <a:sx n="53" d="100"/>
          <a:sy n="53" d="100"/>
        </p:scale>
        <p:origin x="-2952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89EA579-79AA-440B-9FF8-A9D48F1CD85C}" type="datetimeFigureOut">
              <a:rPr lang="ru-RU"/>
              <a:pPr>
                <a:defRPr/>
              </a:pPr>
              <a:t>06.12.2022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430D459-7D34-4B45-AF31-A6F38EE542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60653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87B3FC2-C89D-4A92-8E23-BAD44377C14F}" type="datetimeFigureOut">
              <a:rPr lang="ru-RU"/>
              <a:pPr>
                <a:defRPr/>
              </a:pPr>
              <a:t>06.12.2022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6B5B5C9-CA8E-425F-9A41-B5BDD6B94D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06510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16387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5BA224-B187-4F30-BF23-6D273417D15C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7341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B5B5C9-CA8E-425F-9A41-B5BDD6B94DBF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26421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B5B5C9-CA8E-425F-9A41-B5BDD6B94DBF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94092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4BDBC2-86BE-401F-A2C1-6842C34773E4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80098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A95651-670C-45DF-BA94-3C56D138671E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ru-RU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28069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B5B5C9-CA8E-425F-9A41-B5BDD6B94DBF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8570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B5B5C9-CA8E-425F-9A41-B5BDD6B94DBF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33908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B5B5C9-CA8E-425F-9A41-B5BDD6B94DBF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24686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DEC3601-08C5-4DBF-A1FA-9E8A28D300C3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43330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B5B5C9-CA8E-425F-9A41-B5BDD6B94DBF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66451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B5B5C9-CA8E-425F-9A41-B5BDD6B94DBF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8203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0E79A5-B556-409D-8F48-A4F35914EAFB}" type="datetime1">
              <a:rPr lang="ru-RU" smtClean="0"/>
              <a:pPr>
                <a:defRPr/>
              </a:pPr>
              <a:t>06.12.2022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3EE6BB-E42D-477A-9517-85CA308D9E2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8DDD62-0F64-435B-B14F-C9AED81A9DBE}" type="datetime1">
              <a:rPr lang="ru-RU" smtClean="0"/>
              <a:pPr>
                <a:defRPr/>
              </a:pPr>
              <a:t>06.12.2022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6FC19E-63B8-48EB-8F2C-93F3E4797C0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F9DDE8-1CD5-4941-9DC7-393549834DD1}" type="datetime1">
              <a:rPr lang="ru-RU" smtClean="0"/>
              <a:pPr>
                <a:defRPr/>
              </a:pPr>
              <a:t>06.12.2022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5EC24B-C170-4429-820C-E8AE2023208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503238" y="530225"/>
            <a:ext cx="8183562" cy="55070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5A08F7-6D7F-409C-9511-20167C33B292}" type="datetime1">
              <a:rPr lang="ru-RU"/>
              <a:pPr>
                <a:defRPr/>
              </a:pPr>
              <a:t>06.12.2022</a:t>
            </a:fld>
            <a:endParaRPr lang="ru-RU"/>
          </a:p>
        </p:txBody>
      </p:sp>
      <p:sp>
        <p:nvSpPr>
          <p:cNvPr id="4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Зиминский район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61A61-75E0-4CB7-B5A3-71AA755624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503238" y="530225"/>
            <a:ext cx="4014787" cy="4187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70425" y="530225"/>
            <a:ext cx="4016375" cy="4187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9C9F1-A30E-43D1-A4E5-8CA358594168}" type="datetime1">
              <a:rPr lang="ru-RU"/>
              <a:pPr>
                <a:defRPr/>
              </a:pPr>
              <a:t>06.12.2022</a:t>
            </a:fld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Зиминский район</a:t>
            </a: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3CD40-D208-4A0C-B8DF-2E0F110D16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6239F5-F3AF-4C8A-9C2A-8C80142B3915}" type="datetime1">
              <a:rPr lang="ru-RU" smtClean="0"/>
              <a:pPr>
                <a:defRPr/>
              </a:pPr>
              <a:t>06.12.2022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C3AC1D-2EEF-4D28-9FEE-0C10A0C2C2B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EFE269-063F-4DD8-9864-21BEAD62CACB}" type="datetime1">
              <a:rPr lang="ru-RU" smtClean="0"/>
              <a:pPr>
                <a:defRPr/>
              </a:pPr>
              <a:t>06.12.2022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B23002-D7BC-4691-8BEA-84A30C66E33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2A699E-DE7F-439E-9C6F-FD205C2AC8D8}" type="datetime1">
              <a:rPr lang="ru-RU" smtClean="0"/>
              <a:pPr>
                <a:defRPr/>
              </a:pPr>
              <a:t>06.12.2022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174730-A55E-43FE-8707-73C9B2827C2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8B8D18-EB36-46E2-8FFE-EE35C0F84181}" type="datetime1">
              <a:rPr lang="ru-RU" smtClean="0"/>
              <a:pPr>
                <a:defRPr/>
              </a:pPr>
              <a:t>06.12.2022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C4481E-4738-4AE7-8FEC-A0DD2EE4BA8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C2038-410C-4B89-8D3B-68BCCE305A1A}" type="datetime1">
              <a:rPr lang="ru-RU" smtClean="0"/>
              <a:pPr>
                <a:defRPr/>
              </a:pPr>
              <a:t>06.12.2022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BF1BE2-D13C-4845-B061-6D8EAB003FD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E8D28E-7223-431D-BA33-84AE99BB0A14}" type="datetime1">
              <a:rPr lang="ru-RU" smtClean="0"/>
              <a:pPr>
                <a:defRPr/>
              </a:pPr>
              <a:t>06.12.2022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504C2C-D475-4B57-9C47-6349FFB049C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9C1951-9355-4D25-88B5-AF92930DFB54}" type="datetime1">
              <a:rPr lang="ru-RU" smtClean="0"/>
              <a:pPr>
                <a:defRPr/>
              </a:pPr>
              <a:t>06.12.2022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CE88C5-9D66-40E4-BDB4-E7DA883925C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B80CBD-4542-4AE9-81F4-F214409D91AA}" type="datetime1">
              <a:rPr lang="ru-RU" smtClean="0"/>
              <a:pPr>
                <a:defRPr/>
              </a:pPr>
              <a:t>06.12.2022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FF8229-DA65-484A-B9B9-E825E625FB7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FDA81DDC-4ADB-420E-93C8-3AFBC8790CAE}" type="datetime1">
              <a:rPr lang="ru-RU" smtClean="0"/>
              <a:pPr>
                <a:defRPr/>
              </a:pPr>
              <a:t>06.12.2022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6482D52D-A4AE-4B9F-810B-78825358573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47" r:id="rId1"/>
    <p:sldLayoutId id="2147484848" r:id="rId2"/>
    <p:sldLayoutId id="2147484849" r:id="rId3"/>
    <p:sldLayoutId id="2147484850" r:id="rId4"/>
    <p:sldLayoutId id="2147484851" r:id="rId5"/>
    <p:sldLayoutId id="2147484852" r:id="rId6"/>
    <p:sldLayoutId id="2147484853" r:id="rId7"/>
    <p:sldLayoutId id="2147484854" r:id="rId8"/>
    <p:sldLayoutId id="2147484855" r:id="rId9"/>
    <p:sldLayoutId id="2147484856" r:id="rId10"/>
    <p:sldLayoutId id="2147484857" r:id="rId11"/>
    <p:sldLayoutId id="2147484858" r:id="rId12"/>
    <p:sldLayoutId id="2147484859" r:id="rId13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fin04@gfu.ru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66FF66"/>
            </a:gs>
            <a:gs pos="32000">
              <a:schemeClr val="accent1">
                <a:lumMod val="45000"/>
                <a:lumOff val="55000"/>
              </a:schemeClr>
            </a:gs>
            <a:gs pos="96000">
              <a:schemeClr val="accent2">
                <a:lumMod val="40000"/>
                <a:lumOff val="60000"/>
              </a:schemeClr>
            </a:gs>
            <a:gs pos="79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5" y="2286000"/>
            <a:ext cx="9001155" cy="335757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3200" dirty="0" smtClean="0">
                <a:solidFill>
                  <a:srgbClr val="009BD2"/>
                </a:solidFill>
                <a:effectLst/>
                <a:latin typeface="+mn-lt"/>
              </a:rPr>
              <a:t>Проект бюджета</a:t>
            </a:r>
            <a:br>
              <a:rPr lang="ru-RU" sz="3200" dirty="0" smtClean="0">
                <a:solidFill>
                  <a:srgbClr val="009BD2"/>
                </a:solidFill>
                <a:effectLst/>
                <a:latin typeface="+mn-lt"/>
              </a:rPr>
            </a:br>
            <a:r>
              <a:rPr lang="ru-RU" sz="3200" dirty="0" err="1" smtClean="0">
                <a:solidFill>
                  <a:srgbClr val="009BD2"/>
                </a:solidFill>
                <a:effectLst/>
                <a:latin typeface="+mn-lt"/>
              </a:rPr>
              <a:t>Зиминского</a:t>
            </a:r>
            <a:r>
              <a:rPr lang="ru-RU" sz="3200" dirty="0" smtClean="0">
                <a:solidFill>
                  <a:srgbClr val="009BD2"/>
                </a:solidFill>
                <a:effectLst/>
                <a:latin typeface="+mn-lt"/>
              </a:rPr>
              <a:t> </a:t>
            </a:r>
            <a:r>
              <a:rPr lang="ru-RU" sz="3200" dirty="0" smtClean="0">
                <a:solidFill>
                  <a:srgbClr val="009BD2"/>
                </a:solidFill>
                <a:latin typeface="+mn-lt"/>
              </a:rPr>
              <a:t>городского</a:t>
            </a:r>
            <a:r>
              <a:rPr lang="ru-RU" sz="3200" dirty="0" smtClean="0">
                <a:solidFill>
                  <a:srgbClr val="009BD2"/>
                </a:solidFill>
                <a:effectLst/>
                <a:latin typeface="+mn-lt"/>
              </a:rPr>
              <a:t> муниципального образования</a:t>
            </a:r>
            <a:br>
              <a:rPr lang="ru-RU" sz="3200" dirty="0" smtClean="0">
                <a:solidFill>
                  <a:srgbClr val="009BD2"/>
                </a:solidFill>
                <a:effectLst/>
                <a:latin typeface="+mn-lt"/>
              </a:rPr>
            </a:br>
            <a:r>
              <a:rPr lang="ru-RU" sz="3200" dirty="0" smtClean="0">
                <a:solidFill>
                  <a:srgbClr val="009BD2"/>
                </a:solidFill>
                <a:effectLst/>
                <a:latin typeface="+mn-lt"/>
              </a:rPr>
              <a:t>на 2023 год и плановый период</a:t>
            </a:r>
            <a:br>
              <a:rPr lang="ru-RU" sz="3200" dirty="0" smtClean="0">
                <a:solidFill>
                  <a:srgbClr val="009BD2"/>
                </a:solidFill>
                <a:effectLst/>
                <a:latin typeface="+mn-lt"/>
              </a:rPr>
            </a:br>
            <a:r>
              <a:rPr lang="ru-RU" sz="3200" dirty="0" smtClean="0">
                <a:solidFill>
                  <a:srgbClr val="009BD2"/>
                </a:solidFill>
                <a:effectLst/>
                <a:latin typeface="+mn-lt"/>
              </a:rPr>
              <a:t>2024 и 2025 годов</a:t>
            </a:r>
            <a:r>
              <a:rPr lang="en-US" sz="3200" dirty="0" smtClean="0">
                <a:solidFill>
                  <a:srgbClr val="009BD2"/>
                </a:solidFill>
                <a:effectLst/>
              </a:rPr>
              <a:t> </a:t>
            </a:r>
            <a:r>
              <a:rPr lang="ru-RU" sz="3200" dirty="0" smtClean="0">
                <a:solidFill>
                  <a:srgbClr val="009BD2"/>
                </a:solidFill>
                <a:effectLst/>
              </a:rPr>
              <a:t/>
            </a:r>
            <a:br>
              <a:rPr lang="ru-RU" sz="3200" dirty="0" smtClean="0">
                <a:solidFill>
                  <a:srgbClr val="009BD2"/>
                </a:solidFill>
                <a:effectLst/>
              </a:rPr>
            </a:br>
            <a:r>
              <a:rPr lang="ru-RU" sz="2000" dirty="0" smtClean="0">
                <a:solidFill>
                  <a:srgbClr val="009BD2"/>
                </a:solidFill>
                <a:effectLst/>
              </a:rPr>
              <a:t>(Проект Решения Думы </a:t>
            </a:r>
            <a:r>
              <a:rPr lang="ru-RU" sz="2000" dirty="0" err="1" smtClean="0">
                <a:solidFill>
                  <a:srgbClr val="009BD2"/>
                </a:solidFill>
                <a:effectLst/>
              </a:rPr>
              <a:t>Зиминского</a:t>
            </a:r>
            <a:r>
              <a:rPr lang="ru-RU" sz="2000" dirty="0" smtClean="0">
                <a:solidFill>
                  <a:srgbClr val="009BD2"/>
                </a:solidFill>
                <a:effectLst/>
              </a:rPr>
              <a:t> городского муниципального образования)</a:t>
            </a:r>
            <a:r>
              <a:rPr lang="en-US" sz="2000" dirty="0" smtClean="0">
                <a:solidFill>
                  <a:srgbClr val="009BD2"/>
                </a:solidFill>
                <a:effectLst/>
                <a:latin typeface="+mn-lt"/>
              </a:rPr>
              <a:t>  </a:t>
            </a:r>
            <a:r>
              <a:rPr lang="ru-RU" sz="2000" dirty="0" smtClean="0">
                <a:solidFill>
                  <a:srgbClr val="00B0F0"/>
                </a:solidFill>
                <a:effectLst/>
                <a:latin typeface="+mn-lt"/>
              </a:rPr>
              <a:t/>
            </a:r>
            <a:br>
              <a:rPr lang="ru-RU" sz="2000" dirty="0" smtClean="0">
                <a:solidFill>
                  <a:srgbClr val="00B0F0"/>
                </a:solidFill>
                <a:effectLst/>
                <a:latin typeface="+mn-lt"/>
              </a:rPr>
            </a:br>
            <a:endParaRPr lang="ru-RU" sz="2000" dirty="0">
              <a:solidFill>
                <a:srgbClr val="00B0F0"/>
              </a:solidFill>
              <a:effectLst/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00113" y="5941017"/>
            <a:ext cx="8134350" cy="9144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4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Управление по финансам и налогам администрации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4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Зиминского</a:t>
            </a:r>
            <a:r>
              <a:rPr lang="ru-RU" sz="14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городского муниципального образования</a:t>
            </a:r>
            <a:endParaRPr lang="ru-RU" sz="1400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85750" y="1785938"/>
            <a:ext cx="8429625" cy="1000125"/>
          </a:xfrm>
          <a:prstGeom prst="rect">
            <a:avLst/>
          </a:prstGeo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endParaRPr lang="ru-RU" sz="3200" b="1" cap="all" dirty="0">
              <a:ln w="6350">
                <a:noFill/>
              </a:ln>
              <a:latin typeface="+mn-lt"/>
              <a:ea typeface="+mj-ea"/>
              <a:cs typeface="+mj-cs"/>
            </a:endParaRPr>
          </a:p>
        </p:txBody>
      </p:sp>
      <p:pic>
        <p:nvPicPr>
          <p:cNvPr id="1026" name="Рисунок 0" descr="Gerb.JPG"/>
          <p:cNvPicPr>
            <a:picLocks noChangeArrowheads="1"/>
          </p:cNvPicPr>
          <p:nvPr/>
        </p:nvPicPr>
        <p:blipFill>
          <a:blip r:embed="rId3" cstate="print">
            <a:lum bright="-36000" contrast="54000"/>
          </a:blip>
          <a:srcRect/>
          <a:stretch>
            <a:fillRect/>
          </a:stretch>
        </p:blipFill>
        <p:spPr bwMode="auto">
          <a:xfrm>
            <a:off x="900113" y="476250"/>
            <a:ext cx="1586358" cy="1440000"/>
          </a:xfrm>
          <a:prstGeom prst="rect">
            <a:avLst/>
          </a:prstGeom>
          <a:solidFill>
            <a:schemeClr val="bg1">
              <a:lumMod val="75000"/>
              <a:alpha val="81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val="1426259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138" name="Picture 2" descr="https://im0-tub-ru.yandex.net/i?id=c6792b8a776544c1b1db9403cea13ff0&amp;ref=rim&amp;n=33&amp;w=326&amp;h=2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3489" name="Rectangle 3"/>
          <p:cNvSpPr>
            <a:spLocks noGrp="1"/>
          </p:cNvSpPr>
          <p:nvPr>
            <p:ph type="body" sz="half" idx="1"/>
          </p:nvPr>
        </p:nvSpPr>
        <p:spPr>
          <a:xfrm>
            <a:off x="0" y="188913"/>
            <a:ext cx="9144000" cy="1008062"/>
          </a:xfrm>
        </p:spPr>
        <p:txBody>
          <a:bodyPr>
            <a:normAutofit/>
          </a:bodyPr>
          <a:lstStyle/>
          <a:p>
            <a:pPr algn="ctr" eaLnBrk="1" hangingPunct="1">
              <a:buFont typeface="Wingdings 2" pitchFamily="18" charset="2"/>
              <a:buNone/>
            </a:pPr>
            <a:r>
              <a:rPr lang="ru-RU" sz="1800" b="1" i="1" dirty="0" smtClean="0">
                <a:solidFill>
                  <a:srgbClr val="000099"/>
                </a:solidFill>
              </a:rPr>
              <a:t>ИСТОЧНИКИ ВНУТРЕННЕГО ФИНАНСИРОВАНИЯ ДЕФИЦИТА БЮДЖЕТА  ЗИМИНСКОГО ГОРОДСКОГОМУНИЦИПАЛЬНОГО ОБРАЗОВАНИЯ НА 2023 ГОД</a:t>
            </a:r>
          </a:p>
        </p:txBody>
      </p:sp>
      <p:graphicFrame>
        <p:nvGraphicFramePr>
          <p:cNvPr id="63534" name="Group 4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37962584"/>
              </p:ext>
            </p:extLst>
          </p:nvPr>
        </p:nvGraphicFramePr>
        <p:xfrm>
          <a:off x="467544" y="1196752"/>
          <a:ext cx="8424936" cy="5577119"/>
        </p:xfrm>
        <a:graphic>
          <a:graphicData uri="http://schemas.openxmlformats.org/drawingml/2006/table">
            <a:tbl>
              <a:tblPr/>
              <a:tblGrid>
                <a:gridCol w="705678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044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 руб.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Источники внутреннего финансирования дефицита бюджетов – всего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18 172,5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Кредиты кредитных организаций в валюте Российской Федерации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18 172,5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Получение кредитов от кредитных организаций в валюте Российской Федерации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20 759,1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402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Погашение кредитов, предоставленных кредитными организациями в валюте Российской Федерации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Бюджетные кредиты от других бюджетов бюджетной системы Российской Федерации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-2 586,6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31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Получение бюджетных кредитов от других бюджетов бюджетной системы Российской Федерации в валюте Российской Федерации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30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Погашение бюджетных кредитов, полученных от других бюджетов бюджетной системы Российской Федерации в валюте Российской Федерации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-2 586,6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25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Изменение остатков средств на счетах по учету средств бюджета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986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Увеличение остатков средств бюджетов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-2  277 150,8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Уменьшение остатков средств бюджетов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2  277 150,8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356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150" name="Picture 38" descr="https://im0-tub-ru.yandex.net/i?id=c76da419f9f3ea9826f5e3f255182167&amp;ref=rim&amp;n=33&amp;w=480&amp;h=2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301" y="-1"/>
            <a:ext cx="9162301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3489" name="Rectangle 3"/>
          <p:cNvSpPr>
            <a:spLocks noGrp="1"/>
          </p:cNvSpPr>
          <p:nvPr>
            <p:ph type="body" sz="half" idx="1"/>
          </p:nvPr>
        </p:nvSpPr>
        <p:spPr>
          <a:xfrm>
            <a:off x="0" y="44625"/>
            <a:ext cx="9144000" cy="864096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1800" b="1" i="1" dirty="0">
                <a:solidFill>
                  <a:srgbClr val="000099"/>
                </a:solidFill>
              </a:rPr>
              <a:t>ИСТОЧНИКИ ВНУТРЕННЕГО ФИНАНСИРОВАНИЯ ДЕФИЦИТА БЮДЖЕТА  ЗИМИНСКОГО ГОРОДСКОГО МУНИЦИПАЛЬНОГО ОБРАЗОВАНИЯ НА </a:t>
            </a:r>
            <a:r>
              <a:rPr lang="ru-RU" sz="1800" b="1" i="1" dirty="0" smtClean="0">
                <a:solidFill>
                  <a:srgbClr val="000099"/>
                </a:solidFill>
              </a:rPr>
              <a:t>2024 </a:t>
            </a:r>
            <a:r>
              <a:rPr lang="ru-RU" sz="1800" b="1" i="1" dirty="0">
                <a:solidFill>
                  <a:srgbClr val="000099"/>
                </a:solidFill>
              </a:rPr>
              <a:t>и </a:t>
            </a:r>
            <a:r>
              <a:rPr lang="ru-RU" sz="1800" b="1" i="1" dirty="0" smtClean="0">
                <a:solidFill>
                  <a:srgbClr val="000099"/>
                </a:solidFill>
              </a:rPr>
              <a:t>2025 </a:t>
            </a:r>
            <a:r>
              <a:rPr lang="ru-RU" sz="1800" b="1" i="1" dirty="0">
                <a:solidFill>
                  <a:srgbClr val="000099"/>
                </a:solidFill>
              </a:rPr>
              <a:t>гг.</a:t>
            </a:r>
          </a:p>
        </p:txBody>
      </p:sp>
      <p:graphicFrame>
        <p:nvGraphicFramePr>
          <p:cNvPr id="5" name="Group 22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32273534"/>
              </p:ext>
            </p:extLst>
          </p:nvPr>
        </p:nvGraphicFramePr>
        <p:xfrm>
          <a:off x="-18300" y="836712"/>
          <a:ext cx="9162300" cy="5699547"/>
        </p:xfrm>
        <a:graphic>
          <a:graphicData uri="http://schemas.openxmlformats.org/drawingml/2006/table">
            <a:tbl>
              <a:tblPr/>
              <a:tblGrid>
                <a:gridCol w="646250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3164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93872"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 год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2025 год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7194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Источники внутреннего финансирования дефицита бюджетов 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–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всего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18 869,7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19 575,2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5160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Кредиты кредитных организаций в валюте Российской Федерации 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18 869,7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19 575,2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35810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Получение кредитов от кредитных организаций в валюте Российской Федерации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21 456,3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24  448,4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824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Погашение кредитов, предоставленных кредитными организациями в валюте Российской Федерации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581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Бюджетные кредиты от других бюджетов бюджетной системы Российской Федерации 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-2 586,6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-2 586,6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71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Получение бюджетных кредитов от других бюджетов бюджетной системы Российской Федерации в валюте Российской Федерации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8547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Погашение бюджетных кредитов, полученных от других бюджетов бюджетной системы Российской Федерации в валюте Российской Федерации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-2 586,6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-2 586,6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05638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Изменение остатков средств на счетах по учету средств бюджета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76528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Увеличение остатков средств бюджетов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-1 486 363,1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-1 317 214,4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93872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Уменьшение остатков средств бюджетов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1 486 363,1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1 317 214,4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5739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EB2E9F-029F-48B7-A190-0AE69983C8F5}" type="slidenum">
              <a:rPr lang="ru-RU"/>
              <a:pPr>
                <a:defRPr/>
              </a:pPr>
              <a:t>12</a:t>
            </a:fld>
            <a:endParaRPr lang="ru-RU"/>
          </a:p>
        </p:txBody>
      </p:sp>
      <p:sp>
        <p:nvSpPr>
          <p:cNvPr id="65538" name="TextBox 6"/>
          <p:cNvSpPr txBox="1">
            <a:spLocks noChangeArrowheads="1"/>
          </p:cNvSpPr>
          <p:nvPr/>
        </p:nvSpPr>
        <p:spPr bwMode="auto">
          <a:xfrm>
            <a:off x="2339975" y="2349500"/>
            <a:ext cx="511175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 i="1" dirty="0">
                <a:latin typeface="Verdana" pitchFamily="34" charset="0"/>
              </a:rPr>
              <a:t>СПАСИБО ЗА ВНИМАНИЕ!</a:t>
            </a:r>
          </a:p>
        </p:txBody>
      </p:sp>
      <p:pic>
        <p:nvPicPr>
          <p:cNvPr id="93188" name="Picture 4" descr="https://bigslide.ru/images/5/4304/960/img1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158" y="-1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419872" y="3645024"/>
            <a:ext cx="5400600" cy="29523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u="sng" dirty="0">
                <a:ln w="6350">
                  <a:solidFill>
                    <a:srgbClr val="7030A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Управление по финансам и налогам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u="sng" dirty="0" err="1">
                <a:ln w="6350">
                  <a:solidFill>
                    <a:srgbClr val="7030A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Зиминского</a:t>
            </a:r>
            <a:r>
              <a:rPr lang="ru-RU" u="sng" dirty="0">
                <a:ln w="6350">
                  <a:solidFill>
                    <a:srgbClr val="7030A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городского муниципального образования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b="1" dirty="0" smtClean="0">
              <a:ln w="12700">
                <a:solidFill>
                  <a:srgbClr val="451ED2"/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 smtClean="0">
                <a:ln w="12700">
                  <a:solidFill>
                    <a:srgbClr val="451ED2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Контактная </a:t>
            </a:r>
            <a:r>
              <a:rPr lang="ru-RU" b="1" i="1" dirty="0">
                <a:ln w="12700">
                  <a:solidFill>
                    <a:srgbClr val="451ED2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информация: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err="1" smtClean="0">
                <a:ln w="12700">
                  <a:solidFill>
                    <a:srgbClr val="451ED2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г.Зима</a:t>
            </a:r>
            <a:r>
              <a:rPr lang="ru-RU" sz="1600" b="1" dirty="0">
                <a:ln w="12700">
                  <a:solidFill>
                    <a:srgbClr val="451ED2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ул. Лазо, д. 25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n w="12700">
                  <a:solidFill>
                    <a:srgbClr val="451ED2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Тел./факс :8(39554)3-60-90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n w="12700">
                  <a:solidFill>
                    <a:srgbClr val="451ED2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E-mail:</a:t>
            </a:r>
            <a:r>
              <a:rPr lang="ru-RU" sz="1600" b="1" dirty="0">
                <a:ln w="12700">
                  <a:solidFill>
                    <a:srgbClr val="451ED2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>
                <a:ln w="12700">
                  <a:solidFill>
                    <a:srgbClr val="451ED2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fin04@gfu.ru</a:t>
            </a:r>
            <a:endParaRPr lang="en-US" sz="1600" b="1" dirty="0">
              <a:ln w="12700">
                <a:solidFill>
                  <a:srgbClr val="451ED2"/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n w="12700">
                  <a:solidFill>
                    <a:srgbClr val="451ED2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Официальный сайт:</a:t>
            </a:r>
            <a:endParaRPr lang="en-US" sz="1600" b="1" dirty="0">
              <a:ln w="12700">
                <a:solidFill>
                  <a:srgbClr val="451ED2"/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n w="12700">
                  <a:solidFill>
                    <a:srgbClr val="451ED2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www.zimadm.ru</a:t>
            </a:r>
            <a:endParaRPr lang="ru-RU" sz="1600" b="1" dirty="0">
              <a:ln w="12700">
                <a:solidFill>
                  <a:srgbClr val="451ED2"/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5399105"/>
          </a:xfrm>
          <a:blipFill>
            <a:blip r:embed="rId3"/>
            <a:tile tx="0" ty="0" sx="100000" sy="100000" flip="none" algn="tl"/>
          </a:blipFill>
        </p:spPr>
        <p:txBody>
          <a:bodyPr>
            <a:normAutofit fontScale="32500" lnSpcReduction="20000"/>
          </a:bodyPr>
          <a:lstStyle/>
          <a:p>
            <a:pPr eaLnBrk="1" hangingPunct="1">
              <a:buFont typeface="Wingdings 2" pitchFamily="18" charset="2"/>
              <a:buNone/>
              <a:defRPr/>
            </a:pPr>
            <a:r>
              <a:rPr lang="ru-RU" sz="4000" b="1" i="1" dirty="0" smtClean="0"/>
              <a:t>     Проект Решения Думы </a:t>
            </a:r>
            <a:r>
              <a:rPr lang="ru-RU" sz="4000" b="1" i="1" dirty="0" err="1" smtClean="0"/>
              <a:t>Зиминского</a:t>
            </a:r>
            <a:r>
              <a:rPr lang="ru-RU" sz="4000" b="1" i="1" dirty="0" smtClean="0"/>
              <a:t> городского муниципального образования «О бюджете </a:t>
            </a:r>
            <a:r>
              <a:rPr lang="ru-RU" sz="4000" b="1" i="1" dirty="0" err="1" smtClean="0"/>
              <a:t>Зиминского</a:t>
            </a:r>
            <a:r>
              <a:rPr lang="ru-RU" sz="4000" b="1" i="1" dirty="0" smtClean="0"/>
              <a:t> городского муниципального образования на 20</a:t>
            </a:r>
            <a:r>
              <a:rPr lang="en-US" sz="4000" b="1" i="1" dirty="0" smtClean="0"/>
              <a:t>2</a:t>
            </a:r>
            <a:r>
              <a:rPr lang="ru-RU" sz="4000" b="1" i="1" dirty="0"/>
              <a:t>3</a:t>
            </a:r>
            <a:r>
              <a:rPr lang="ru-RU" sz="4000" b="1" i="1" dirty="0" smtClean="0"/>
              <a:t> год и на плановый период  2024 и 2025 годов» подготовлено в соответствии с требованиями:</a:t>
            </a:r>
          </a:p>
          <a:p>
            <a:pPr eaLnBrk="1" hangingPunct="1">
              <a:buFont typeface="Wingdings 2" pitchFamily="18" charset="2"/>
              <a:buNone/>
              <a:defRPr/>
            </a:pPr>
            <a:endParaRPr lang="ru-RU" b="1" i="1" dirty="0" smtClean="0"/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Бюджетного кодекса Российской Федерации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Федерального закона от 06.10.2003 г. № 131-ФЗ «Об общих принципах организации местного самоуправления в РФ»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sz="3700" b="1" i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sz="3700" b="1" i="1" dirty="0" smtClean="0"/>
              <a:t>Приказа Министерства финансов Российской Федерации от 24.05.2022г. № 82н «О порядке формирования и применения  кодов бюджетной классификации Российской Федерации, их структуре и принципах назначения»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sz="3700" b="1" i="1" dirty="0" smtClean="0"/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Приказа Министерства финансов Российской Федерации от 17.05.2022г. № 75н «Об утверждении кодов (перечней кодов) бюджетной классификации Российской Федерации </a:t>
            </a:r>
            <a:r>
              <a:rPr lang="ru-RU" sz="3700" b="1" i="1" smtClean="0"/>
              <a:t>на 2023 </a:t>
            </a:r>
            <a:r>
              <a:rPr lang="ru-RU" sz="3700" b="1" i="1" dirty="0" smtClean="0"/>
              <a:t>год (</a:t>
            </a:r>
            <a:r>
              <a:rPr lang="ru-RU" sz="3700" b="1" i="1" smtClean="0"/>
              <a:t>на 2023 </a:t>
            </a:r>
            <a:r>
              <a:rPr lang="ru-RU" sz="3700" b="1" i="1" dirty="0" smtClean="0"/>
              <a:t>год и на плановый </a:t>
            </a:r>
            <a:r>
              <a:rPr lang="ru-RU" sz="3700" b="1" i="1" smtClean="0"/>
              <a:t>период 2024 и 2025 </a:t>
            </a:r>
            <a:r>
              <a:rPr lang="ru-RU" sz="3700" b="1" i="1" dirty="0" smtClean="0"/>
              <a:t>годов)»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Закона Иркутской области от 22.10.2013 г. № 74-ОЗ «О межбюджетных трансфертах и нормативах отчислений в местные бюджеты»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Положения о бюджетном процессе в </a:t>
            </a:r>
            <a:r>
              <a:rPr lang="ru-RU" sz="3700" b="1" i="1" dirty="0" err="1" smtClean="0"/>
              <a:t>Зиминском</a:t>
            </a:r>
            <a:r>
              <a:rPr lang="ru-RU" sz="3700" b="1" i="1" dirty="0" smtClean="0"/>
              <a:t> городском муниципальном образовании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Основных направлений налоговой и бюджетной политики </a:t>
            </a:r>
            <a:r>
              <a:rPr lang="ru-RU" sz="3700" b="1" i="1" dirty="0" err="1" smtClean="0"/>
              <a:t>Зиминского</a:t>
            </a:r>
            <a:r>
              <a:rPr lang="ru-RU" sz="3700" b="1" i="1" dirty="0" smtClean="0"/>
              <a:t> городского муниципального образования на 20</a:t>
            </a:r>
            <a:r>
              <a:rPr lang="en-US" sz="3700" b="1" i="1" dirty="0" smtClean="0"/>
              <a:t>2</a:t>
            </a:r>
            <a:r>
              <a:rPr lang="ru-RU" sz="3700" b="1" i="1" dirty="0"/>
              <a:t>3</a:t>
            </a:r>
            <a:r>
              <a:rPr lang="ru-RU" sz="3700" b="1" i="1" dirty="0" smtClean="0"/>
              <a:t> год и плановый период 2024 и 2025 годов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Муниципальных программ и иных документов</a:t>
            </a:r>
            <a:endParaRPr lang="ru-RU" sz="3700" i="1" dirty="0"/>
          </a:p>
        </p:txBody>
      </p:sp>
    </p:spTree>
    <p:extLst>
      <p:ext uri="{BB962C8B-B14F-4D97-AF65-F5344CB8AC3E}">
        <p14:creationId xmlns:p14="http://schemas.microsoft.com/office/powerpoint/2010/main" val="1825163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https://neprizyvnoi.ru/wp-content/uploads/2021/09/voennye-pensii-v-2022-godu-poslednie-novosti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7686" y="2928934"/>
            <a:ext cx="4286280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39552" y="3068960"/>
            <a:ext cx="3714776" cy="3020006"/>
          </a:xfrm>
          <a:solidFill>
            <a:schemeClr val="bg1">
              <a:lumMod val="85000"/>
            </a:schemeClr>
          </a:solidFill>
        </p:spPr>
      </p:pic>
      <p:sp>
        <p:nvSpPr>
          <p:cNvPr id="17411" name="Прямоугольник 7"/>
          <p:cNvSpPr>
            <a:spLocks noChangeArrowheads="1"/>
          </p:cNvSpPr>
          <p:nvPr/>
        </p:nvSpPr>
        <p:spPr bwMode="auto">
          <a:xfrm>
            <a:off x="468313" y="476250"/>
            <a:ext cx="8207375" cy="64611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i="1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Основные</a:t>
            </a:r>
            <a:r>
              <a:rPr lang="ru-RU" b="1" i="1" dirty="0">
                <a:solidFill>
                  <a:schemeClr val="accent4">
                    <a:lumMod val="75000"/>
                  </a:schemeClr>
                </a:solidFill>
                <a:latin typeface="Verdana" pitchFamily="34" charset="0"/>
              </a:rPr>
              <a:t> параметры проекта бюджета </a:t>
            </a:r>
            <a:r>
              <a:rPr lang="ru-RU" b="1" i="1" dirty="0" err="1">
                <a:solidFill>
                  <a:schemeClr val="accent4">
                    <a:lumMod val="75000"/>
                  </a:schemeClr>
                </a:solidFill>
                <a:latin typeface="Verdana" pitchFamily="34" charset="0"/>
              </a:rPr>
              <a:t>Зиминского</a:t>
            </a:r>
            <a:r>
              <a:rPr lang="ru-RU" b="1" i="1" dirty="0">
                <a:solidFill>
                  <a:schemeClr val="accent4">
                    <a:lumMod val="75000"/>
                  </a:schemeClr>
                </a:solidFill>
                <a:latin typeface="Verdana" pitchFamily="34" charset="0"/>
              </a:rPr>
              <a:t> городского муниципального образования на </a:t>
            </a:r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  <a:latin typeface="Verdana" pitchFamily="34" charset="0"/>
              </a:rPr>
              <a:t>2023 </a:t>
            </a:r>
            <a:r>
              <a:rPr lang="ru-RU" b="1" i="1" dirty="0">
                <a:solidFill>
                  <a:schemeClr val="accent4">
                    <a:lumMod val="75000"/>
                  </a:schemeClr>
                </a:solidFill>
                <a:latin typeface="Verdana" pitchFamily="34" charset="0"/>
              </a:rPr>
              <a:t>год </a:t>
            </a:r>
            <a:endParaRPr lang="ru-RU" dirty="0">
              <a:solidFill>
                <a:schemeClr val="accent4">
                  <a:lumMod val="75000"/>
                </a:schemeClr>
              </a:solidFill>
              <a:latin typeface="Verdana" pitchFamily="34" charset="0"/>
            </a:endParaRPr>
          </a:p>
        </p:txBody>
      </p:sp>
      <p:sp>
        <p:nvSpPr>
          <p:cNvPr id="17412" name="Прямоугольник 9"/>
          <p:cNvSpPr>
            <a:spLocks noChangeArrowheads="1"/>
          </p:cNvSpPr>
          <p:nvPr/>
        </p:nvSpPr>
        <p:spPr bwMode="auto">
          <a:xfrm>
            <a:off x="1116013" y="1412875"/>
            <a:ext cx="69850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endParaRPr lang="ru-RU" dirty="0">
              <a:latin typeface="Verdana" pitchFamily="34" charset="0"/>
            </a:endParaRPr>
          </a:p>
          <a:p>
            <a:pPr>
              <a:defRPr/>
            </a:pPr>
            <a:r>
              <a:rPr lang="ru-RU" dirty="0">
                <a:latin typeface="Verdana" pitchFamily="34" charset="0"/>
              </a:rPr>
              <a:t> </a:t>
            </a: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Доходы</a:t>
            </a:r>
            <a:r>
              <a:rPr lang="ru-RU" b="1" i="1" dirty="0">
                <a:latin typeface="Verdana" pitchFamily="34" charset="0"/>
              </a:rPr>
              <a:t>         </a:t>
            </a:r>
            <a:r>
              <a:rPr lang="ru-RU" sz="2000" b="1" i="1" dirty="0">
                <a:latin typeface="Verdana" pitchFamily="34" charset="0"/>
              </a:rPr>
              <a:t>-       </a:t>
            </a: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Расходы</a:t>
            </a:r>
            <a:r>
              <a:rPr lang="ru-RU" sz="2000" b="1" i="1" dirty="0">
                <a:latin typeface="Verdana" pitchFamily="34" charset="0"/>
              </a:rPr>
              <a:t>   </a:t>
            </a:r>
            <a:r>
              <a:rPr lang="ru-RU" sz="2000" b="1" i="1" dirty="0" smtClean="0">
                <a:latin typeface="Verdana" pitchFamily="34" charset="0"/>
              </a:rPr>
              <a:t>  </a:t>
            </a:r>
            <a:r>
              <a:rPr lang="ru-RU" b="1" i="1" dirty="0">
                <a:latin typeface="Verdana" pitchFamily="34" charset="0"/>
              </a:rPr>
              <a:t>= </a:t>
            </a:r>
            <a:r>
              <a:rPr lang="ru-RU" b="1" i="1" dirty="0" smtClean="0">
                <a:latin typeface="Verdana" pitchFamily="34" charset="0"/>
              </a:rPr>
              <a:t>    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Дефицит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17413" name="Прямоугольник 10"/>
          <p:cNvSpPr>
            <a:spLocks noChangeArrowheads="1"/>
          </p:cNvSpPr>
          <p:nvPr/>
        </p:nvSpPr>
        <p:spPr bwMode="auto">
          <a:xfrm>
            <a:off x="3786182" y="3500438"/>
            <a:ext cx="1871663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endParaRPr lang="ru-RU" dirty="0">
              <a:latin typeface="Verdana" pitchFamily="34" charset="0"/>
            </a:endParaRPr>
          </a:p>
          <a:p>
            <a:pPr>
              <a:defRPr/>
            </a:pPr>
            <a:r>
              <a:rPr lang="ru-RU" dirty="0">
                <a:latin typeface="Verdana" pitchFamily="34" charset="0"/>
              </a:rPr>
              <a:t> </a:t>
            </a:r>
            <a:r>
              <a:rPr lang="ru-RU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БЮДЖЕТ</a:t>
            </a:r>
            <a:r>
              <a:rPr lang="ru-RU" b="1" i="1" dirty="0">
                <a:solidFill>
                  <a:srgbClr val="FF0000"/>
                </a:solidFill>
                <a:latin typeface="Verdana" pitchFamily="34" charset="0"/>
              </a:rPr>
              <a:t> </a:t>
            </a:r>
            <a:endParaRPr lang="ru-RU" dirty="0">
              <a:solidFill>
                <a:srgbClr val="FF0000"/>
              </a:solidFill>
              <a:latin typeface="Verdana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419474" y="2133600"/>
            <a:ext cx="2009781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latin typeface="+mn-lt"/>
                <a:cs typeface="+mn-cs"/>
              </a:rPr>
              <a:t> </a:t>
            </a:r>
            <a:r>
              <a:rPr lang="ru-RU" b="1" dirty="0" smtClean="0">
                <a:latin typeface="+mn-lt"/>
              </a:rPr>
              <a:t>2 274 564,2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116013" y="2133600"/>
            <a:ext cx="1800225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latin typeface="+mn-lt"/>
              </a:rPr>
              <a:t>2 256 391,7</a:t>
            </a:r>
            <a:endParaRPr lang="ru-RU" b="1" dirty="0">
              <a:latin typeface="+mn-lt"/>
              <a:cs typeface="+mn-cs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000760" y="2143116"/>
            <a:ext cx="1800225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latin typeface="+mj-lt"/>
              </a:rPr>
              <a:t>18 172,5</a:t>
            </a:r>
            <a:r>
              <a:rPr lang="ru-RU" dirty="0" smtClean="0">
                <a:latin typeface="+mj-lt"/>
                <a:cs typeface="+mn-cs"/>
              </a:rPr>
              <a:t> 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3214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3609105"/>
              </p:ext>
            </p:extLst>
          </p:nvPr>
        </p:nvGraphicFramePr>
        <p:xfrm>
          <a:off x="323850" y="1628775"/>
          <a:ext cx="8456613" cy="4059239"/>
        </p:xfrm>
        <a:graphic>
          <a:graphicData uri="http://schemas.openxmlformats.org/drawingml/2006/table">
            <a:tbl>
              <a:tblPr/>
              <a:tblGrid>
                <a:gridCol w="422751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097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192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152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Основные параметры бюджета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2023 год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 год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2025 год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2 256 391,7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1 464 906,8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1 292 766,0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РАСХОДЫ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2 274 564,2</a:t>
                      </a:r>
                      <a:endParaRPr lang="ru-RU" b="1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1 483 776,5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1 312 341,2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20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ДЕФИЦИТ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18 172,5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18 869,7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19 575,2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01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Процент дефицита (к доходам без учета безвозмездных поступлений)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6,9%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6,9%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6,9%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0" y="0"/>
            <a:ext cx="9144000" cy="923330"/>
          </a:xfrm>
          <a:prstGeom prst="rect">
            <a:avLst/>
          </a:prstGeom>
          <a:noFill/>
          <a:effectLst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ОСНОВНЫЕ ПАРАМЕТРЫ БЮДЖЕТА ЗИМИНСКОГО ГОРОДСКОГО МУНИЦИПАЛЬНОГО ОБРАЗОВАНИЯ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на </a:t>
            </a:r>
            <a:r>
              <a:rPr lang="ru-RU" b="1" i="1" dirty="0" smtClean="0"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2023 </a:t>
            </a:r>
            <a:r>
              <a:rPr lang="ru-RU" b="1" i="1" dirty="0"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год и  плановый период </a:t>
            </a:r>
            <a:r>
              <a:rPr lang="ru-RU" b="1" i="1" dirty="0" smtClean="0"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2024 </a:t>
            </a:r>
            <a:r>
              <a:rPr lang="ru-RU" b="1" i="1" dirty="0"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и </a:t>
            </a:r>
            <a:r>
              <a:rPr lang="ru-RU" b="1" i="1" dirty="0" smtClean="0"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2025 </a:t>
            </a:r>
            <a:r>
              <a:rPr lang="ru-RU" b="1" i="1" dirty="0"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годов</a:t>
            </a:r>
          </a:p>
        </p:txBody>
      </p:sp>
      <p:sp>
        <p:nvSpPr>
          <p:cNvPr id="29731" name="Прямоугольник 10"/>
          <p:cNvSpPr>
            <a:spLocks noChangeArrowheads="1"/>
          </p:cNvSpPr>
          <p:nvPr/>
        </p:nvSpPr>
        <p:spPr bwMode="auto">
          <a:xfrm>
            <a:off x="7235825" y="1268413"/>
            <a:ext cx="1743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latin typeface="Verdana" pitchFamily="34" charset="0"/>
              </a:rPr>
              <a:t>(тыс.руб.)</a:t>
            </a:r>
          </a:p>
        </p:txBody>
      </p:sp>
    </p:spTree>
    <p:extLst>
      <p:ext uri="{BB962C8B-B14F-4D97-AF65-F5344CB8AC3E}">
        <p14:creationId xmlns:p14="http://schemas.microsoft.com/office/powerpoint/2010/main" val="918901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3" name="Rectangle 1"/>
          <p:cNvSpPr>
            <a:spLocks noChangeArrowheads="1"/>
          </p:cNvSpPr>
          <p:nvPr/>
        </p:nvSpPr>
        <p:spPr bwMode="auto">
          <a:xfrm>
            <a:off x="0" y="1"/>
            <a:ext cx="9144000" cy="1292662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Показатели поступления доходов </a:t>
            </a:r>
            <a:endParaRPr kumimoji="0" lang="ru-RU" sz="15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учетом изменения бюджетного и налогового законодательства в бюджет</a:t>
            </a:r>
            <a:endParaRPr kumimoji="0" lang="ru-RU" sz="15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Зиминского</a:t>
            </a:r>
            <a:r>
              <a:rPr kumimoji="0" lang="ru-RU" sz="15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городского муниципального образования в 2023-2025 годах                                                                      </a:t>
            </a:r>
            <a:r>
              <a:rPr kumimoji="0" lang="ru-RU" sz="15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45085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тыс. рублей</a:t>
            </a:r>
            <a:endParaRPr kumimoji="0" lang="ru-RU" sz="12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1140070"/>
              </p:ext>
            </p:extLst>
          </p:nvPr>
        </p:nvGraphicFramePr>
        <p:xfrm>
          <a:off x="179513" y="980729"/>
          <a:ext cx="8856983" cy="5948311"/>
        </p:xfrm>
        <a:graphic>
          <a:graphicData uri="http://schemas.openxmlformats.org/drawingml/2006/table">
            <a:tbl>
              <a:tblPr/>
              <a:tblGrid>
                <a:gridCol w="181498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5509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4319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3239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2288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5270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843192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02664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843192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846680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5919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Показатель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2021 г., факт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2022 г.,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оценка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Темп роста, %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2023 г., прогноз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Темп роста, %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2024 г., прогноз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Темп    роста,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%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2025 г., прогноз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Темп роста,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%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120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Налоговые и неналоговые доходы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/>
                          <a:ea typeface="Times New Roman"/>
                        </a:rPr>
                        <a:t>233 477,2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/>
                          <a:ea typeface="Times New Roman"/>
                        </a:rPr>
                        <a:t>254 391,7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109,0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/>
                          <a:ea typeface="Times New Roman"/>
                        </a:rPr>
                        <a:t>262 900,0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103,3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/>
                          <a:ea typeface="Times New Roman"/>
                        </a:rPr>
                        <a:t>272 196,0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103,5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/>
                          <a:ea typeface="Times New Roman"/>
                        </a:rPr>
                        <a:t>281 603,0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103,5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9596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Безвозмездные поступления всего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/>
                          <a:ea typeface="Times New Roman"/>
                        </a:rPr>
                        <a:t>1 513 107,4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/>
                          <a:ea typeface="Times New Roman"/>
                        </a:rPr>
                        <a:t>2 632 517,4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174,0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/>
                          <a:ea typeface="Times New Roman"/>
                        </a:rPr>
                        <a:t>1 993 491,7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75,7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/>
                          <a:ea typeface="Times New Roman"/>
                        </a:rPr>
                        <a:t>1 192 710,8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59,8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/>
                          <a:ea typeface="Times New Roman"/>
                        </a:rPr>
                        <a:t>1 011 163,0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84,8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19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Безвозмездные поступления от других бюджетов бюджетной системы Российской Федерации, </a:t>
                      </a: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всего, из 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них:</a:t>
                      </a: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1 515 023,4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2 632 517,4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173,8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1 993 491,7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75,7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1 192 710,8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59,8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1 011 163,0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84,8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811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Дотации</a:t>
                      </a:r>
                      <a:r>
                        <a:rPr lang="ru-RU" sz="1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в том числе</a:t>
                      </a: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229 709,3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240 328,5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104,6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151 585,5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63,1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128 895,1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85,0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131 641,9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102,1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9596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i="1" dirty="0">
                          <a:latin typeface="Times New Roman"/>
                          <a:ea typeface="Times New Roman"/>
                          <a:cs typeface="Times New Roman"/>
                        </a:rPr>
                        <a:t>дотации на выравнивание бюджетной обеспеченности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 smtClean="0">
                          <a:effectLst/>
                          <a:latin typeface="Times New Roman"/>
                          <a:ea typeface="Times New Roman"/>
                        </a:rPr>
                        <a:t>117 057,5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 smtClean="0">
                          <a:effectLst/>
                          <a:latin typeface="Times New Roman"/>
                          <a:ea typeface="Times New Roman"/>
                        </a:rPr>
                        <a:t>135 366,7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115,6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 smtClean="0">
                          <a:effectLst/>
                          <a:latin typeface="Times New Roman"/>
                          <a:ea typeface="Times New Roman"/>
                        </a:rPr>
                        <a:t>151 585,5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Times New Roman"/>
                          <a:ea typeface="Times New Roman"/>
                        </a:rPr>
                        <a:t>112,0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 smtClean="0">
                          <a:effectLst/>
                          <a:latin typeface="Times New Roman"/>
                          <a:ea typeface="Times New Roman"/>
                        </a:rPr>
                        <a:t>128 895,1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000" i="1" dirty="0" smtClean="0">
                          <a:effectLst/>
                          <a:latin typeface="Times New Roman"/>
                          <a:ea typeface="Times New Roman"/>
                        </a:rPr>
                        <a:t>85,0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000" i="1" dirty="0" smtClean="0">
                          <a:effectLst/>
                          <a:latin typeface="Times New Roman"/>
                          <a:ea typeface="Times New Roman"/>
                        </a:rPr>
                        <a:t>131 641,9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102,1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9596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i="1" dirty="0">
                          <a:latin typeface="Times New Roman"/>
                          <a:ea typeface="Times New Roman"/>
                          <a:cs typeface="Times New Roman"/>
                        </a:rPr>
                        <a:t>дотации на сбалансированность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 smtClean="0">
                          <a:effectLst/>
                          <a:latin typeface="Times New Roman"/>
                          <a:ea typeface="Times New Roman"/>
                        </a:rPr>
                        <a:t>112 651,8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 smtClean="0">
                          <a:effectLst/>
                          <a:latin typeface="Times New Roman"/>
                          <a:ea typeface="Times New Roman"/>
                        </a:rPr>
                        <a:t>104 961,8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Times New Roman"/>
                          <a:ea typeface="Times New Roman"/>
                        </a:rPr>
                        <a:t>93,2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73992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Субсидии бюджетам бюджетной системы Российской Федерации и муниципальных образований (межбюджетные субсидии): </a:t>
                      </a:r>
                      <a:endParaRPr lang="ru-RU" sz="10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610 355,5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1 660 942,4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в 2,7 раза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1 164 348,9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70,1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431 101,0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37,0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246 688,0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57,2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73992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i="1" dirty="0">
                          <a:latin typeface="Times New Roman"/>
                          <a:ea typeface="Times New Roman"/>
                          <a:cs typeface="Times New Roman"/>
                        </a:rPr>
                        <a:t>Прочие субсидии </a:t>
                      </a:r>
                      <a:r>
                        <a:rPr lang="ru-RU" sz="10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бюджетам. городских округов </a:t>
                      </a:r>
                      <a:r>
                        <a:rPr lang="ru-RU" sz="1000" i="1" dirty="0">
                          <a:latin typeface="Times New Roman"/>
                          <a:ea typeface="Times New Roman"/>
                          <a:cs typeface="Times New Roman"/>
                        </a:rPr>
                        <a:t>(субсидии на выплату </a:t>
                      </a:r>
                      <a:r>
                        <a:rPr lang="ru-RU" sz="10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денежного содержания </a:t>
                      </a:r>
                      <a:r>
                        <a:rPr lang="ru-RU" sz="1000" i="1" dirty="0">
                          <a:latin typeface="Times New Roman"/>
                          <a:ea typeface="Times New Roman"/>
                          <a:cs typeface="Times New Roman"/>
                        </a:rPr>
                        <a:t>работникам </a:t>
                      </a:r>
                      <a:r>
                        <a:rPr lang="ru-RU" sz="10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бюджетных </a:t>
                      </a:r>
                      <a:r>
                        <a:rPr lang="ru-RU" sz="1000" i="1" dirty="0">
                          <a:latin typeface="Times New Roman"/>
                          <a:ea typeface="Times New Roman"/>
                          <a:cs typeface="Times New Roman"/>
                        </a:rPr>
                        <a:t>учреждений)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 smtClean="0">
                          <a:effectLst/>
                          <a:latin typeface="Times New Roman"/>
                          <a:ea typeface="Times New Roman"/>
                        </a:rPr>
                        <a:t>83 205,6</a:t>
                      </a:r>
                      <a:endParaRPr lang="ru-RU" sz="1000" i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 smtClean="0">
                          <a:effectLst/>
                          <a:latin typeface="Times New Roman"/>
                          <a:ea typeface="Times New Roman"/>
                        </a:rPr>
                        <a:t>74 054,7</a:t>
                      </a:r>
                      <a:endParaRPr lang="ru-RU" sz="1000" i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Times New Roman"/>
                          <a:ea typeface="Times New Roman"/>
                        </a:rPr>
                        <a:t>89,0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 smtClean="0">
                          <a:effectLst/>
                          <a:latin typeface="Times New Roman"/>
                          <a:ea typeface="Times New Roman"/>
                        </a:rPr>
                        <a:t>68 109,8</a:t>
                      </a:r>
                      <a:endParaRPr lang="ru-RU" sz="1000" i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Times New Roman"/>
                          <a:ea typeface="Times New Roman"/>
                        </a:rPr>
                        <a:t>92,0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 smtClean="0">
                          <a:effectLst/>
                          <a:latin typeface="Times New Roman"/>
                          <a:ea typeface="Times New Roman"/>
                        </a:rPr>
                        <a:t>68 423,0</a:t>
                      </a:r>
                      <a:endParaRPr lang="ru-RU" sz="1000" i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100,5</a:t>
                      </a:r>
                      <a:endParaRPr lang="ru-RU" sz="1000" i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68 429,2</a:t>
                      </a:r>
                      <a:endParaRPr lang="ru-RU" sz="1000" i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i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000" i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5919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Субвенции бюджетам субъектов Российской Федерации и муниципальных образований </a:t>
                      </a: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646 559,6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703 871,2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108,9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677 557,3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96,3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632 714,7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93,4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632 833,1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100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9596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Иные межбюджетные трансферты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28 399,0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27 375,3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96,4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9596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Прочие безвозмездные поступления</a:t>
                      </a:r>
                      <a:endParaRPr lang="ru-RU" sz="10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27,8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27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2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Итого 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доходов</a:t>
                      </a: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12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Times New Roman"/>
                          <a:ea typeface="Times New Roman"/>
                        </a:rPr>
                        <a:t>1 746 584,6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Times New Roman"/>
                          <a:ea typeface="Times New Roman"/>
                        </a:rPr>
                        <a:t>2 886 909,1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Times New Roman"/>
                        </a:rPr>
                        <a:t>165,3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Times New Roman"/>
                          <a:ea typeface="Times New Roman"/>
                        </a:rPr>
                        <a:t>2 256 391,7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Times New Roman"/>
                        </a:rPr>
                        <a:t>78,2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Times New Roman"/>
                          <a:ea typeface="Times New Roman"/>
                        </a:rPr>
                        <a:t>1 464 906,8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Times New Roman"/>
                        </a:rPr>
                        <a:t>64,9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Times New Roman"/>
                          <a:ea typeface="Times New Roman"/>
                        </a:rPr>
                        <a:t>1 292 766,0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Times New Roman"/>
                        </a:rPr>
                        <a:t>88,2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1272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3">
                <a:lumMod val="40000"/>
                <a:lumOff val="60000"/>
              </a:schemeClr>
            </a:gs>
            <a:gs pos="45000">
              <a:srgbClr val="00CC66"/>
            </a:gs>
            <a:gs pos="88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авая фигурная скобка 1"/>
          <p:cNvSpPr/>
          <p:nvPr/>
        </p:nvSpPr>
        <p:spPr>
          <a:xfrm>
            <a:off x="7036943" y="1612820"/>
            <a:ext cx="308622" cy="5030774"/>
          </a:xfrm>
          <a:prstGeom prst="rightBrace">
            <a:avLst>
              <a:gd name="adj1" fmla="val 8333"/>
              <a:gd name="adj2" fmla="val 50686"/>
            </a:avLst>
          </a:prstGeom>
          <a:ln w="381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385076" y="6132978"/>
            <a:ext cx="457200" cy="365125"/>
          </a:xfrm>
        </p:spPr>
        <p:txBody>
          <a:bodyPr/>
          <a:lstStyle/>
          <a:p>
            <a:pPr>
              <a:defRPr/>
            </a:pPr>
            <a:fld id="{14CA44E3-3381-46DE-9F5C-833D29EBCDF1}" type="slidenum">
              <a:rPr lang="ru-RU"/>
              <a:pPr>
                <a:defRPr/>
              </a:pPr>
              <a:t>6</a:t>
            </a:fld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44716" y="368757"/>
            <a:ext cx="8573020" cy="1200329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effectLst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effectLst/>
                <a:latin typeface="+mn-lt"/>
                <a:cs typeface="+mn-cs"/>
              </a:rPr>
              <a:t>СТРУКТУРА РАСХОДОВ БЮДЖЕТА ЗИМИНСКОГО ГОРОДСКОГО МУНИЦИПАЛЬНОГО  </a:t>
            </a:r>
            <a:r>
              <a:rPr lang="ru-RU" b="1" i="1" dirty="0" smtClean="0">
                <a:effectLst/>
                <a:latin typeface="+mn-lt"/>
                <a:cs typeface="+mn-cs"/>
              </a:rPr>
              <a:t>ОБРАЗОВАНИЯ   на  2023 год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i="1" u="sng" dirty="0">
              <a:effectLst>
                <a:reflection blurRad="6350" stA="55000" endA="300" endPos="45500" dir="5400000" sy="-100000" algn="bl" rotWithShape="0"/>
              </a:effectLst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700" b="1" i="1" u="sng" dirty="0" smtClean="0"/>
              <a:t>Расходы </a:t>
            </a:r>
            <a:r>
              <a:rPr lang="ru-RU" sz="1700" b="1" i="1" u="sng" dirty="0"/>
              <a:t>социальной направленности</a:t>
            </a:r>
            <a:endParaRPr lang="ru-RU" sz="1700" b="1" u="sng" dirty="0">
              <a:latin typeface="+mn-lt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1659" y="1508690"/>
            <a:ext cx="3871668" cy="44511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/>
              <a:t>Образование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59569" y="2087456"/>
            <a:ext cx="3893758" cy="4927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/>
              <a:t>Культура</a:t>
            </a:r>
            <a:r>
              <a:rPr lang="ru-RU" dirty="0"/>
              <a:t> и </a:t>
            </a:r>
            <a:r>
              <a:rPr lang="ru-RU" b="1" dirty="0"/>
              <a:t>кинематография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52820" y="3346022"/>
            <a:ext cx="3951690" cy="44374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rgbClr val="000000"/>
                </a:solidFill>
                <a:cs typeface="Arial" charset="0"/>
              </a:rPr>
              <a:t>Физ</a:t>
            </a:r>
            <a:r>
              <a:rPr lang="ru-RU" dirty="0">
                <a:solidFill>
                  <a:srgbClr val="000000"/>
                </a:solidFill>
                <a:cs typeface="Arial" charset="0"/>
              </a:rPr>
              <a:t>. </a:t>
            </a:r>
            <a:r>
              <a:rPr lang="ru-RU" b="1" dirty="0">
                <a:solidFill>
                  <a:srgbClr val="000000"/>
                </a:solidFill>
                <a:cs typeface="Arial" charset="0"/>
              </a:rPr>
              <a:t>культура</a:t>
            </a:r>
            <a:r>
              <a:rPr lang="ru-RU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b="1" dirty="0">
                <a:solidFill>
                  <a:srgbClr val="000000"/>
                </a:solidFill>
                <a:cs typeface="Arial" charset="0"/>
              </a:rPr>
              <a:t>и</a:t>
            </a:r>
            <a:r>
              <a:rPr lang="ru-RU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b="1" dirty="0">
                <a:solidFill>
                  <a:srgbClr val="000000"/>
                </a:solidFill>
                <a:cs typeface="Arial" charset="0"/>
              </a:rPr>
              <a:t>спорт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59171" y="2706707"/>
            <a:ext cx="3945339" cy="45228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/>
              <a:t>Социальная</a:t>
            </a:r>
            <a:r>
              <a:rPr lang="ru-RU" dirty="0"/>
              <a:t> </a:t>
            </a:r>
            <a:r>
              <a:rPr lang="ru-RU" b="1" dirty="0"/>
              <a:t>политика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369826" y="4390474"/>
            <a:ext cx="3934684" cy="56403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1600" b="1" dirty="0">
                <a:solidFill>
                  <a:srgbClr val="000000"/>
                </a:solidFill>
                <a:cs typeface="Arial" charset="0"/>
              </a:rPr>
              <a:t>Жилищно-коммунальное хозяйство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351388" y="5040456"/>
            <a:ext cx="3940150" cy="55814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/>
              <a:t>Общегосударственные</a:t>
            </a:r>
            <a:r>
              <a:rPr lang="ru-RU" dirty="0"/>
              <a:t> </a:t>
            </a:r>
            <a:r>
              <a:rPr lang="ru-RU" b="1" dirty="0"/>
              <a:t>вопросы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351388" y="5692765"/>
            <a:ext cx="3941440" cy="4705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/>
              <a:t>Национальная</a:t>
            </a:r>
            <a:r>
              <a:rPr lang="ru-RU" dirty="0"/>
              <a:t> </a:t>
            </a:r>
            <a:r>
              <a:rPr lang="ru-RU" b="1" dirty="0"/>
              <a:t>экономика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369826" y="6249308"/>
            <a:ext cx="3934684" cy="51511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/>
              <a:t>Прочие</a:t>
            </a:r>
            <a:r>
              <a:rPr lang="ru-RU" sz="1600" dirty="0"/>
              <a:t> </a:t>
            </a:r>
            <a:r>
              <a:rPr lang="ru-RU" sz="1600" b="1" dirty="0"/>
              <a:t>расходы</a:t>
            </a:r>
          </a:p>
        </p:txBody>
      </p:sp>
      <p:sp>
        <p:nvSpPr>
          <p:cNvPr id="53261" name="TextBox 23"/>
          <p:cNvSpPr txBox="1">
            <a:spLocks noChangeArrowheads="1"/>
          </p:cNvSpPr>
          <p:nvPr/>
        </p:nvSpPr>
        <p:spPr bwMode="auto">
          <a:xfrm>
            <a:off x="4275791" y="1503830"/>
            <a:ext cx="198332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200" b="1" dirty="0" smtClean="0">
                <a:latin typeface="Verdana" pitchFamily="34" charset="0"/>
              </a:rPr>
              <a:t>951 486,1(41,8</a:t>
            </a:r>
            <a:r>
              <a:rPr lang="ru-RU" sz="1400" b="1" dirty="0" smtClean="0">
                <a:latin typeface="Verdana" pitchFamily="34" charset="0"/>
              </a:rPr>
              <a:t>%)</a:t>
            </a:r>
            <a:endParaRPr lang="ru-RU" sz="1400" i="1" dirty="0"/>
          </a:p>
          <a:p>
            <a:endParaRPr lang="ru-RU" sz="1400" b="1" dirty="0">
              <a:latin typeface="Verdana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291266" y="2261373"/>
            <a:ext cx="1316388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000000"/>
                </a:solidFill>
                <a:cs typeface="Arial" charset="0"/>
              </a:rPr>
              <a:t>1 163 752,2</a:t>
            </a:r>
          </a:p>
          <a:p>
            <a:pPr algn="ctr"/>
            <a:r>
              <a:rPr lang="ru-RU" sz="1200" b="1" dirty="0" err="1" smtClean="0">
                <a:solidFill>
                  <a:srgbClr val="000000"/>
                </a:solidFill>
                <a:cs typeface="Arial" charset="0"/>
              </a:rPr>
              <a:t>тыс.руб</a:t>
            </a:r>
            <a:r>
              <a:rPr lang="ru-RU" sz="1200" b="1" dirty="0" smtClean="0">
                <a:solidFill>
                  <a:srgbClr val="000000"/>
                </a:solidFill>
                <a:cs typeface="Arial" charset="0"/>
              </a:rPr>
              <a:t>. (51,2%)</a:t>
            </a:r>
            <a:endParaRPr lang="ru-RU" sz="12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53262" name="TextBox 27"/>
          <p:cNvSpPr txBox="1">
            <a:spLocks noChangeArrowheads="1"/>
          </p:cNvSpPr>
          <p:nvPr/>
        </p:nvSpPr>
        <p:spPr bwMode="auto">
          <a:xfrm>
            <a:off x="4326448" y="2145121"/>
            <a:ext cx="183135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200" b="1" dirty="0" smtClean="0">
                <a:latin typeface="Verdana" pitchFamily="34" charset="0"/>
              </a:rPr>
              <a:t>49 691,0(2,2</a:t>
            </a:r>
            <a:r>
              <a:rPr lang="ru-RU" sz="1400" b="1" dirty="0" smtClean="0">
                <a:latin typeface="Verdana" pitchFamily="34" charset="0"/>
              </a:rPr>
              <a:t>%)</a:t>
            </a:r>
            <a:endParaRPr lang="ru-RU" sz="1400" b="1" dirty="0">
              <a:latin typeface="Verdana" pitchFamily="34" charset="0"/>
            </a:endParaRPr>
          </a:p>
        </p:txBody>
      </p:sp>
      <p:sp>
        <p:nvSpPr>
          <p:cNvPr id="53263" name="TextBox 29"/>
          <p:cNvSpPr txBox="1">
            <a:spLocks noChangeArrowheads="1"/>
          </p:cNvSpPr>
          <p:nvPr/>
        </p:nvSpPr>
        <p:spPr bwMode="auto">
          <a:xfrm>
            <a:off x="4304510" y="2619694"/>
            <a:ext cx="206769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ru-RU" sz="1200" b="1" dirty="0" smtClean="0">
              <a:latin typeface="Verdana" pitchFamily="34" charset="0"/>
            </a:endParaRPr>
          </a:p>
          <a:p>
            <a:r>
              <a:rPr lang="ru-RU" sz="1200" b="1" dirty="0" smtClean="0">
                <a:latin typeface="Verdana" pitchFamily="34" charset="0"/>
              </a:rPr>
              <a:t> 24 398,6(1,1%)</a:t>
            </a:r>
          </a:p>
          <a:p>
            <a:endParaRPr lang="ru-RU" sz="1200" b="1" dirty="0">
              <a:latin typeface="Verdana" pitchFamily="34" charset="0"/>
            </a:endParaRPr>
          </a:p>
        </p:txBody>
      </p:sp>
      <p:sp>
        <p:nvSpPr>
          <p:cNvPr id="53264" name="TextBox 30"/>
          <p:cNvSpPr txBox="1">
            <a:spLocks noChangeArrowheads="1"/>
          </p:cNvSpPr>
          <p:nvPr/>
        </p:nvSpPr>
        <p:spPr bwMode="auto">
          <a:xfrm>
            <a:off x="4306238" y="3221654"/>
            <a:ext cx="1952879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ru-RU" sz="1200" b="1" dirty="0" smtClean="0">
              <a:latin typeface="Verdana" pitchFamily="34" charset="0"/>
            </a:endParaRPr>
          </a:p>
          <a:p>
            <a:r>
              <a:rPr lang="ru-RU" sz="1200" b="1" dirty="0" smtClean="0">
                <a:latin typeface="Verdana" pitchFamily="34" charset="0"/>
              </a:rPr>
              <a:t>138 176,5 (6,1</a:t>
            </a:r>
            <a:r>
              <a:rPr lang="ru-RU" sz="1400" b="1" dirty="0" smtClean="0">
                <a:latin typeface="Verdana" pitchFamily="34" charset="0"/>
              </a:rPr>
              <a:t>%)</a:t>
            </a:r>
            <a:endParaRPr lang="ru-RU" sz="1400" b="1" dirty="0">
              <a:latin typeface="Verdana" pitchFamily="34" charset="0"/>
            </a:endParaRPr>
          </a:p>
        </p:txBody>
      </p:sp>
      <p:sp>
        <p:nvSpPr>
          <p:cNvPr id="53265" name="TextBox 32"/>
          <p:cNvSpPr txBox="1">
            <a:spLocks noChangeArrowheads="1"/>
          </p:cNvSpPr>
          <p:nvPr/>
        </p:nvSpPr>
        <p:spPr bwMode="auto">
          <a:xfrm>
            <a:off x="4326448" y="4367186"/>
            <a:ext cx="2105621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ru-RU" sz="1200" b="1" dirty="0" smtClean="0">
              <a:latin typeface="Verdana" pitchFamily="34" charset="0"/>
            </a:endParaRPr>
          </a:p>
          <a:p>
            <a:r>
              <a:rPr lang="ru-RU" sz="1200" b="1" dirty="0" smtClean="0">
                <a:latin typeface="Verdana" pitchFamily="34" charset="0"/>
              </a:rPr>
              <a:t>952 669,0 (41,9</a:t>
            </a:r>
            <a:r>
              <a:rPr lang="ru-RU" sz="1400" b="1" dirty="0" smtClean="0">
                <a:latin typeface="Verdana" pitchFamily="34" charset="0"/>
              </a:rPr>
              <a:t>%)</a:t>
            </a:r>
            <a:endParaRPr lang="ru-RU" sz="1400" b="1" dirty="0">
              <a:latin typeface="Verdana" pitchFamily="34" charset="0"/>
            </a:endParaRPr>
          </a:p>
        </p:txBody>
      </p:sp>
      <p:sp>
        <p:nvSpPr>
          <p:cNvPr id="53266" name="TextBox 33"/>
          <p:cNvSpPr txBox="1">
            <a:spLocks noChangeArrowheads="1"/>
          </p:cNvSpPr>
          <p:nvPr/>
        </p:nvSpPr>
        <p:spPr bwMode="auto">
          <a:xfrm>
            <a:off x="4393863" y="5061480"/>
            <a:ext cx="18511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ru-RU" sz="1200" b="1" dirty="0" smtClean="0">
              <a:latin typeface="Verdana" pitchFamily="34" charset="0"/>
            </a:endParaRPr>
          </a:p>
          <a:p>
            <a:r>
              <a:rPr lang="ru-RU" sz="1200" b="1" dirty="0" smtClean="0">
                <a:latin typeface="Verdana" pitchFamily="34" charset="0"/>
              </a:rPr>
              <a:t>98 730,2(4,3%)</a:t>
            </a:r>
            <a:endParaRPr lang="ru-RU" sz="1200" b="1" dirty="0">
              <a:latin typeface="Verdana" pitchFamily="34" charset="0"/>
            </a:endParaRPr>
          </a:p>
        </p:txBody>
      </p:sp>
      <p:sp>
        <p:nvSpPr>
          <p:cNvPr id="53267" name="TextBox 34"/>
          <p:cNvSpPr txBox="1">
            <a:spLocks noChangeArrowheads="1"/>
          </p:cNvSpPr>
          <p:nvPr/>
        </p:nvSpPr>
        <p:spPr bwMode="auto">
          <a:xfrm>
            <a:off x="4413876" y="5652217"/>
            <a:ext cx="1831135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ru-RU" sz="1200" b="1" dirty="0" smtClean="0">
              <a:latin typeface="Verdana" pitchFamily="34" charset="0"/>
            </a:endParaRPr>
          </a:p>
          <a:p>
            <a:r>
              <a:rPr lang="ru-RU" sz="1200" b="1" dirty="0" smtClean="0">
                <a:latin typeface="Verdana" pitchFamily="34" charset="0"/>
              </a:rPr>
              <a:t>41 855,3 (1,8</a:t>
            </a:r>
            <a:r>
              <a:rPr lang="ru-RU" sz="1400" b="1" dirty="0" smtClean="0">
                <a:latin typeface="Verdana" pitchFamily="34" charset="0"/>
              </a:rPr>
              <a:t>%)</a:t>
            </a:r>
            <a:endParaRPr lang="ru-RU" sz="1400" b="1" dirty="0">
              <a:latin typeface="Verdana" pitchFamily="34" charset="0"/>
            </a:endParaRPr>
          </a:p>
        </p:txBody>
      </p:sp>
      <p:sp>
        <p:nvSpPr>
          <p:cNvPr id="53268" name="TextBox 35"/>
          <p:cNvSpPr txBox="1">
            <a:spLocks noChangeArrowheads="1"/>
          </p:cNvSpPr>
          <p:nvPr/>
        </p:nvSpPr>
        <p:spPr bwMode="auto">
          <a:xfrm>
            <a:off x="4352217" y="6049579"/>
            <a:ext cx="1851149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ru-RU" sz="1200" b="1" dirty="0" smtClean="0">
              <a:latin typeface="Verdana" pitchFamily="34" charset="0"/>
            </a:endParaRPr>
          </a:p>
          <a:p>
            <a:endParaRPr lang="ru-RU" sz="1200" b="1" dirty="0">
              <a:latin typeface="Verdana" pitchFamily="34" charset="0"/>
            </a:endParaRPr>
          </a:p>
          <a:p>
            <a:r>
              <a:rPr lang="ru-RU" sz="1200" b="1" dirty="0" smtClean="0">
                <a:latin typeface="Verdana" pitchFamily="34" charset="0"/>
              </a:rPr>
              <a:t>17 557,5 (0,8</a:t>
            </a:r>
            <a:r>
              <a:rPr lang="ru-RU" sz="1400" b="1" dirty="0" smtClean="0">
                <a:latin typeface="Verdana" pitchFamily="34" charset="0"/>
              </a:rPr>
              <a:t>%)</a:t>
            </a:r>
            <a:endParaRPr lang="ru-RU" sz="1400" b="1" dirty="0">
              <a:latin typeface="Verdana" pitchFamily="34" charset="0"/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7584323" y="3292720"/>
            <a:ext cx="1559677" cy="132068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sz="1200" b="1" dirty="0">
                <a:solidFill>
                  <a:srgbClr val="000000"/>
                </a:solidFill>
                <a:cs typeface="Arial" charset="0"/>
              </a:rPr>
              <a:t>Всего: </a:t>
            </a:r>
            <a:endParaRPr lang="ru-RU" sz="1200" b="1" dirty="0" smtClean="0">
              <a:solidFill>
                <a:srgbClr val="000000"/>
              </a:solidFill>
              <a:cs typeface="Arial" charset="0"/>
            </a:endParaRPr>
          </a:p>
          <a:p>
            <a:pPr algn="ctr"/>
            <a:r>
              <a:rPr lang="ru-RU" sz="1200" b="1" dirty="0" smtClean="0">
                <a:solidFill>
                  <a:srgbClr val="000000"/>
                </a:solidFill>
                <a:cs typeface="Arial" charset="0"/>
              </a:rPr>
              <a:t>2 274 564,2</a:t>
            </a:r>
          </a:p>
          <a:p>
            <a:pPr algn="ctr"/>
            <a:r>
              <a:rPr lang="ru-RU" sz="1200" b="1" dirty="0" err="1" smtClean="0">
                <a:solidFill>
                  <a:srgbClr val="000000"/>
                </a:solidFill>
                <a:cs typeface="Arial" charset="0"/>
              </a:rPr>
              <a:t>тыс.руб</a:t>
            </a:r>
            <a:r>
              <a:rPr lang="ru-RU" sz="1200" b="1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4" name="Правая фигурная скобка 3"/>
          <p:cNvSpPr/>
          <p:nvPr/>
        </p:nvSpPr>
        <p:spPr>
          <a:xfrm>
            <a:off x="7607654" y="3245709"/>
            <a:ext cx="260342" cy="2304983"/>
          </a:xfrm>
          <a:prstGeom prst="rightBrace">
            <a:avLst>
              <a:gd name="adj1" fmla="val 8333"/>
              <a:gd name="adj2" fmla="val 51301"/>
            </a:avLst>
          </a:prstGeom>
          <a:ln>
            <a:noFill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авая фигурная скобка 2"/>
          <p:cNvSpPr/>
          <p:nvPr/>
        </p:nvSpPr>
        <p:spPr>
          <a:xfrm>
            <a:off x="6029676" y="1503830"/>
            <a:ext cx="191206" cy="2370359"/>
          </a:xfrm>
          <a:prstGeom prst="rightBrace">
            <a:avLst/>
          </a:prstGeom>
          <a:ln w="38100">
            <a:solidFill>
              <a:schemeClr val="tx1">
                <a:alpha val="47000"/>
              </a:schemeClr>
            </a:solidFill>
            <a:tail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6947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9DD6F9-3ADB-4CBE-8D5D-01C446345ED5}" type="slidenum">
              <a:rPr lang="ru-RU"/>
              <a:pPr>
                <a:defRPr/>
              </a:pPr>
              <a:t>7</a:t>
            </a:fld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72306" y="365993"/>
            <a:ext cx="7991302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effectLst/>
                <a:latin typeface="+mn-lt"/>
                <a:cs typeface="+mn-cs"/>
              </a:rPr>
              <a:t>СТРУКТУРА РАСХОДОВ БЮДЖЕТА ЗИМИНСКОГО ГОРОДСКОГО МУНИЦИПАЛЬНОГО  ОБРАЗОВАНИЯ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latin typeface="+mn-lt"/>
                <a:cs typeface="+mn-cs"/>
              </a:rPr>
              <a:t>на плановый период </a:t>
            </a:r>
            <a:r>
              <a:rPr lang="ru-RU" b="1" i="1" dirty="0" smtClean="0">
                <a:latin typeface="+mn-lt"/>
                <a:cs typeface="+mn-cs"/>
              </a:rPr>
              <a:t>2024 </a:t>
            </a:r>
            <a:r>
              <a:rPr lang="ru-RU" b="1" i="1" dirty="0">
                <a:latin typeface="+mn-lt"/>
                <a:cs typeface="+mn-cs"/>
              </a:rPr>
              <a:t>и </a:t>
            </a:r>
            <a:r>
              <a:rPr lang="ru-RU" b="1" i="1" dirty="0" smtClean="0">
                <a:latin typeface="+mn-lt"/>
                <a:cs typeface="+mn-cs"/>
              </a:rPr>
              <a:t>2025 </a:t>
            </a:r>
            <a:r>
              <a:rPr lang="ru-RU" b="1" i="1" dirty="0">
                <a:latin typeface="+mn-lt"/>
                <a:cs typeface="+mn-cs"/>
              </a:rPr>
              <a:t>годов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39750" y="1628775"/>
            <a:ext cx="4319588" cy="36036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Образование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39750" y="2060575"/>
            <a:ext cx="4319588" cy="3603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Культура</a:t>
            </a:r>
            <a:r>
              <a:rPr lang="ru-RU" dirty="0"/>
              <a:t> и </a:t>
            </a:r>
            <a:r>
              <a:rPr lang="ru-RU" b="1" dirty="0"/>
              <a:t>кинематография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39750" y="2492375"/>
            <a:ext cx="4319588" cy="3603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rgbClr val="000000"/>
                </a:solidFill>
                <a:cs typeface="Arial" charset="0"/>
              </a:rPr>
              <a:t>Физ</a:t>
            </a:r>
            <a:r>
              <a:rPr lang="ru-RU" dirty="0">
                <a:solidFill>
                  <a:srgbClr val="000000"/>
                </a:solidFill>
                <a:cs typeface="Arial" charset="0"/>
              </a:rPr>
              <a:t>. </a:t>
            </a:r>
            <a:r>
              <a:rPr lang="ru-RU" b="1" dirty="0">
                <a:solidFill>
                  <a:srgbClr val="000000"/>
                </a:solidFill>
                <a:cs typeface="Arial" charset="0"/>
              </a:rPr>
              <a:t>культура</a:t>
            </a:r>
            <a:r>
              <a:rPr lang="ru-RU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b="1" dirty="0">
                <a:solidFill>
                  <a:srgbClr val="000000"/>
                </a:solidFill>
                <a:cs typeface="Arial" charset="0"/>
              </a:rPr>
              <a:t>и</a:t>
            </a:r>
            <a:r>
              <a:rPr lang="ru-RU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b="1" dirty="0">
                <a:solidFill>
                  <a:srgbClr val="000000"/>
                </a:solidFill>
                <a:cs typeface="Arial" charset="0"/>
              </a:rPr>
              <a:t>спорт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39750" y="2924175"/>
            <a:ext cx="4319588" cy="36036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Социальная</a:t>
            </a:r>
            <a:r>
              <a:rPr lang="ru-RU" dirty="0"/>
              <a:t> </a:t>
            </a:r>
            <a:r>
              <a:rPr lang="ru-RU" b="1" dirty="0"/>
              <a:t>политика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539750" y="3716339"/>
            <a:ext cx="4319588" cy="50425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rgbClr val="000000"/>
                </a:solidFill>
                <a:cs typeface="Arial" charset="0"/>
              </a:rPr>
              <a:t>Жилищно-коммунальное хозяйство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539750" y="4292600"/>
            <a:ext cx="4319588" cy="50482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Общегосударственные</a:t>
            </a:r>
            <a:r>
              <a:rPr lang="ru-RU" dirty="0"/>
              <a:t> </a:t>
            </a:r>
            <a:r>
              <a:rPr lang="ru-RU" b="1" dirty="0"/>
              <a:t>вопросы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539750" y="4868863"/>
            <a:ext cx="4319588" cy="50482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Национальная</a:t>
            </a:r>
            <a:r>
              <a:rPr lang="ru-RU" dirty="0"/>
              <a:t> </a:t>
            </a:r>
            <a:r>
              <a:rPr lang="ru-RU" b="1" dirty="0"/>
              <a:t>экономика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539750" y="5445125"/>
            <a:ext cx="4319588" cy="50415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Прочие</a:t>
            </a:r>
            <a:r>
              <a:rPr lang="ru-RU" dirty="0"/>
              <a:t> </a:t>
            </a:r>
            <a:r>
              <a:rPr lang="ru-RU" b="1" dirty="0"/>
              <a:t>расходы</a:t>
            </a:r>
          </a:p>
        </p:txBody>
      </p:sp>
      <p:sp>
        <p:nvSpPr>
          <p:cNvPr id="54283" name="TextBox 24"/>
          <p:cNvSpPr txBox="1">
            <a:spLocks noChangeArrowheads="1"/>
          </p:cNvSpPr>
          <p:nvPr/>
        </p:nvSpPr>
        <p:spPr bwMode="auto">
          <a:xfrm flipH="1">
            <a:off x="539750" y="3355976"/>
            <a:ext cx="4319588" cy="30777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400" b="1" i="1" dirty="0"/>
              <a:t>Расходы социальной направленности всего</a:t>
            </a:r>
          </a:p>
        </p:txBody>
      </p:sp>
      <p:graphicFrame>
        <p:nvGraphicFramePr>
          <p:cNvPr id="54324" name="Group 5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3618401"/>
              </p:ext>
            </p:extLst>
          </p:nvPr>
        </p:nvGraphicFramePr>
        <p:xfrm>
          <a:off x="5148263" y="1484783"/>
          <a:ext cx="3600201" cy="4905839"/>
        </p:xfrm>
        <a:graphic>
          <a:graphicData uri="http://schemas.openxmlformats.org/drawingml/2006/table">
            <a:tbl>
              <a:tblPr/>
              <a:tblGrid>
                <a:gridCol w="167253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2766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4935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2024 год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2025 год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4935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883 735,2</a:t>
                      </a:r>
                      <a:endParaRPr lang="ru-RU" sz="1200" b="1" i="1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877 144,1</a:t>
                      </a:r>
                      <a:endParaRPr lang="ru-RU" sz="1200" b="1" i="1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5526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49 680,0</a:t>
                      </a:r>
                      <a:endParaRPr lang="ru-RU" sz="1200" b="1" i="1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49 680,0</a:t>
                      </a:r>
                      <a:endParaRPr lang="ru-RU" sz="1200" b="1" i="1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0784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98 252,6</a:t>
                      </a:r>
                      <a:endParaRPr lang="ru-RU" sz="1200" b="1" i="1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18 405,0</a:t>
                      </a:r>
                      <a:endParaRPr lang="ru-RU" sz="1200" b="1" i="1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350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24 398,6</a:t>
                      </a:r>
                      <a:endParaRPr lang="ru-RU" sz="1200" b="1" i="1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24 398,6</a:t>
                      </a:r>
                      <a:endParaRPr lang="ru-RU" sz="1200" b="1" i="1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4621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1 056 066,4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969 627,7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8646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272 386,4</a:t>
                      </a:r>
                      <a:endParaRPr lang="ru-RU" sz="1200" b="1" i="1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59 901,7</a:t>
                      </a:r>
                      <a:endParaRPr lang="ru-RU" sz="1200" b="1" i="1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991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98 608,4</a:t>
                      </a:r>
                      <a:endParaRPr lang="ru-RU" sz="1200" b="1" i="1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98 591,2</a:t>
                      </a:r>
                      <a:endParaRPr lang="ru-RU" sz="1200" b="1" i="1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4378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27 666,9</a:t>
                      </a:r>
                      <a:endParaRPr lang="ru-RU" sz="1200" b="1" i="1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145 734,1</a:t>
                      </a:r>
                      <a:endParaRPr lang="ru-RU" sz="1200" b="1" i="1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57206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16 838,8</a:t>
                      </a:r>
                      <a:endParaRPr lang="en-US" sz="1200" b="1" i="1" u="none" strike="noStrike" dirty="0" smtClean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ctr" fontAlgn="b"/>
                      <a:endParaRPr lang="ru-RU" sz="1200" b="1" i="1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13 424,0</a:t>
                      </a:r>
                      <a:endParaRPr lang="ru-RU" sz="1200" b="1" i="1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228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 </a:t>
                      </a: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471 566,9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 </a:t>
                      </a: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287 278,7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sp>
        <p:nvSpPr>
          <p:cNvPr id="54322" name="TextBox 29"/>
          <p:cNvSpPr txBox="1">
            <a:spLocks noChangeArrowheads="1"/>
          </p:cNvSpPr>
          <p:nvPr/>
        </p:nvSpPr>
        <p:spPr bwMode="auto">
          <a:xfrm>
            <a:off x="539751" y="6021288"/>
            <a:ext cx="4319587" cy="36933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b="1" i="1" dirty="0"/>
              <a:t>Всего расходов:</a:t>
            </a:r>
          </a:p>
        </p:txBody>
      </p:sp>
    </p:spTree>
    <p:extLst>
      <p:ext uri="{BB962C8B-B14F-4D97-AF65-F5344CB8AC3E}">
        <p14:creationId xmlns:p14="http://schemas.microsoft.com/office/powerpoint/2010/main" val="1247315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19000">
              <a:schemeClr val="accent1">
                <a:lumMod val="5000"/>
                <a:lumOff val="95000"/>
                <a:alpha val="88000"/>
              </a:schemeClr>
            </a:gs>
            <a:gs pos="43000">
              <a:schemeClr val="accent1">
                <a:lumMod val="45000"/>
                <a:lumOff val="55000"/>
              </a:schemeClr>
            </a:gs>
            <a:gs pos="65000">
              <a:schemeClr val="accent1">
                <a:lumMod val="45000"/>
                <a:lumOff val="55000"/>
              </a:schemeClr>
            </a:gs>
            <a:gs pos="97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913" name="Заголовок 1"/>
          <p:cNvSpPr>
            <a:spLocks noGrp="1"/>
          </p:cNvSpPr>
          <p:nvPr>
            <p:ph type="title"/>
          </p:nvPr>
        </p:nvSpPr>
        <p:spPr bwMode="auto">
          <a:xfrm>
            <a:off x="539552" y="188640"/>
            <a:ext cx="8183562" cy="41275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ru-RU" sz="1800" i="1" dirty="0" smtClean="0">
                <a:solidFill>
                  <a:schemeClr val="accent2"/>
                </a:solidFill>
                <a:effectLst/>
              </a:rPr>
              <a:t>Структура расходной части  бюджета в разрезе муниципальных программ на 20</a:t>
            </a:r>
            <a:r>
              <a:rPr lang="en-US" sz="1800" i="1" dirty="0" smtClean="0">
                <a:solidFill>
                  <a:schemeClr val="accent2"/>
                </a:solidFill>
                <a:effectLst/>
              </a:rPr>
              <a:t>2</a:t>
            </a:r>
            <a:r>
              <a:rPr lang="ru-RU" sz="1800" i="1" dirty="0">
                <a:solidFill>
                  <a:schemeClr val="accent2"/>
                </a:solidFill>
                <a:effectLst/>
              </a:rPr>
              <a:t>3</a:t>
            </a:r>
            <a:r>
              <a:rPr lang="ru-RU" sz="1800" i="1" dirty="0" smtClean="0">
                <a:solidFill>
                  <a:schemeClr val="accent2"/>
                </a:solidFill>
                <a:effectLst/>
              </a:rPr>
              <a:t> год (тыс.руб.)</a:t>
            </a:r>
          </a:p>
        </p:txBody>
      </p:sp>
      <p:graphicFrame>
        <p:nvGraphicFramePr>
          <p:cNvPr id="55347" name="Group 5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8662066"/>
              </p:ext>
            </p:extLst>
          </p:nvPr>
        </p:nvGraphicFramePr>
        <p:xfrm>
          <a:off x="395536" y="692696"/>
          <a:ext cx="8327578" cy="5643048"/>
        </p:xfrm>
        <a:graphic>
          <a:graphicData uri="http://schemas.openxmlformats.org/drawingml/2006/table">
            <a:tbl>
              <a:tblPr/>
              <a:tblGrid>
                <a:gridCol w="662473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0284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2219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Молодежная политика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595,5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Развитие культуры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69 914,5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Развитие  </a:t>
                      </a:r>
                      <a:r>
                        <a:rPr lang="ru-RU" sz="1600" b="1" i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физической культуры и </a:t>
                      </a:r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спорта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137 573,5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Социальная </a:t>
                      </a:r>
                      <a:r>
                        <a:rPr lang="ru-RU" sz="1600" b="1" i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поддержка </a:t>
                      </a:r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населения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22 892,0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53776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Жилищно-коммунальное хозяйство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316 872,3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7884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Обеспечение </a:t>
                      </a:r>
                      <a:r>
                        <a:rPr lang="ru-RU" sz="1600" b="1" i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населения города доступным </a:t>
                      </a:r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жильем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613 041,7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66304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Развитие </a:t>
                      </a:r>
                      <a:r>
                        <a:rPr lang="ru-RU" sz="1600" b="1" i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дорожного </a:t>
                      </a:r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хозяйства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600" b="1" i="1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43 781,2</a:t>
                      </a:r>
                      <a:endParaRPr kumimoji="0" lang="ru-RU" sz="1600" b="1" i="1" u="none" strike="noStrike" kern="12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67884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Содействие </a:t>
                      </a:r>
                      <a:r>
                        <a:rPr lang="ru-RU" sz="1600" b="1" i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развитию малого и среднего предпринимательства </a:t>
                      </a:r>
                      <a:r>
                        <a:rPr lang="ru-RU" sz="1600" b="1" i="1" u="none" strike="noStrike" dirty="0" err="1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г.Зимы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710,0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62222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Охрана труда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1 157,1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67884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Безопасность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8 333,6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46777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Формирование </a:t>
                      </a:r>
                      <a:r>
                        <a:rPr lang="ru-RU" sz="1600" b="1" i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современной городской среды 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1 114,0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46777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Развитие образования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897 580,3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44840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Оказание </a:t>
                      </a:r>
                      <a:r>
                        <a:rPr lang="ru-RU" sz="1600" b="1" i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содействия по сохранению и улучшению здоровья населения </a:t>
                      </a:r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г. Зимы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684,0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46777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Охрана </a:t>
                      </a:r>
                      <a:r>
                        <a:rPr lang="ru-RU" sz="1600" b="1" i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окружающей среды </a:t>
                      </a:r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ЗГМО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18 198,8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4484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расходов в рамках программ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2 132 448,5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</a:tbl>
          </a:graphicData>
        </a:graphic>
      </p:graphicFrame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316913" y="6092825"/>
            <a:ext cx="457200" cy="365125"/>
          </a:xfrm>
        </p:spPr>
        <p:txBody>
          <a:bodyPr/>
          <a:lstStyle/>
          <a:p>
            <a:pPr>
              <a:defRPr/>
            </a:pPr>
            <a:fld id="{45CCD76D-0D4A-4C7B-BBA9-7F1AB538F1D0}" type="slidenum">
              <a:rPr lang="ru-RU"/>
              <a:pPr>
                <a:defRPr/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81827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30000">
              <a:schemeClr val="accent1">
                <a:lumMod val="5000"/>
                <a:lumOff val="95000"/>
              </a:schemeClr>
            </a:gs>
            <a:gs pos="84000">
              <a:schemeClr val="accent4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Заголовок 1"/>
          <p:cNvSpPr>
            <a:spLocks/>
          </p:cNvSpPr>
          <p:nvPr/>
        </p:nvSpPr>
        <p:spPr bwMode="auto">
          <a:xfrm>
            <a:off x="218744" y="373434"/>
            <a:ext cx="8496944" cy="5573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ru-RU" b="1" i="1" dirty="0">
                <a:solidFill>
                  <a:schemeClr val="accent2"/>
                </a:solidFill>
                <a:latin typeface="Verdana" pitchFamily="34" charset="0"/>
              </a:rPr>
              <a:t>Структура расходной части бюджета в разрезе муниципальных программ на </a:t>
            </a:r>
            <a:r>
              <a:rPr lang="ru-RU" b="1" i="1" dirty="0" smtClean="0">
                <a:solidFill>
                  <a:schemeClr val="accent2"/>
                </a:solidFill>
                <a:latin typeface="Verdana" pitchFamily="34" charset="0"/>
              </a:rPr>
              <a:t>2024 </a:t>
            </a:r>
            <a:r>
              <a:rPr lang="ru-RU" b="1" i="1" dirty="0">
                <a:solidFill>
                  <a:schemeClr val="accent2"/>
                </a:solidFill>
                <a:latin typeface="Verdana" pitchFamily="34" charset="0"/>
              </a:rPr>
              <a:t>и </a:t>
            </a:r>
            <a:r>
              <a:rPr lang="ru-RU" b="1" i="1" dirty="0" smtClean="0">
                <a:solidFill>
                  <a:schemeClr val="accent2"/>
                </a:solidFill>
                <a:latin typeface="Verdana" pitchFamily="34" charset="0"/>
              </a:rPr>
              <a:t>2025 годы</a:t>
            </a:r>
          </a:p>
          <a:p>
            <a:pPr algn="ctr"/>
            <a:r>
              <a:rPr lang="ru-RU" b="1" i="1" dirty="0">
                <a:solidFill>
                  <a:schemeClr val="accent2"/>
                </a:solidFill>
                <a:latin typeface="Verdana" pitchFamily="34" charset="0"/>
              </a:rPr>
              <a:t> </a:t>
            </a:r>
            <a:r>
              <a:rPr lang="ru-RU" b="1" i="1" dirty="0" smtClean="0">
                <a:solidFill>
                  <a:schemeClr val="accent2"/>
                </a:solidFill>
                <a:latin typeface="Verdana" pitchFamily="34" charset="0"/>
              </a:rPr>
              <a:t>                                                                                     (</a:t>
            </a:r>
            <a:r>
              <a:rPr lang="ru-RU" b="1" i="1" dirty="0" err="1" smtClean="0">
                <a:solidFill>
                  <a:schemeClr val="accent2"/>
                </a:solidFill>
                <a:latin typeface="Verdana" pitchFamily="34" charset="0"/>
              </a:rPr>
              <a:t>тыс.руб</a:t>
            </a:r>
            <a:r>
              <a:rPr lang="ru-RU" b="1" i="1" dirty="0">
                <a:solidFill>
                  <a:schemeClr val="accent2"/>
                </a:solidFill>
                <a:latin typeface="Verdana" pitchFamily="34" charset="0"/>
              </a:rPr>
              <a:t>.)</a:t>
            </a:r>
          </a:p>
        </p:txBody>
      </p:sp>
      <p:graphicFrame>
        <p:nvGraphicFramePr>
          <p:cNvPr id="57430" name="Group 86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565279252"/>
              </p:ext>
            </p:extLst>
          </p:nvPr>
        </p:nvGraphicFramePr>
        <p:xfrm>
          <a:off x="484192" y="930795"/>
          <a:ext cx="8480295" cy="5852414"/>
        </p:xfrm>
        <a:graphic>
          <a:graphicData uri="http://schemas.openxmlformats.org/drawingml/2006/table">
            <a:tbl>
              <a:tblPr/>
              <a:tblGrid>
                <a:gridCol w="594757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2627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0645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67503"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  <a:endParaRPr kumimoji="0" lang="ru-RU" sz="16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 на 2024 год</a:t>
                      </a:r>
                      <a:endParaRPr kumimoji="0" lang="ru-RU" sz="16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 на 2025 год</a:t>
                      </a:r>
                      <a:endParaRPr kumimoji="0" lang="ru-RU" sz="16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445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Молодежная политика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695,5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695,5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121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Развитие культуры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69 914,5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69 </a:t>
                      </a:r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914,5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22516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Развитие  </a:t>
                      </a:r>
                      <a:r>
                        <a:rPr lang="ru-RU" sz="1600" b="1" i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физической культуры и </a:t>
                      </a:r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спорта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97 649,6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17 802,0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24129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Социальная </a:t>
                      </a:r>
                      <a:r>
                        <a:rPr lang="ru-RU" sz="1600" b="1" i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поддержка </a:t>
                      </a:r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населения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20 975,0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21 074,3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43825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Жилищно-коммунальное хозяйство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221 843,6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113 265,7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22516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Обеспечение </a:t>
                      </a:r>
                      <a:r>
                        <a:rPr lang="ru-RU" sz="1600" b="1" i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населения города доступным </a:t>
                      </a:r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жильем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32 213,7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32 213,7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24129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Развитие </a:t>
                      </a:r>
                      <a:r>
                        <a:rPr lang="ru-RU" sz="1600" b="1" i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дорожного </a:t>
                      </a:r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хозяйства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26 706,9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40 648,3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24129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Содействие </a:t>
                      </a:r>
                      <a:r>
                        <a:rPr lang="ru-RU" sz="1600" b="1" i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развитию малого и среднего предпринимательства </a:t>
                      </a:r>
                      <a:r>
                        <a:rPr lang="ru-RU" sz="1600" b="1" i="1" u="none" strike="noStrike" dirty="0" err="1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г.Зимы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700,0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700,0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24129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Охрана труда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1 010,7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1 107,5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22775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Безопасность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8 253,6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8 253,6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24129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Формирование </a:t>
                      </a:r>
                      <a:r>
                        <a:rPr lang="ru-RU" sz="1600" b="1" i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современной городской среды 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00,0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00,0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24129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Развитие образования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831 790,8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825 038,6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09616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Оказание </a:t>
                      </a:r>
                      <a:r>
                        <a:rPr lang="ru-RU" sz="1600" b="1" i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содействия по сохранению и улучшению здоровья населения </a:t>
                      </a:r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г. Зимы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684,0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684,0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09616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Охрана </a:t>
                      </a:r>
                      <a:r>
                        <a:rPr lang="ru-RU" sz="1600" b="1" i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окружающей среды </a:t>
                      </a:r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ЗГМО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18 752,2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15 220,8</a:t>
                      </a:r>
                      <a:endParaRPr lang="ru-RU" sz="16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367669"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kumimoji="0" lang="ru-RU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1 331 890,1</a:t>
                      </a:r>
                      <a:endParaRPr lang="ru-RU" sz="18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1 147 318,5</a:t>
                      </a:r>
                      <a:endParaRPr lang="ru-RU" sz="1800" b="1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9153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11382</TotalTime>
  <Words>1318</Words>
  <Application>Microsoft Office PowerPoint</Application>
  <PresentationFormat>Экран (4:3)</PresentationFormat>
  <Paragraphs>427</Paragraphs>
  <Slides>12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Аспект</vt:lpstr>
      <vt:lpstr>Проект бюджета Зиминского городского муниципального образования на 2023 год и плановый период 2024 и 2025 годов  (Проект Решения Думы Зиминского городского муниципального образования)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Структура расходной части  бюджета в разрезе муниципальных программ на 2023 год (тыс.руб.)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Финансовое управление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Помогаева</dc:creator>
  <cp:lastModifiedBy>OIS</cp:lastModifiedBy>
  <cp:revision>1377</cp:revision>
  <cp:lastPrinted>2022-11-29T00:42:13Z</cp:lastPrinted>
  <dcterms:created xsi:type="dcterms:W3CDTF">2013-11-05T05:29:52Z</dcterms:created>
  <dcterms:modified xsi:type="dcterms:W3CDTF">2022-12-06T00:14:36Z</dcterms:modified>
</cp:coreProperties>
</file>