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1"/>
  </p:notesMasterIdLst>
  <p:handoutMasterIdLst>
    <p:handoutMasterId r:id="rId22"/>
  </p:handoutMasterIdLst>
  <p:sldIdLst>
    <p:sldId id="346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28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1FA9"/>
    <a:srgbClr val="FFFF99"/>
    <a:srgbClr val="C5FF99"/>
    <a:srgbClr val="00FFFF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>
      <p:cViewPr>
        <p:scale>
          <a:sx n="107" d="100"/>
          <a:sy n="107" d="100"/>
        </p:scale>
        <p:origin x="-172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01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609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A224-B187-4F30-BF23-6D273417D15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409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19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F4AF52-F3C9-4C64-B879-CCCBFA26016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89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E3C043-011B-4D4F-BBA6-27C6FF837B4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20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CFE7E6-F6D0-4BAD-AEF4-67CC2A0FE11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793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52AC3A-4989-4600-8F06-507A291702D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95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A4C43-AB67-4BDE-B6AA-7AB8ACD8D95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9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97000">
              <a:schemeClr val="bg1">
                <a:shade val="68000"/>
                <a:satMod val="155000"/>
              </a:schemeClr>
            </a:gs>
            <a:gs pos="85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Бюджет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2019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2020 и 2021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</a:rPr>
              <a:t>(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Решение 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Думы </a:t>
            </a:r>
            <a:r>
              <a:rPr lang="ru-RU" sz="2000" dirty="0" err="1" smtClean="0">
                <a:solidFill>
                  <a:schemeClr val="tx1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 городского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муниципального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образования №401 от 20.12.2018г.)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graphicFrame>
        <p:nvGraphicFramePr>
          <p:cNvPr id="5120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04538"/>
              </p:ext>
            </p:extLst>
          </p:nvPr>
        </p:nvGraphicFramePr>
        <p:xfrm>
          <a:off x="251520" y="923925"/>
          <a:ext cx="8667056" cy="5457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1" name="Лист" r:id="rId4" imgW="8877156" imgH="5048307" progId="Excel.Sheet.8">
                  <p:embed/>
                </p:oleObj>
              </mc:Choice>
              <mc:Fallback>
                <p:oleObj name="Лист" r:id="rId4" imgW="8877156" imgH="5048307" progId="Excel.Sheet.8">
                  <p:embed/>
                  <p:pic>
                    <p:nvPicPr>
                      <p:cNvPr id="51202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23925"/>
                        <a:ext cx="8667056" cy="5457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6"/>
          <p:cNvSpPr txBox="1"/>
          <p:nvPr/>
        </p:nvSpPr>
        <p:spPr>
          <a:xfrm>
            <a:off x="1500167" y="3214686"/>
            <a:ext cx="714380" cy="28575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+5,5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2928926" y="3214686"/>
            <a:ext cx="714380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-16,3%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429124" y="3286124"/>
            <a:ext cx="642942" cy="28575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-23,6%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5715008" y="3357562"/>
            <a:ext cx="785819" cy="35718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2928927" y="1714488"/>
            <a:ext cx="928694" cy="500066"/>
          </a:xfrm>
          <a:prstGeom prst="rightArrow">
            <a:avLst>
              <a:gd name="adj1" fmla="val 50000"/>
              <a:gd name="adj2" fmla="val 3792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-127136,5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4214810" y="1928802"/>
            <a:ext cx="1000132" cy="500066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-116529,5</a:t>
            </a:r>
          </a:p>
          <a:p>
            <a:pPr algn="ctr">
              <a:defRPr/>
            </a:pPr>
            <a:endParaRPr lang="ru-RU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15008" y="2357430"/>
            <a:ext cx="928694" cy="571504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+1411,8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2" name="Прямоугольник 17"/>
          <p:cNvSpPr>
            <a:spLocks noChangeArrowheads="1"/>
          </p:cNvSpPr>
          <p:nvPr/>
        </p:nvSpPr>
        <p:spPr bwMode="auto">
          <a:xfrm>
            <a:off x="7715250" y="752475"/>
            <a:ext cx="1203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(тыс.руб.)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14744" y="4357695"/>
            <a:ext cx="500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 b="1" i="1" dirty="0" smtClean="0">
                <a:solidFill>
                  <a:schemeClr val="accent4">
                    <a:lumMod val="75000"/>
                  </a:schemeClr>
                </a:solidFill>
              </a:rPr>
              <a:t>27%</a:t>
            </a:r>
            <a:endParaRPr lang="ru-RU" sz="1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285852" y="1428736"/>
            <a:ext cx="1000132" cy="500066"/>
          </a:xfrm>
          <a:prstGeom prst="rightArrow">
            <a:avLst>
              <a:gd name="adj1" fmla="val 50000"/>
              <a:gd name="adj2" fmla="val 5174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+124877,7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ГОД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570" y="1488805"/>
            <a:ext cx="4359268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569" y="2077651"/>
            <a:ext cx="4359269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820" y="3990040"/>
            <a:ext cx="436601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9171" y="2581361"/>
            <a:ext cx="4386262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9826" y="4497367"/>
            <a:ext cx="4392612" cy="431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64360" y="5058527"/>
            <a:ext cx="4370985" cy="358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3070" y="5583459"/>
            <a:ext cx="4373566" cy="431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9826" y="6111491"/>
            <a:ext cx="4386262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Прочие</a:t>
            </a:r>
            <a:r>
              <a:rPr lang="ru-RU" sz="1600" dirty="0"/>
              <a:t> </a:t>
            </a:r>
            <a:r>
              <a:rPr lang="ru-RU" sz="1600" b="1" dirty="0"/>
              <a:t>расходы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187050" y="1503830"/>
            <a:ext cx="401113" cy="1584325"/>
          </a:xfrm>
          <a:prstGeom prst="rightBrace">
            <a:avLst>
              <a:gd name="adj1" fmla="val 8333"/>
              <a:gd name="adj2" fmla="val 80661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535831" y="2501491"/>
            <a:ext cx="10493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642304,9тыс.руб. (72,9%)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4673494" y="1515831"/>
            <a:ext cx="18292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541492,1(61,5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4667656" y="2089274"/>
            <a:ext cx="163535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36929,4(4,2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4718838" y="2619694"/>
            <a:ext cx="1584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63883,4(7,3%)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4667657" y="3994436"/>
            <a:ext cx="17045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87850,0(10,0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4718838" y="4530878"/>
            <a:ext cx="16827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33772,4(3,8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4703033" y="5089026"/>
            <a:ext cx="15760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66903,5(7,6%)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4667656" y="5622491"/>
            <a:ext cx="15914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32863,6(3,7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4689401" y="6125426"/>
            <a:ext cx="1613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17451,4(2,0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860933" y="3160001"/>
            <a:ext cx="3171174" cy="5647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/>
              <a:t>Расходы социальной </a:t>
            </a:r>
            <a:r>
              <a:rPr lang="ru-RU" sz="1400" i="1" dirty="0" smtClean="0"/>
              <a:t>направленности</a:t>
            </a:r>
            <a:endParaRPr lang="ru-RU" sz="1400" i="1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989024" y="3281970"/>
            <a:ext cx="1136236" cy="1320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881145,9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7358554" y="1412775"/>
            <a:ext cx="575445" cy="5059078"/>
          </a:xfrm>
          <a:prstGeom prst="rightBrac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78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2020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2021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1403350" y="3357563"/>
            <a:ext cx="3889375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 i="1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/>
        </p:nvGraphicFramePr>
        <p:xfrm>
          <a:off x="5148263" y="1341438"/>
          <a:ext cx="3095625" cy="4833305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457986,7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473257,6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33614,0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34269,0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8301,6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8205,6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63113,3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63113,3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563015,6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578845,5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27817,6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24209,9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71292,6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74041,2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51703,2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33170,3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14297,2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13887,1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728126,2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724154,0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2843213" y="5876925"/>
            <a:ext cx="230505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/>
              <a:t>Всего расходов: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188640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dirty="0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2019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635322"/>
              </p:ext>
            </p:extLst>
          </p:nvPr>
        </p:nvGraphicFramePr>
        <p:xfrm>
          <a:off x="467544" y="620688"/>
          <a:ext cx="8219256" cy="6012368"/>
        </p:xfrm>
        <a:graphic>
          <a:graphicData uri="http://schemas.openxmlformats.org/drawingml/2006/table">
            <a:tbl>
              <a:tblPr/>
              <a:tblGrid>
                <a:gridCol w="56886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30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527 060,20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8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56 602,7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87 850,0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45 556,2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16 994,2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6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22 131,1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9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922,1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8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4 617,0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6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1 151,6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774 222,2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611188" y="549275"/>
            <a:ext cx="8183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2021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годы (тыс.руб.)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61277632"/>
              </p:ext>
            </p:extLst>
          </p:nvPr>
        </p:nvGraphicFramePr>
        <p:xfrm>
          <a:off x="539750" y="1052513"/>
          <a:ext cx="8064698" cy="5526726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161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2020 год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2021 год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450893,2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463699,2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847,9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837,9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51178,9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53186,0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8301,6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8205,6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45556,2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45556,2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12222,1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12564,5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44034,6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25582,2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919,1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828,1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4964,5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5046,5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Формирование современной городской среды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701,6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61950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626432,9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622271,0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0">
              <a:schemeClr val="accent2">
                <a:lumMod val="40000"/>
                <a:lumOff val="60000"/>
              </a:schemeClr>
            </a:gs>
            <a:gs pos="69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4075465"/>
              </p:ext>
            </p:extLst>
          </p:nvPr>
        </p:nvGraphicFramePr>
        <p:xfrm>
          <a:off x="329505" y="586135"/>
          <a:ext cx="5178599" cy="495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6" name="Лист" r:id="rId4" imgW="4286250" imgH="4962525" progId="Excel.Sheet.8">
                  <p:embed/>
                </p:oleObj>
              </mc:Choice>
              <mc:Fallback>
                <p:oleObj name="Лист" r:id="rId4" imgW="4286250" imgH="4962525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05" y="586135"/>
                        <a:ext cx="5178599" cy="4951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2019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726781" y="4321831"/>
            <a:ext cx="43338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      Объем программных расходов     </a:t>
            </a:r>
          </a:p>
          <a:p>
            <a:r>
              <a:rPr lang="ru-RU" b="1" dirty="0"/>
              <a:t>       составит </a:t>
            </a:r>
            <a:r>
              <a:rPr lang="ru-RU" b="1" dirty="0" smtClean="0"/>
              <a:t>774 222,2 тыс</a:t>
            </a:r>
            <a:r>
              <a:rPr lang="ru-RU" b="1" dirty="0"/>
              <a:t>. </a:t>
            </a:r>
            <a:r>
              <a:rPr lang="ru-RU" b="1" dirty="0" smtClean="0"/>
              <a:t>руб.</a:t>
            </a:r>
            <a:endParaRPr lang="ru-RU" b="1" dirty="0"/>
          </a:p>
          <a:p>
            <a:endParaRPr lang="ru-RU" b="1" dirty="0"/>
          </a:p>
          <a:p>
            <a:r>
              <a:rPr lang="ru-RU" b="1" dirty="0"/>
              <a:t>      Объем </a:t>
            </a:r>
            <a:r>
              <a:rPr lang="ru-RU" b="1" dirty="0" err="1"/>
              <a:t>непрограммных</a:t>
            </a:r>
            <a:r>
              <a:rPr lang="ru-RU" b="1" dirty="0"/>
              <a:t>  расходов составит </a:t>
            </a:r>
            <a:r>
              <a:rPr lang="ru-RU" b="1" dirty="0" smtClean="0"/>
              <a:t>106 923,7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тыс. </a:t>
            </a:r>
            <a:r>
              <a:rPr lang="ru-RU" b="1" dirty="0" smtClean="0"/>
              <a:t>руб.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95851" y="4436563"/>
            <a:ext cx="215900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86325" y="5198994"/>
            <a:ext cx="215900" cy="215900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/>
        </p:nvGraphicFramePr>
        <p:xfrm>
          <a:off x="323850" y="90805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9" name="Лист" r:id="rId4" imgW="3771900" imgH="3124200" progId="Excel.Sheet.8">
                  <p:embed/>
                </p:oleObj>
              </mc:Choice>
              <mc:Fallback>
                <p:oleObj name="Лист" r:id="rId4" imgW="3771900" imgH="312420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Программные расходы </a:t>
            </a:r>
            <a:r>
              <a:rPr lang="ru-RU" sz="1000" b="1" dirty="0" smtClean="0"/>
              <a:t>626 432,9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</a:t>
            </a:r>
            <a:r>
              <a:rPr lang="ru-RU" sz="1000" dirty="0" err="1"/>
              <a:t>Непрограммные</a:t>
            </a:r>
            <a:r>
              <a:rPr lang="ru-RU" sz="1000" dirty="0"/>
              <a:t> расходы  </a:t>
            </a:r>
            <a:r>
              <a:rPr lang="ru-RU" sz="1000" b="1" dirty="0" smtClean="0"/>
              <a:t>101 693,3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</a:t>
            </a:r>
            <a:endParaRPr lang="ru-RU" sz="1000" b="1" dirty="0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Программные расходы </a:t>
            </a:r>
            <a:r>
              <a:rPr lang="ru-RU" sz="1000" b="1" dirty="0" smtClean="0"/>
              <a:t>622 271,0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r>
              <a:rPr lang="ru-RU" sz="1000" dirty="0" err="1"/>
              <a:t>Непрограммные</a:t>
            </a:r>
            <a:r>
              <a:rPr lang="ru-RU" sz="1000" dirty="0"/>
              <a:t> расходы  </a:t>
            </a:r>
            <a:r>
              <a:rPr lang="ru-RU" sz="1000" b="1" dirty="0" smtClean="0"/>
              <a:t>101 883,0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endParaRPr lang="ru-RU" sz="1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9092" name="Объект 3"/>
          <p:cNvGraphicFramePr>
            <a:graphicFrameLocks/>
          </p:cNvGraphicFramePr>
          <p:nvPr/>
        </p:nvGraphicFramePr>
        <p:xfrm>
          <a:off x="4644008" y="90872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30" name="Worksheet" r:id="rId6" imgW="3771900" imgH="3124200" progId="Excel.Sheet.8">
                  <p:embed/>
                </p:oleObj>
              </mc:Choice>
              <mc:Fallback>
                <p:oleObj name="Worksheet" r:id="rId6" imgW="3771900" imgH="3124200" progId="Excel.Sheet.8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90872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2019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0560241"/>
              </p:ext>
            </p:extLst>
          </p:nvPr>
        </p:nvGraphicFramePr>
        <p:xfrm>
          <a:off x="611188" y="1268413"/>
          <a:ext cx="7705725" cy="4860701"/>
        </p:xfrm>
        <a:graphic>
          <a:graphicData uri="http://schemas.openxmlformats.org/drawingml/2006/table">
            <a:tbl>
              <a:tblPr/>
              <a:tblGrid>
                <a:gridCol w="68405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51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15787,7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19820,4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19820,4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-4032,7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-4032,7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-885178,6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885178,6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90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0"/>
            <a:ext cx="8712200" cy="10525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ДЕФИЦИТАБЮДЖЕТА  ЗИМИНСКОГО ГОРОДСКОГО МУНИЦИПАЛЬНОГО ОБРАЗОВАНИЯ НА 2020 и 2021 гг.</a:t>
            </a:r>
          </a:p>
        </p:txBody>
      </p:sp>
      <p:graphicFrame>
        <p:nvGraphicFramePr>
          <p:cNvPr id="54496" name="Group 224"/>
          <p:cNvGraphicFramePr>
            <a:graphicFrameLocks noGrp="1"/>
          </p:cNvGraphicFramePr>
          <p:nvPr>
            <p:ph sz="half" idx="2"/>
          </p:nvPr>
        </p:nvGraphicFramePr>
        <p:xfrm>
          <a:off x="611188" y="908050"/>
          <a:ext cx="8064500" cy="5688014"/>
        </p:xfrm>
        <a:graphic>
          <a:graphicData uri="http://schemas.openxmlformats.org/drawingml/2006/table">
            <a:tbl>
              <a:tblPr/>
              <a:tblGrid>
                <a:gridCol w="59770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50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16292,5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16433,1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24357,8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27478,1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24357,8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27478,1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-8065,3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-11045,0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-8065,3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-11045,0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-741622,3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-746154,4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741622,3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746154,4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2019 год и на плановый период  2020 и 2021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08.06.2018г. № 132н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</a:t>
            </a:r>
            <a:r>
              <a:rPr lang="ru-RU" sz="3700" b="1" i="1" dirty="0" err="1" smtClean="0"/>
              <a:t>Зиминского</a:t>
            </a:r>
            <a:r>
              <a:rPr lang="ru-RU" sz="3700" b="1" i="1" dirty="0" smtClean="0"/>
              <a:t> городского муниципального образования на 2019 год и плановый период 2020 и 2021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40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74" y="2928934"/>
            <a:ext cx="3643338" cy="327178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2019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ru-RU" b="1" i="1" dirty="0" smtClean="0">
                <a:latin typeface="+mn-lt"/>
                <a:cs typeface="+mn-cs"/>
              </a:rPr>
              <a:t>881145,9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865358,2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5787,7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80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865358,2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717264,5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718676,3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881145,9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733557,0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735109,4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15787,7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16292,5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16433,1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  <p:extLst>
      <p:ext uri="{BB962C8B-B14F-4D97-AF65-F5344CB8AC3E}">
        <p14:creationId xmlns:p14="http://schemas.microsoft.com/office/powerpoint/2010/main" val="52986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graphicFrame>
        <p:nvGraphicFramePr>
          <p:cNvPr id="24577" name="Объект 3"/>
          <p:cNvGraphicFramePr>
            <a:graphicFrameLocks/>
          </p:cNvGraphicFramePr>
          <p:nvPr/>
        </p:nvGraphicFramePr>
        <p:xfrm>
          <a:off x="357188" y="1214438"/>
          <a:ext cx="5126037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1" name="Worksheet" r:id="rId4" imgW="5124422" imgH="4219560" progId="Excel.Sheet.8">
                  <p:embed/>
                </p:oleObj>
              </mc:Choice>
              <mc:Fallback>
                <p:oleObj name="Worksheet" r:id="rId4" imgW="5124422" imgH="4219560" progId="Excel.Sheet.8">
                  <p:embed/>
                  <p:pic>
                    <p:nvPicPr>
                      <p:cNvPr id="24577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214438"/>
                        <a:ext cx="5126037" cy="474980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6350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24580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123200,0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28700,0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совокупный доход </a:t>
            </a:r>
            <a:r>
              <a:rPr lang="ru-RU" sz="1200" b="1" dirty="0" smtClean="0"/>
              <a:t>23273,7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Акцизы  </a:t>
            </a:r>
            <a:r>
              <a:rPr lang="ru-RU" sz="1200" b="1" dirty="0" smtClean="0"/>
              <a:t>15518,6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6325,0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8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Объект 3"/>
          <p:cNvGraphicFramePr>
            <a:graphicFrameLocks/>
          </p:cNvGraphicFramePr>
          <p:nvPr/>
        </p:nvGraphicFramePr>
        <p:xfrm>
          <a:off x="342900" y="928670"/>
          <a:ext cx="4229100" cy="285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2" name="Worksheet" r:id="rId4" imgW="4019578" imgH="2476440" progId="Excel.Sheet.8">
                  <p:embed/>
                </p:oleObj>
              </mc:Choice>
              <mc:Fallback>
                <p:oleObj name="Worksheet" r:id="rId4" imgW="4019578" imgH="2476440" progId="Excel.Sheet.8">
                  <p:embed/>
                  <p:pic>
                    <p:nvPicPr>
                      <p:cNvPr id="26625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928670"/>
                        <a:ext cx="4229100" cy="2857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2662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26629" name="Объект 3"/>
          <p:cNvGraphicFramePr>
            <a:graphicFrameLocks/>
          </p:cNvGraphicFramePr>
          <p:nvPr/>
        </p:nvGraphicFramePr>
        <p:xfrm>
          <a:off x="4711700" y="933450"/>
          <a:ext cx="4075113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3" name="Worksheet" r:id="rId6" imgW="4067122" imgH="2695680" progId="Excel.Sheet.8">
                  <p:embed/>
                </p:oleObj>
              </mc:Choice>
              <mc:Fallback>
                <p:oleObj name="Worksheet" r:id="rId6" imgW="4067122" imgH="2695680" progId="Excel.Sheet.8">
                  <p:embed/>
                  <p:pic>
                    <p:nvPicPr>
                      <p:cNvPr id="26629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933450"/>
                        <a:ext cx="4075113" cy="284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26631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125995,0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28900,0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22818,6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19920,8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6410,0 </a:t>
            </a:r>
            <a:r>
              <a:rPr lang="ru-RU" sz="1000" b="1" dirty="0"/>
              <a:t>тыс. руб.</a:t>
            </a:r>
          </a:p>
        </p:txBody>
      </p:sp>
      <p:sp>
        <p:nvSpPr>
          <p:cNvPr id="26633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129100,0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29300,0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19583,4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21476,2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6460,0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80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395566"/>
              </p:ext>
            </p:extLst>
          </p:nvPr>
        </p:nvGraphicFramePr>
        <p:xfrm>
          <a:off x="467544" y="1052736"/>
          <a:ext cx="5040560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9" name="Worksheet" r:id="rId4" imgW="5934010" imgH="5353020" progId="Excel.Sheet.8">
                  <p:embed/>
                </p:oleObj>
              </mc:Choice>
              <mc:Fallback>
                <p:oleObj name="Worksheet" r:id="rId4" imgW="5934010" imgH="5353020" progId="Excel.Sheet.8">
                  <p:embed/>
                  <p:pic>
                    <p:nvPicPr>
                      <p:cNvPr id="22529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5040560" cy="4608512"/>
                      </a:xfrm>
                      <a:prstGeom prst="rect">
                        <a:avLst/>
                      </a:prstGeom>
                      <a:solidFill>
                        <a:srgbClr val="96969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sp>
        <p:nvSpPr>
          <p:cNvPr id="22532" name="Прямоугольник 4"/>
          <p:cNvSpPr>
            <a:spLocks noChangeArrowheads="1"/>
          </p:cNvSpPr>
          <p:nvPr/>
        </p:nvSpPr>
        <p:spPr bwMode="auto">
          <a:xfrm>
            <a:off x="5795963" y="1428736"/>
            <a:ext cx="334803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200" b="1" dirty="0" smtClean="0">
                <a:latin typeface="Verdana" pitchFamily="34" charset="0"/>
              </a:rPr>
              <a:t>9100,0 </a:t>
            </a:r>
            <a:r>
              <a:rPr lang="ru-RU" sz="1200" b="1" dirty="0" err="1">
                <a:latin typeface="Verdana" pitchFamily="34" charset="0"/>
              </a:rPr>
              <a:t>тыс</a:t>
            </a:r>
            <a:r>
              <a:rPr lang="ru-RU" sz="1200" b="1" dirty="0">
                <a:latin typeface="Verdana" pitchFamily="34" charset="0"/>
              </a:rPr>
              <a:t> . руб</a:t>
            </a:r>
            <a:r>
              <a:rPr lang="ru-RU" sz="1200" dirty="0">
                <a:latin typeface="Verdana" pitchFamily="34" charset="0"/>
              </a:rPr>
              <a:t>.</a:t>
            </a: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Штрафы </a:t>
            </a:r>
            <a:r>
              <a:rPr lang="ru-RU" sz="1200" b="1" dirty="0" smtClean="0">
                <a:latin typeface="Verdana" pitchFamily="34" charset="0"/>
              </a:rPr>
              <a:t>2640,0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 smtClean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Продажа </a:t>
            </a:r>
            <a:r>
              <a:rPr lang="ru-RU" sz="1200" dirty="0">
                <a:latin typeface="Verdana" pitchFamily="34" charset="0"/>
              </a:rPr>
              <a:t>активов </a:t>
            </a:r>
            <a:r>
              <a:rPr lang="ru-RU" sz="1200" b="1" dirty="0" smtClean="0">
                <a:latin typeface="Verdana" pitchFamily="34" charset="0"/>
              </a:rPr>
              <a:t>500,0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200" b="1" dirty="0" smtClean="0">
                <a:latin typeface="Verdana" pitchFamily="34" charset="0"/>
              </a:rPr>
              <a:t>1245,0 тыс. руб.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643570" y="1714488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643570" y="2214554"/>
            <a:ext cx="152392" cy="1428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643570" y="2786058"/>
            <a:ext cx="142877" cy="1428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643570" y="3357561"/>
            <a:ext cx="152393" cy="1428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39750" y="4437063"/>
            <a:ext cx="144463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39750" y="4868863"/>
            <a:ext cx="144463" cy="1174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5229225"/>
            <a:ext cx="144463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39750" y="5661025"/>
            <a:ext cx="144463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116" name="Прямоугольник 4"/>
          <p:cNvSpPr>
            <a:spLocks noChangeArrowheads="1"/>
          </p:cNvSpPr>
          <p:nvPr/>
        </p:nvSpPr>
        <p:spPr bwMode="auto">
          <a:xfrm>
            <a:off x="755650" y="3860800"/>
            <a:ext cx="367188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Доходы от использования имущества </a:t>
            </a:r>
            <a:endParaRPr lang="ru-RU" sz="1000" dirty="0" smtClean="0">
              <a:latin typeface="Verdana" pitchFamily="34" charset="0"/>
            </a:endParaRPr>
          </a:p>
          <a:p>
            <a:r>
              <a:rPr lang="ru-RU" sz="1000" dirty="0" smtClean="0">
                <a:latin typeface="Verdana" pitchFamily="34" charset="0"/>
              </a:rPr>
              <a:t> </a:t>
            </a:r>
            <a:r>
              <a:rPr lang="ru-RU" sz="1000" b="1" dirty="0" smtClean="0">
                <a:latin typeface="Verdana" pitchFamily="34" charset="0"/>
              </a:rPr>
              <a:t>9100,0 </a:t>
            </a:r>
            <a:r>
              <a:rPr lang="ru-RU" sz="1000" b="1" dirty="0" err="1">
                <a:latin typeface="Verdana" pitchFamily="34" charset="0"/>
              </a:rPr>
              <a:t>тыс</a:t>
            </a:r>
            <a:r>
              <a:rPr lang="ru-RU" sz="1000" b="1" dirty="0">
                <a:latin typeface="Verdana" pitchFamily="34" charset="0"/>
              </a:rPr>
              <a:t> . руб</a:t>
            </a:r>
            <a:r>
              <a:rPr lang="ru-RU" sz="1000" dirty="0">
                <a:latin typeface="Verdana" pitchFamily="34" charset="0"/>
              </a:rPr>
              <a:t>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Штрафы </a:t>
            </a:r>
            <a:r>
              <a:rPr lang="ru-RU" sz="1000" b="1" dirty="0" smtClean="0">
                <a:latin typeface="Verdana" pitchFamily="34" charset="0"/>
              </a:rPr>
              <a:t>2328,4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Продажа активов </a:t>
            </a:r>
            <a:r>
              <a:rPr lang="ru-RU" sz="1000" b="1" dirty="0" smtClean="0">
                <a:latin typeface="Verdana" pitchFamily="34" charset="0"/>
              </a:rPr>
              <a:t>500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000" b="1" dirty="0" smtClean="0">
                <a:latin typeface="Verdana" pitchFamily="34" charset="0"/>
              </a:rPr>
              <a:t>1260,0  </a:t>
            </a:r>
            <a:r>
              <a:rPr lang="ru-RU" sz="1000" b="1" dirty="0">
                <a:latin typeface="Verdana" pitchFamily="34" charset="0"/>
              </a:rPr>
              <a:t>тыс. руб</a:t>
            </a:r>
            <a:r>
              <a:rPr lang="ru-RU" sz="1100" b="1" dirty="0">
                <a:latin typeface="Verdana" pitchFamily="34" charset="0"/>
              </a:rPr>
              <a:t>.</a:t>
            </a:r>
          </a:p>
        </p:txBody>
      </p:sp>
      <p:sp>
        <p:nvSpPr>
          <p:cNvPr id="47117" name="TextBox 15"/>
          <p:cNvSpPr txBox="1">
            <a:spLocks noChangeArrowheads="1"/>
          </p:cNvSpPr>
          <p:nvPr/>
        </p:nvSpPr>
        <p:spPr bwMode="auto">
          <a:xfrm>
            <a:off x="1331913" y="4076700"/>
            <a:ext cx="1603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47118" name="TextBox 16"/>
          <p:cNvSpPr txBox="1">
            <a:spLocks noChangeArrowheads="1"/>
          </p:cNvSpPr>
          <p:nvPr/>
        </p:nvSpPr>
        <p:spPr bwMode="auto">
          <a:xfrm>
            <a:off x="6156325" y="4076700"/>
            <a:ext cx="1747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Доходы</a:t>
            </a:r>
            <a:r>
              <a:rPr lang="ru-RU" sz="1000" dirty="0"/>
              <a:t> </a:t>
            </a:r>
            <a:r>
              <a:rPr lang="ru-RU" sz="1000" dirty="0">
                <a:latin typeface="+mn-lt"/>
              </a:rPr>
              <a:t>от использования </a:t>
            </a:r>
            <a:r>
              <a:rPr lang="ru-RU" sz="1000" dirty="0" smtClean="0">
                <a:latin typeface="+mn-lt"/>
              </a:rPr>
              <a:t>имущества</a:t>
            </a:r>
          </a:p>
          <a:p>
            <a:pPr>
              <a:defRPr/>
            </a:pPr>
            <a:r>
              <a:rPr lang="ru-RU" sz="1000" dirty="0" smtClean="0">
                <a:latin typeface="+mn-lt"/>
              </a:rPr>
              <a:t> </a:t>
            </a:r>
            <a:r>
              <a:rPr lang="ru-RU" sz="1000" b="1" dirty="0" smtClean="0">
                <a:latin typeface="+mn-lt"/>
              </a:rPr>
              <a:t>9100,0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9700" y="4581525"/>
            <a:ext cx="2305050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Штрафы  </a:t>
            </a:r>
            <a:r>
              <a:rPr lang="ru-RU" sz="1000" b="1" dirty="0" smtClean="0">
                <a:latin typeface="+mn-lt"/>
              </a:rPr>
              <a:t>2328,4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9700" y="5084763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Продажа активов </a:t>
            </a:r>
            <a:r>
              <a:rPr lang="ru-RU" sz="1000" b="1" dirty="0" smtClean="0">
                <a:latin typeface="+mn-lt"/>
              </a:rPr>
              <a:t>500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92725" y="5445125"/>
            <a:ext cx="29321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Плата за негативное воздействие на </a:t>
            </a:r>
          </a:p>
          <a:p>
            <a:pPr>
              <a:defRPr/>
            </a:pPr>
            <a:r>
              <a:rPr lang="ru-RU" sz="1000" dirty="0">
                <a:latin typeface="+mn-lt"/>
              </a:rPr>
              <a:t>окружающую среду </a:t>
            </a:r>
            <a:r>
              <a:rPr lang="ru-RU" sz="1000" b="1" dirty="0" smtClean="0">
                <a:latin typeface="+mn-lt"/>
              </a:rPr>
              <a:t>1260,0 </a:t>
            </a:r>
            <a:r>
              <a:rPr lang="ru-RU" sz="1000" b="1" dirty="0">
                <a:latin typeface="+mn-lt"/>
              </a:rPr>
              <a:t>тыс. руб.</a:t>
            </a:r>
            <a:endParaRPr lang="ru-RU" sz="1000" b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5003800" y="4581525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003800" y="4941888"/>
            <a:ext cx="144463" cy="12541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03800" y="5373688"/>
            <a:ext cx="144463" cy="1444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003800" y="5732463"/>
            <a:ext cx="144463" cy="1460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7112" name="Объект 3"/>
          <p:cNvGraphicFramePr>
            <a:graphicFrameLocks/>
          </p:cNvGraphicFramePr>
          <p:nvPr/>
        </p:nvGraphicFramePr>
        <p:xfrm>
          <a:off x="504825" y="790575"/>
          <a:ext cx="3648075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0" name="Worksheet" r:id="rId4" imgW="2914734" imgH="2419470" progId="Excel.Sheet.8">
                  <p:embed/>
                </p:oleObj>
              </mc:Choice>
              <mc:Fallback>
                <p:oleObj name="Worksheet" r:id="rId4" imgW="2914734" imgH="2419470" progId="Excel.Sheet.8">
                  <p:embed/>
                  <p:pic>
                    <p:nvPicPr>
                      <p:cNvPr id="47112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790575"/>
                        <a:ext cx="3648075" cy="302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/>
          </p:cNvGraphicFramePr>
          <p:nvPr/>
        </p:nvGraphicFramePr>
        <p:xfrm>
          <a:off x="4857752" y="928670"/>
          <a:ext cx="3648075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1" name="Worksheet" r:id="rId6" imgW="2914734" imgH="2419470" progId="Excel.Sheet.8">
                  <p:embed/>
                </p:oleObj>
              </mc:Choice>
              <mc:Fallback>
                <p:oleObj name="Worksheet" r:id="rId6" imgW="2914734" imgH="2419470" progId="Excel.Sheet.8">
                  <p:embed/>
                  <p:pic>
                    <p:nvPicPr>
                      <p:cNvPr id="47114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2" y="928670"/>
                        <a:ext cx="3648075" cy="302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84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40"/>
            <a:ext cx="8291512" cy="92869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80A2D-FDA3-44EB-B6E6-920DB56C152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5017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0" cy="528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7" name="Worksheet" r:id="rId3" imgW="7420012" imgH="3210030" progId="Excel.Sheet.8">
                  <p:embed/>
                </p:oleObj>
              </mc:Choice>
              <mc:Fallback>
                <p:oleObj name="Worksheet" r:id="rId3" imgW="7420012" imgH="3210030" progId="Excel.Sheet.8">
                  <p:embed/>
                  <p:pic>
                    <p:nvPicPr>
                      <p:cNvPr id="50178" name="Содержимое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4290"/>
                        <a:ext cx="9144000" cy="528641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919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8593</TotalTime>
  <Words>1239</Words>
  <Application>Microsoft Office PowerPoint</Application>
  <PresentationFormat>Экран (4:3)</PresentationFormat>
  <Paragraphs>403</Paragraphs>
  <Slides>19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Аспект</vt:lpstr>
      <vt:lpstr>Worksheet</vt:lpstr>
      <vt:lpstr>Лист</vt:lpstr>
      <vt:lpstr>Бюджет Зиминского городского муниципального образования на 2019 год и плановый период 2020 и 2021 годов  (Решение Думы Зиминского городского муниципального образования №401 от 20.12.2018г.)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2019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1144</cp:revision>
  <dcterms:created xsi:type="dcterms:W3CDTF">2013-11-05T05:29:52Z</dcterms:created>
  <dcterms:modified xsi:type="dcterms:W3CDTF">2022-08-26T08:33:43Z</dcterms:modified>
</cp:coreProperties>
</file>