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3"/>
  </p:notesMasterIdLst>
  <p:handoutMasterIdLst>
    <p:handoutMasterId r:id="rId24"/>
  </p:handoutMasterIdLst>
  <p:sldIdLst>
    <p:sldId id="399" r:id="rId2"/>
    <p:sldId id="372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87" r:id="rId20"/>
    <p:sldId id="388" r:id="rId21"/>
    <p:sldId id="28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A91FA9"/>
    <a:srgbClr val="FFFF99"/>
    <a:srgbClr val="C5FF99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8545" autoAdjust="0"/>
  </p:normalViewPr>
  <p:slideViewPr>
    <p:cSldViewPr>
      <p:cViewPr>
        <p:scale>
          <a:sx n="110" d="100"/>
          <a:sy n="110" d="100"/>
        </p:scale>
        <p:origin x="-163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75474556277536E-2"/>
          <c:y val="5.1886345032306498E-2"/>
          <c:w val="0.81865620765086045"/>
          <c:h val="0.9041874532263234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69,3%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C9-4669-8875-BC391C86111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6,7%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C9-4669-8875-BC391C86111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11,7%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C9-4669-8875-BC391C86111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8,8%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C9-4669-8875-BC391C86111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Госпошлина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0.69300000000000006</c:v>
                </c:pt>
                <c:pt idx="1">
                  <c:v>6.7000000000000018E-2</c:v>
                </c:pt>
                <c:pt idx="2">
                  <c:v>0.11700000000000003</c:v>
                </c:pt>
                <c:pt idx="3">
                  <c:v>8.8000000000000023E-2</c:v>
                </c:pt>
                <c:pt idx="4">
                  <c:v>3.500000000000001E-2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01-418A-9F80-BCED217E0F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0.74600000000000011</c:v>
                </c:pt>
                <c:pt idx="1">
                  <c:v>7.0999999999999994E-2</c:v>
                </c:pt>
                <c:pt idx="2">
                  <c:v>6.8000000000000019E-2</c:v>
                </c:pt>
                <c:pt idx="3">
                  <c:v>7.6999999999999999E-2</c:v>
                </c:pt>
                <c:pt idx="4">
                  <c:v>3.7999999999999999E-2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B6-45EE-97D8-2CC246A2269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BB6-45EE-97D8-2CC246A226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0.74600000000000011</c:v>
                </c:pt>
                <c:pt idx="1">
                  <c:v>7.3000000000000009E-2</c:v>
                </c:pt>
                <c:pt idx="2">
                  <c:v>6.8000000000000019E-2</c:v>
                </c:pt>
                <c:pt idx="3">
                  <c:v>7.5999999999999998E-2</c:v>
                </c:pt>
                <c:pt idx="4">
                  <c:v>3.6999999999999998E-2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58-4774-A98C-A8DC6B921B3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58-4774-A98C-A8DC6B921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Доходы от использования имущества 7600 тыс.руб.</c:v>
                </c:pt>
                <c:pt idx="1">
                  <c:v>Платежи при пользовании природными ресурсами 682,9 тыс.руб. </c:v>
                </c:pt>
                <c:pt idx="2">
                  <c:v>Штрафы 68 тыс.руб.</c:v>
                </c:pt>
                <c:pt idx="3">
                  <c:v>Продажа активов 350 тыс.руб.</c:v>
                </c:pt>
                <c:pt idx="4">
                  <c:v>Прочие неналоговые доходы 50 тыс.руб.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0.86800000000000055</c:v>
                </c:pt>
                <c:pt idx="1">
                  <c:v>7.8000000000000014E-2</c:v>
                </c:pt>
                <c:pt idx="2">
                  <c:v>8.0000000000000106E-3</c:v>
                </c:pt>
                <c:pt idx="3">
                  <c:v>4.0000000000000022E-2</c:v>
                </c:pt>
                <c:pt idx="4">
                  <c:v>6.0000000000000045E-3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17-43C6-BD62-2E40602C80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Лист1!$A$2:$A$6</c:f>
              <c:strCache>
                <c:ptCount val="5"/>
                <c:pt idx="0">
                  <c:v>Доходы от использования имущества 7600 тыс.руб.</c:v>
                </c:pt>
                <c:pt idx="1">
                  <c:v>Платежи при пользовании природными ресурсами 682,9 тыс.руб. </c:v>
                </c:pt>
                <c:pt idx="2">
                  <c:v>Штрафы 68 тыс.руб.</c:v>
                </c:pt>
                <c:pt idx="3">
                  <c:v>Продажа активов 350 тыс.руб.</c:v>
                </c:pt>
                <c:pt idx="4">
                  <c:v>Прочие неналоговые доходы 50 тыс.руб.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17-43C6-BD62-2E40602C8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2.7350235922704365E-2"/>
                  <c:y val="-2.9143694015996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9A-4559-83DC-8B20F67971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696,7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0.85700000000000054</c:v>
                </c:pt>
                <c:pt idx="1">
                  <c:v>7.900000000000007E-2</c:v>
                </c:pt>
                <c:pt idx="2">
                  <c:v>8.0000000000000106E-3</c:v>
                </c:pt>
                <c:pt idx="3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B4-4FD1-B420-8D7568A38C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696,7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B4-4FD1-B420-8D7568A38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2.0915024068746197E-2"/>
                  <c:y val="-2.86736344350932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25-4015-BAD6-353F3AA47A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717,6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0.85500000000000054</c:v>
                </c:pt>
                <c:pt idx="1">
                  <c:v>8.1000000000000003E-2</c:v>
                </c:pt>
                <c:pt idx="2">
                  <c:v>8.0000000000000106E-3</c:v>
                </c:pt>
                <c:pt idx="3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64-44D7-B3D4-2840528729C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717,6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64-44D7-B3D4-284052872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effectLst>
          <a:outerShdw blurRad="50800" dist="50800" dir="5400000" algn="ctr" rotWithShape="0">
            <a:schemeClr val="accent1">
              <a:lumMod val="40000"/>
              <a:lumOff val="60000"/>
            </a:schemeClr>
          </a:outerShdw>
        </a:effectLst>
      </c:spPr>
    </c:sideWall>
    <c:backWall>
      <c:thickness val="0"/>
      <c:spPr>
        <a:effectLst>
          <a:outerShdw blurRad="50800" dist="50800" dir="5400000" algn="ctr" rotWithShape="0">
            <a:schemeClr val="accent1">
              <a:lumMod val="40000"/>
              <a:lumOff val="60000"/>
            </a:schemeClr>
          </a:outerShdw>
        </a:effectLst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155337</c:v>
                </c:pt>
                <c:pt idx="1">
                  <c:v>157235</c:v>
                </c:pt>
                <c:pt idx="2">
                  <c:v>90083.3</c:v>
                </c:pt>
                <c:pt idx="3">
                  <c:v>74672.399999999994</c:v>
                </c:pt>
                <c:pt idx="4">
                  <c:v>77809.3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7D-4665-AA65-FBCF6CFC11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258470</c:v>
                </c:pt>
                <c:pt idx="1">
                  <c:v>222521</c:v>
                </c:pt>
                <c:pt idx="2">
                  <c:v>283322.7</c:v>
                </c:pt>
                <c:pt idx="3">
                  <c:v>210461.7</c:v>
                </c:pt>
                <c:pt idx="4">
                  <c:v>695375.4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37D-4665-AA65-FBCF6CFC11B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443024</c:v>
                </c:pt>
                <c:pt idx="1">
                  <c:v>548599</c:v>
                </c:pt>
                <c:pt idx="2">
                  <c:v>530781.4</c:v>
                </c:pt>
                <c:pt idx="3">
                  <c:v>516645.1</c:v>
                </c:pt>
                <c:pt idx="4">
                  <c:v>516762.9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37D-4665-AA65-FBCF6CFC11B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1">
                  <c:v>6040.4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37D-4665-AA65-FBCF6CFC1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344000"/>
        <c:axId val="41349888"/>
        <c:axId val="0"/>
      </c:bar3DChart>
      <c:catAx>
        <c:axId val="4134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349888"/>
        <c:crosses val="autoZero"/>
        <c:auto val="1"/>
        <c:lblAlgn val="ctr"/>
        <c:lblOffset val="100"/>
        <c:noMultiLvlLbl val="0"/>
      </c:catAx>
      <c:valAx>
        <c:axId val="41349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34400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652053407211118E-2"/>
          <c:y val="2.7605277156046999E-2"/>
          <c:w val="0.97038701751585665"/>
          <c:h val="0.9106478224403198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224154.4</c:v>
                </c:pt>
                <c:pt idx="1">
                  <c:v>208502.2</c:v>
                </c:pt>
                <c:pt idx="2">
                  <c:v>206362.9</c:v>
                </c:pt>
                <c:pt idx="3">
                  <c:v>196094.4</c:v>
                </c:pt>
                <c:pt idx="4">
                  <c:v>200765.2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8-4678-91E2-480D1D8B3D4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856831.1</c:v>
                </c:pt>
                <c:pt idx="1">
                  <c:v>934395.7</c:v>
                </c:pt>
                <c:pt idx="2">
                  <c:v>904187.4</c:v>
                </c:pt>
                <c:pt idx="3">
                  <c:v>801779.19999999972</c:v>
                </c:pt>
                <c:pt idx="4">
                  <c:v>1289947.6000000001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8-4678-91E2-480D1D8B3D4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Лист1!$D$2:$D$6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098-4678-91E2-480D1D8B3D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41491072"/>
        <c:axId val="41501056"/>
        <c:axId val="0"/>
      </c:bar3DChart>
      <c:catAx>
        <c:axId val="414910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1501056"/>
        <c:crosses val="autoZero"/>
        <c:auto val="1"/>
        <c:lblAlgn val="ctr"/>
        <c:lblOffset val="100"/>
        <c:noMultiLvlLbl val="0"/>
      </c:catAx>
      <c:valAx>
        <c:axId val="41501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4910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95465095975752268"/>
          <c:w val="0.64165923141623593"/>
          <c:h val="4.534904024247746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0.2087</cdr:x>
      <cdr:y>0.75</cdr:y>
    </cdr:from>
    <cdr:to>
      <cdr:x>0.31304</cdr:x>
      <cdr:y>0.82895</cdr:y>
    </cdr:to>
    <cdr:sp macro="" textlink="">
      <cdr:nvSpPr>
        <cdr:cNvPr id="4" name="Стрелка вправо 3"/>
        <cdr:cNvSpPr/>
      </cdr:nvSpPr>
      <cdr:spPr>
        <a:xfrm xmlns:a="http://schemas.openxmlformats.org/drawingml/2006/main">
          <a:off x="1714511" y="4071966"/>
          <a:ext cx="857256" cy="42862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FF0000"/>
              </a:solidFill>
            </a:rPr>
            <a:t>-</a:t>
          </a:r>
          <a:r>
            <a:rPr lang="ru-RU" sz="1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15652,2</a:t>
          </a:r>
        </a:p>
      </cdr:txBody>
    </cdr:sp>
  </cdr:relSizeAnchor>
  <cdr:relSizeAnchor xmlns:cdr="http://schemas.openxmlformats.org/drawingml/2006/chartDrawing">
    <cdr:from>
      <cdr:x>0.21739</cdr:x>
      <cdr:y>0.52632</cdr:y>
    </cdr:from>
    <cdr:to>
      <cdr:x>0.319</cdr:x>
      <cdr:y>0.61842</cdr:y>
    </cdr:to>
    <cdr:sp macro="" textlink="">
      <cdr:nvSpPr>
        <cdr:cNvPr id="6" name="Стрелка вправо 5"/>
        <cdr:cNvSpPr/>
      </cdr:nvSpPr>
      <cdr:spPr>
        <a:xfrm xmlns:a="http://schemas.openxmlformats.org/drawingml/2006/main">
          <a:off x="1785949" y="2857520"/>
          <a:ext cx="834754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4620"/>
              </a:solidFill>
              <a:latin typeface="Calibri" pitchFamily="34" charset="0"/>
              <a:cs typeface="Calibri" pitchFamily="34" charset="0"/>
            </a:rPr>
            <a:t>+77564,6</a:t>
          </a:r>
        </a:p>
      </cdr:txBody>
    </cdr:sp>
  </cdr:relSizeAnchor>
  <cdr:relSizeAnchor xmlns:cdr="http://schemas.openxmlformats.org/drawingml/2006/chartDrawing">
    <cdr:from>
      <cdr:x>0.35652</cdr:x>
      <cdr:y>0.77632</cdr:y>
    </cdr:from>
    <cdr:to>
      <cdr:x>0.45018</cdr:x>
      <cdr:y>0.85526</cdr:y>
    </cdr:to>
    <cdr:sp macro="" textlink="">
      <cdr:nvSpPr>
        <cdr:cNvPr id="7" name="Стрелка вправо 6"/>
        <cdr:cNvSpPr/>
      </cdr:nvSpPr>
      <cdr:spPr>
        <a:xfrm xmlns:a="http://schemas.openxmlformats.org/drawingml/2006/main">
          <a:off x="2928957" y="4214842"/>
          <a:ext cx="769452" cy="42862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-2139,3</a:t>
          </a:r>
        </a:p>
        <a:p xmlns:a="http://schemas.openxmlformats.org/drawingml/2006/main"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0.36522</cdr:x>
      <cdr:y>0.53947</cdr:y>
    </cdr:from>
    <cdr:to>
      <cdr:x>0.46957</cdr:x>
      <cdr:y>0.63396</cdr:y>
    </cdr:to>
    <cdr:sp macro="" textlink="">
      <cdr:nvSpPr>
        <cdr:cNvPr id="8" name="Стрелка вправо 7"/>
        <cdr:cNvSpPr/>
      </cdr:nvSpPr>
      <cdr:spPr>
        <a:xfrm xmlns:a="http://schemas.openxmlformats.org/drawingml/2006/main">
          <a:off x="3000395" y="2928958"/>
          <a:ext cx="857256" cy="51300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-30208,3</a:t>
          </a:r>
        </a:p>
        <a:p xmlns:a="http://schemas.openxmlformats.org/drawingml/2006/main"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0.51304</cdr:x>
      <cdr:y>0.59211</cdr:y>
    </cdr:from>
    <cdr:to>
      <cdr:x>0.61521</cdr:x>
      <cdr:y>0.68421</cdr:y>
    </cdr:to>
    <cdr:sp macro="" textlink="">
      <cdr:nvSpPr>
        <cdr:cNvPr id="9" name="Стрелка вправо 8"/>
        <cdr:cNvSpPr/>
      </cdr:nvSpPr>
      <cdr:spPr>
        <a:xfrm xmlns:a="http://schemas.openxmlformats.org/drawingml/2006/main">
          <a:off x="4214841" y="3214710"/>
          <a:ext cx="839328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-102408,2</a:t>
          </a:r>
        </a:p>
        <a:p xmlns:a="http://schemas.openxmlformats.org/drawingml/2006/main"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0.51304</cdr:x>
      <cdr:y>0.80263</cdr:y>
    </cdr:from>
    <cdr:to>
      <cdr:x>0.6087</cdr:x>
      <cdr:y>0.88127</cdr:y>
    </cdr:to>
    <cdr:sp macro="" textlink="">
      <cdr:nvSpPr>
        <cdr:cNvPr id="10" name="Стрелка вправо 9"/>
        <cdr:cNvSpPr/>
      </cdr:nvSpPr>
      <cdr:spPr>
        <a:xfrm xmlns:a="http://schemas.openxmlformats.org/drawingml/2006/main">
          <a:off x="4214841" y="4357718"/>
          <a:ext cx="785818" cy="426960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-10268,5</a:t>
          </a:r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0.66957</cdr:x>
      <cdr:y>0.59623</cdr:y>
    </cdr:from>
    <cdr:to>
      <cdr:x>0.78261</cdr:x>
      <cdr:y>0.68421</cdr:y>
    </cdr:to>
    <cdr:sp macro="" textlink="">
      <cdr:nvSpPr>
        <cdr:cNvPr id="11" name="Стрелка вправо 10"/>
        <cdr:cNvSpPr/>
      </cdr:nvSpPr>
      <cdr:spPr>
        <a:xfrm xmlns:a="http://schemas.openxmlformats.org/drawingml/2006/main">
          <a:off x="5500725" y="3237104"/>
          <a:ext cx="928694" cy="47767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accent4">
                  <a:lumMod val="75000"/>
                </a:schemeClr>
              </a:solidFill>
            </a:rPr>
            <a:t>+</a:t>
          </a:r>
          <a:r>
            <a:rPr lang="ru-RU" sz="1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672781,6</a:t>
          </a:r>
        </a:p>
        <a:p xmlns:a="http://schemas.openxmlformats.org/drawingml/2006/main"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0.66262</cdr:x>
      <cdr:y>0.82162</cdr:y>
    </cdr:from>
    <cdr:to>
      <cdr:x>0.75977</cdr:x>
      <cdr:y>0.89287</cdr:y>
    </cdr:to>
    <cdr:sp macro="" textlink="">
      <cdr:nvSpPr>
        <cdr:cNvPr id="12" name="Стрелка вправо 11"/>
        <cdr:cNvSpPr/>
      </cdr:nvSpPr>
      <cdr:spPr>
        <a:xfrm xmlns:a="http://schemas.openxmlformats.org/drawingml/2006/main" rot="278594">
          <a:off x="5443635" y="4460826"/>
          <a:ext cx="798123" cy="38683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4620"/>
              </a:solidFill>
            </a:rPr>
            <a:t>+</a:t>
          </a:r>
          <a:r>
            <a:rPr lang="ru-RU" sz="1000" b="1" dirty="0" smtClean="0">
              <a:solidFill>
                <a:srgbClr val="004620"/>
              </a:solidFill>
              <a:latin typeface="Calibri" pitchFamily="34" charset="0"/>
              <a:cs typeface="Calibri" pitchFamily="34" charset="0"/>
            </a:rPr>
            <a:t>4670,8</a:t>
          </a:r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0.26092</cdr:x>
      <cdr:y>0.3741</cdr:y>
    </cdr:from>
    <cdr:to>
      <cdr:x>0.29547</cdr:x>
      <cdr:y>0.4026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2461757" y="2061377"/>
          <a:ext cx="326003" cy="157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0.37191</cdr:x>
      <cdr:y>0.22538</cdr:y>
    </cdr:from>
    <cdr:to>
      <cdr:x>0.47405</cdr:x>
      <cdr:y>0.30795</cdr:y>
    </cdr:to>
    <cdr:sp macro="" textlink="">
      <cdr:nvSpPr>
        <cdr:cNvPr id="19" name="Стрелка вправо 18"/>
        <cdr:cNvSpPr/>
      </cdr:nvSpPr>
      <cdr:spPr>
        <a:xfrm xmlns:a="http://schemas.openxmlformats.org/drawingml/2006/main" rot="1449398">
          <a:off x="3055383" y="1223638"/>
          <a:ext cx="839118" cy="448297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-30358,5</a:t>
          </a:r>
          <a:endParaRPr lang="ru-RU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  <a:p xmlns:a="http://schemas.openxmlformats.org/drawingml/2006/main">
          <a:endParaRPr lang="ru-RU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0.52931</cdr:x>
      <cdr:y>0.28187</cdr:y>
    </cdr:from>
    <cdr:to>
      <cdr:x>0.64226</cdr:x>
      <cdr:y>0.37397</cdr:y>
    </cdr:to>
    <cdr:sp macro="" textlink="">
      <cdr:nvSpPr>
        <cdr:cNvPr id="20" name="Стрелка вправо 19"/>
        <cdr:cNvSpPr/>
      </cdr:nvSpPr>
      <cdr:spPr>
        <a:xfrm xmlns:a="http://schemas.openxmlformats.org/drawingml/2006/main" rot="1504138">
          <a:off x="4348517" y="1530337"/>
          <a:ext cx="927846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-112676,7</a:t>
          </a:r>
        </a:p>
        <a:p xmlns:a="http://schemas.openxmlformats.org/drawingml/2006/main"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0.54311</cdr:x>
      <cdr:y>0.5</cdr:y>
    </cdr:from>
    <cdr:to>
      <cdr:x>0.54795</cdr:x>
      <cdr:y>0.50787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124450" y="2905125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0.13043</cdr:x>
      <cdr:y>0.15789</cdr:y>
    </cdr:from>
    <cdr:to>
      <cdr:x>0.2546</cdr:x>
      <cdr:y>0.21194</cdr:y>
    </cdr:to>
    <cdr:sp macro="" textlink="">
      <cdr:nvSpPr>
        <cdr:cNvPr id="17" name="Прямоугольник 16"/>
        <cdr:cNvSpPr/>
      </cdr:nvSpPr>
      <cdr:spPr>
        <a:xfrm xmlns:a="http://schemas.openxmlformats.org/drawingml/2006/main">
          <a:off x="1071569" y="857256"/>
          <a:ext cx="1020103" cy="29345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1078558,7</a:t>
          </a:r>
        </a:p>
      </cdr:txBody>
    </cdr:sp>
  </cdr:relSizeAnchor>
  <cdr:relSizeAnchor xmlns:cdr="http://schemas.openxmlformats.org/drawingml/2006/chartDrawing">
    <cdr:from>
      <cdr:x>0.33043</cdr:x>
      <cdr:y>0.15789</cdr:y>
    </cdr:from>
    <cdr:to>
      <cdr:x>0.46086</cdr:x>
      <cdr:y>0.20889</cdr:y>
    </cdr:to>
    <cdr:sp macro="" textlink="">
      <cdr:nvSpPr>
        <cdr:cNvPr id="18" name="Прямоугольник 17"/>
        <cdr:cNvSpPr/>
      </cdr:nvSpPr>
      <cdr:spPr>
        <a:xfrm xmlns:a="http://schemas.openxmlformats.org/drawingml/2006/main">
          <a:off x="2714643" y="857256"/>
          <a:ext cx="1071530" cy="27689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1140908,8</a:t>
          </a:r>
        </a:p>
      </cdr:txBody>
    </cdr:sp>
  </cdr:relSizeAnchor>
  <cdr:relSizeAnchor xmlns:cdr="http://schemas.openxmlformats.org/drawingml/2006/chartDrawing">
    <cdr:from>
      <cdr:x>0.46087</cdr:x>
      <cdr:y>0.19737</cdr:y>
    </cdr:from>
    <cdr:to>
      <cdr:x>0.59131</cdr:x>
      <cdr:y>0.26414</cdr:y>
    </cdr:to>
    <cdr:sp macro="" textlink="">
      <cdr:nvSpPr>
        <cdr:cNvPr id="23" name="Прямоугольник 22"/>
        <cdr:cNvSpPr/>
      </cdr:nvSpPr>
      <cdr:spPr>
        <a:xfrm xmlns:a="http://schemas.openxmlformats.org/drawingml/2006/main">
          <a:off x="3786213" y="1071570"/>
          <a:ext cx="1071613" cy="36251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1110550,3</a:t>
          </a:r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0.64348</cdr:x>
      <cdr:y>0.30263</cdr:y>
    </cdr:from>
    <cdr:to>
      <cdr:x>0.75651</cdr:x>
      <cdr:y>0.35192</cdr:y>
    </cdr:to>
    <cdr:sp macro="" textlink="">
      <cdr:nvSpPr>
        <cdr:cNvPr id="24" name="Прямоугольник 23"/>
        <cdr:cNvSpPr/>
      </cdr:nvSpPr>
      <cdr:spPr>
        <a:xfrm xmlns:a="http://schemas.openxmlformats.org/drawingml/2006/main">
          <a:off x="5286411" y="1643074"/>
          <a:ext cx="928584" cy="267609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997873,6</a:t>
          </a:r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0.75652</cdr:x>
      <cdr:y>0.06579</cdr:y>
    </cdr:from>
    <cdr:to>
      <cdr:x>0.87826</cdr:x>
      <cdr:y>0.13158</cdr:y>
    </cdr:to>
    <cdr:sp macro="" textlink="">
      <cdr:nvSpPr>
        <cdr:cNvPr id="25" name="Прямоугольник 24"/>
        <cdr:cNvSpPr/>
      </cdr:nvSpPr>
      <cdr:spPr>
        <a:xfrm xmlns:a="http://schemas.openxmlformats.org/drawingml/2006/main">
          <a:off x="6215105" y="357190"/>
          <a:ext cx="1000132" cy="35719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1490712,8</a:t>
          </a:r>
        </a:p>
        <a:p xmlns:a="http://schemas.openxmlformats.org/drawingml/2006/main"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  <a:p xmlns:a="http://schemas.openxmlformats.org/drawingml/2006/main">
          <a:endParaRPr lang="ru-RU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0.21739</cdr:x>
      <cdr:y>0.21053</cdr:y>
    </cdr:from>
    <cdr:to>
      <cdr:x>0.32108</cdr:x>
      <cdr:y>0.29142</cdr:y>
    </cdr:to>
    <cdr:sp macro="" textlink="">
      <cdr:nvSpPr>
        <cdr:cNvPr id="26" name="Стрелка вправо 25"/>
        <cdr:cNvSpPr/>
      </cdr:nvSpPr>
      <cdr:spPr>
        <a:xfrm xmlns:a="http://schemas.openxmlformats.org/drawingml/2006/main" rot="21135684">
          <a:off x="1785949" y="1143008"/>
          <a:ext cx="851852" cy="439175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+62350,1</a:t>
          </a:r>
        </a:p>
      </cdr:txBody>
    </cdr:sp>
  </cdr:relSizeAnchor>
  <cdr:relSizeAnchor xmlns:cdr="http://schemas.openxmlformats.org/drawingml/2006/chartDrawing">
    <cdr:from>
      <cdr:x>0.68263</cdr:x>
      <cdr:y>0.3613</cdr:y>
    </cdr:from>
    <cdr:to>
      <cdr:x>0.79378</cdr:x>
      <cdr:y>0.44581</cdr:y>
    </cdr:to>
    <cdr:sp macro="" textlink="">
      <cdr:nvSpPr>
        <cdr:cNvPr id="27" name="Стрелка вправо 26"/>
        <cdr:cNvSpPr/>
      </cdr:nvSpPr>
      <cdr:spPr>
        <a:xfrm xmlns:a="http://schemas.openxmlformats.org/drawingml/2006/main" rot="19070791">
          <a:off x="5608036" y="1961587"/>
          <a:ext cx="913138" cy="458829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+492839,2</a:t>
          </a:r>
          <a:endParaRPr lang="ru-RU" b="1" dirty="0">
            <a:solidFill>
              <a:schemeClr val="accent4">
                <a:lumMod val="75000"/>
              </a:schemeClr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0.24348</cdr:x>
      <cdr:y>0.15789</cdr:y>
    </cdr:from>
    <cdr:to>
      <cdr:x>0.32174</cdr:x>
      <cdr:y>0.20511</cdr:y>
    </cdr:to>
    <cdr:sp macro="" textlink="">
      <cdr:nvSpPr>
        <cdr:cNvPr id="28" name="Прямоугольник 27"/>
        <cdr:cNvSpPr/>
      </cdr:nvSpPr>
      <cdr:spPr>
        <a:xfrm xmlns:a="http://schemas.openxmlformats.org/drawingml/2006/main">
          <a:off x="2000263" y="857256"/>
          <a:ext cx="642935" cy="256371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>
              <a:solidFill>
                <a:sysClr val="windowText" lastClr="000000"/>
              </a:solidFill>
            </a:rPr>
            <a:t>+</a:t>
          </a:r>
          <a:r>
            <a:rPr lang="ru-RU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5,8%</a:t>
          </a:r>
          <a:endParaRPr lang="ru-RU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0.44348</cdr:x>
      <cdr:y>0.15789</cdr:y>
    </cdr:from>
    <cdr:to>
      <cdr:x>0.52042</cdr:x>
      <cdr:y>0.20399</cdr:y>
    </cdr:to>
    <cdr:sp macro="" textlink="">
      <cdr:nvSpPr>
        <cdr:cNvPr id="29" name="Прямоугольник 28"/>
        <cdr:cNvSpPr/>
      </cdr:nvSpPr>
      <cdr:spPr>
        <a:xfrm xmlns:a="http://schemas.openxmlformats.org/drawingml/2006/main">
          <a:off x="3643337" y="857256"/>
          <a:ext cx="632090" cy="25029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-2,7%</a:t>
          </a:r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0.57391</cdr:x>
      <cdr:y>0.25</cdr:y>
    </cdr:from>
    <cdr:to>
      <cdr:x>0.66087</cdr:x>
      <cdr:y>0.28947</cdr:y>
    </cdr:to>
    <cdr:sp macro="" textlink="">
      <cdr:nvSpPr>
        <cdr:cNvPr id="30" name="Прямоугольник 29"/>
        <cdr:cNvSpPr/>
      </cdr:nvSpPr>
      <cdr:spPr>
        <a:xfrm xmlns:a="http://schemas.openxmlformats.org/drawingml/2006/main">
          <a:off x="4714907" y="1357322"/>
          <a:ext cx="714380" cy="21431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-10,1%</a:t>
          </a:r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0.68696</cdr:x>
      <cdr:y>0.23684</cdr:y>
    </cdr:from>
    <cdr:to>
      <cdr:x>0.76522</cdr:x>
      <cdr:y>0.29089</cdr:y>
    </cdr:to>
    <cdr:sp macro="" textlink="">
      <cdr:nvSpPr>
        <cdr:cNvPr id="31" name="Прямоугольник 30"/>
        <cdr:cNvSpPr/>
      </cdr:nvSpPr>
      <cdr:spPr>
        <a:xfrm xmlns:a="http://schemas.openxmlformats.org/drawingml/2006/main">
          <a:off x="5643601" y="1285884"/>
          <a:ext cx="642935" cy="29345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+49,4%</a:t>
          </a:r>
          <a:endParaRPr lang="ru-RU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68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1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5BA224-B187-4F30-BF23-6D273417D15C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472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8EDA81-875E-458E-A0B2-D1D1A507D84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796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550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66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43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37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58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409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622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248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296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A51CA8-B4EB-4A05-A784-A660270CA9E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66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A335E5-54FE-4F8C-ACE8-69102EBB316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8959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25DE48-A64C-435E-A2DA-92CB137CB92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485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dirty="0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DF8295-4A49-4A53-BC1C-C09ACECF106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09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97000">
              <a:schemeClr val="bg1">
                <a:shade val="68000"/>
                <a:satMod val="155000"/>
              </a:schemeClr>
            </a:gs>
            <a:gs pos="85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Бюджет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2020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2021 и 2022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</a:rPr>
              <a:t>(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Решение 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Думы </a:t>
            </a:r>
            <a:r>
              <a:rPr lang="ru-RU" sz="2000" dirty="0" err="1" smtClean="0">
                <a:solidFill>
                  <a:schemeClr val="tx1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 городского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муниципального </a:t>
            </a:r>
            <a:r>
              <a:rPr lang="ru-RU" sz="2000" smtClean="0">
                <a:solidFill>
                  <a:schemeClr val="tx1"/>
                </a:solidFill>
                <a:effectLst/>
              </a:rPr>
              <a:t>образования №30 от 26.12.2019г.)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all" spc="0" normalizeH="0" baseline="0" noProof="0" dirty="0">
              <a:ln w="6350"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45062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25"/>
            <a:ext cx="8291512" cy="928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60823-80D9-4176-9493-3568252D6203}" type="slidenum">
              <a:rPr lang="ru-RU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642910" y="500042"/>
          <a:ext cx="78581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204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5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sp>
        <p:nvSpPr>
          <p:cNvPr id="14" name="TextBox 13"/>
          <p:cNvSpPr txBox="1"/>
          <p:nvPr/>
        </p:nvSpPr>
        <p:spPr>
          <a:xfrm>
            <a:off x="0" y="142852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95258" name="Прямоугольник 17"/>
          <p:cNvSpPr>
            <a:spLocks noChangeArrowheads="1"/>
          </p:cNvSpPr>
          <p:nvPr/>
        </p:nvSpPr>
        <p:spPr bwMode="auto">
          <a:xfrm>
            <a:off x="7715250" y="752475"/>
            <a:ext cx="1203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(тыс.руб.)</a:t>
            </a:r>
          </a:p>
        </p:txBody>
      </p:sp>
      <p:graphicFrame>
        <p:nvGraphicFramePr>
          <p:cNvPr id="21" name="Диаграмма 20"/>
          <p:cNvGraphicFramePr/>
          <p:nvPr/>
        </p:nvGraphicFramePr>
        <p:xfrm>
          <a:off x="357159" y="1071546"/>
          <a:ext cx="8215370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816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2020 ГОДУ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569" y="1488805"/>
            <a:ext cx="3893757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569" y="1999108"/>
            <a:ext cx="3893758" cy="538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820" y="3346022"/>
            <a:ext cx="3951690" cy="4437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9171" y="2706707"/>
            <a:ext cx="3945339" cy="4522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9826" y="4497366"/>
            <a:ext cx="3934684" cy="5463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64361" y="5089025"/>
            <a:ext cx="3940150" cy="5334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3070" y="5782346"/>
            <a:ext cx="3941440" cy="3430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9826" y="6361111"/>
            <a:ext cx="3934684" cy="418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Прочие</a:t>
            </a:r>
            <a:r>
              <a:rPr lang="ru-RU" sz="1600" dirty="0"/>
              <a:t> </a:t>
            </a:r>
            <a:r>
              <a:rPr lang="ru-RU" sz="1600" b="1" dirty="0"/>
              <a:t>расходы</a:t>
            </a: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4304510" y="1503830"/>
            <a:ext cx="18313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672042,6(59,7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88558" y="2243601"/>
            <a:ext cx="133577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884256,4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. (78,5%)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4304511" y="2243602"/>
            <a:ext cx="18313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126652,1(11,2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4304510" y="2619694"/>
            <a:ext cx="20676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72805,1(6,5%)</a:t>
            </a:r>
          </a:p>
          <a:p>
            <a:endParaRPr lang="ru-RU" sz="1200" b="1" dirty="0">
              <a:latin typeface="Verdana" pitchFamily="34" charset="0"/>
            </a:endParaRP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4304511" y="3331731"/>
            <a:ext cx="17212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12756,6(1,1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4427984" y="4530877"/>
            <a:ext cx="210562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59332,5(5,3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4427985" y="5089026"/>
            <a:ext cx="185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95136,6(8,4%)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4427984" y="5622491"/>
            <a:ext cx="183113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72061,7(6,4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4427984" y="6125424"/>
            <a:ext cx="1851149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endParaRPr lang="ru-RU" sz="1200" b="1" dirty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15240,3(1,4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427984" y="3912293"/>
            <a:ext cx="2205775" cy="43740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/>
              <a:t>Расходы социальной </a:t>
            </a:r>
            <a:r>
              <a:rPr lang="ru-RU" sz="1400" i="1" dirty="0" smtClean="0"/>
              <a:t>направленности</a:t>
            </a:r>
            <a:endParaRPr lang="ru-RU" sz="1400" i="1" dirty="0"/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7452320" y="1488805"/>
            <a:ext cx="308622" cy="5030774"/>
          </a:xfrm>
          <a:prstGeom prst="rightBrac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703874" y="3281970"/>
            <a:ext cx="1329802" cy="1320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1126027,5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919244" y="1484784"/>
            <a:ext cx="308940" cy="2102312"/>
          </a:xfrm>
          <a:prstGeom prst="rightBrace">
            <a:avLst>
              <a:gd name="adj1" fmla="val 8333"/>
              <a:gd name="adj2" fmla="val 5130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78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2021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2022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539750" y="3355976"/>
            <a:ext cx="4319588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i="1" dirty="0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537095"/>
              </p:ext>
            </p:extLst>
          </p:nvPr>
        </p:nvGraphicFramePr>
        <p:xfrm>
          <a:off x="5148263" y="1341438"/>
          <a:ext cx="3095625" cy="4904820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640860,7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1134379,1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96372,8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48578,5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12850,5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12662,2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72948,3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73001,5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21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823032,3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1268621,3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9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30373,0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51221,0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6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88083,3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83498,8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5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51608,8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77926,3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8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14580,8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14464,5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1007678,2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1495731,9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539751" y="5876927"/>
            <a:ext cx="431958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/>
              <a:t>Всего расходов: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188640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dirty="0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</a:t>
            </a:r>
            <a:r>
              <a:rPr lang="en-US" sz="1600" i="1" dirty="0" smtClean="0">
                <a:solidFill>
                  <a:schemeClr val="accent2"/>
                </a:solidFill>
                <a:effectLst/>
              </a:rPr>
              <a:t>20</a:t>
            </a:r>
            <a:r>
              <a:rPr lang="ru-RU" sz="1600" i="1" dirty="0" smtClean="0">
                <a:solidFill>
                  <a:schemeClr val="accent2"/>
                </a:solidFill>
                <a:effectLst/>
              </a:rPr>
              <a:t>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327551"/>
              </p:ext>
            </p:extLst>
          </p:nvPr>
        </p:nvGraphicFramePr>
        <p:xfrm>
          <a:off x="467544" y="620688"/>
          <a:ext cx="8219256" cy="6012368"/>
        </p:xfrm>
        <a:graphic>
          <a:graphicData uri="http://schemas.openxmlformats.org/drawingml/2006/table">
            <a:tbl>
              <a:tblPr/>
              <a:tblGrid>
                <a:gridCol w="5688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30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627541,7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663,8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159133,3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10187,3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53199,5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28575,9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6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73059,7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9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8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8600,7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6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974631,8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107504" y="404664"/>
            <a:ext cx="8496944" cy="55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2021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2022 годы</a:t>
            </a:r>
          </a:p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                                                                                     (</a:t>
            </a:r>
            <a:r>
              <a:rPr lang="ru-RU" b="1" i="1" dirty="0" err="1" smtClean="0">
                <a:solidFill>
                  <a:schemeClr val="accent2"/>
                </a:solidFill>
                <a:latin typeface="Verdana" pitchFamily="34" charset="0"/>
              </a:rPr>
              <a:t>тыс.руб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71669936"/>
              </p:ext>
            </p:extLst>
          </p:nvPr>
        </p:nvGraphicFramePr>
        <p:xfrm>
          <a:off x="467544" y="962025"/>
          <a:ext cx="8136904" cy="5817874"/>
        </p:xfrm>
        <a:graphic>
          <a:graphicData uri="http://schemas.openxmlformats.org/drawingml/2006/table">
            <a:tbl>
              <a:tblPr/>
              <a:tblGrid>
                <a:gridCol w="3635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6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71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97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2801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2021 год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2022 год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617436,2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1110892,0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21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122979,4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76114,6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10191,6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9891,4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6347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735,0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580,0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51399,0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51451,0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25498,6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51006,9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76324,4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26347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Содействие развитию малого и среднего предпринимательства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885,9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5441,8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5454,2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7461,9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7501,9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Формирование современной городской среды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67669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876545,7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1369989,0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0">
              <a:schemeClr val="accent2">
                <a:lumMod val="40000"/>
                <a:lumOff val="60000"/>
              </a:schemeClr>
            </a:gs>
            <a:gs pos="69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834582"/>
              </p:ext>
            </p:extLst>
          </p:nvPr>
        </p:nvGraphicFramePr>
        <p:xfrm>
          <a:off x="330200" y="585788"/>
          <a:ext cx="5191125" cy="536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4" name="Лист" r:id="rId4" imgW="4295674" imgH="4762523" progId="Excel.Sheet.8">
                  <p:embed/>
                </p:oleObj>
              </mc:Choice>
              <mc:Fallback>
                <p:oleObj name="Лист" r:id="rId4" imgW="4295674" imgH="4762523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585788"/>
                        <a:ext cx="5191125" cy="536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2020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726781" y="4321831"/>
            <a:ext cx="459774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      Объем программных расходов     </a:t>
            </a:r>
          </a:p>
          <a:p>
            <a:r>
              <a:rPr lang="ru-RU" b="1" dirty="0"/>
              <a:t>       составит </a:t>
            </a:r>
            <a:r>
              <a:rPr lang="ru-RU" b="1" dirty="0" smtClean="0"/>
              <a:t>974631,8 тыс</a:t>
            </a:r>
            <a:r>
              <a:rPr lang="ru-RU" b="1" dirty="0"/>
              <a:t>. </a:t>
            </a:r>
            <a:r>
              <a:rPr lang="ru-RU" b="1" dirty="0" smtClean="0"/>
              <a:t>руб.</a:t>
            </a:r>
            <a:endParaRPr lang="ru-RU" b="1" dirty="0"/>
          </a:p>
          <a:p>
            <a:endParaRPr lang="ru-RU" b="1" dirty="0"/>
          </a:p>
          <a:p>
            <a:r>
              <a:rPr lang="ru-RU" b="1" dirty="0"/>
              <a:t>      Объем </a:t>
            </a:r>
            <a:r>
              <a:rPr lang="ru-RU" b="1" dirty="0" smtClean="0"/>
              <a:t>непрограммных  </a:t>
            </a:r>
            <a:r>
              <a:rPr lang="ru-RU" b="1" dirty="0"/>
              <a:t>расходов составит </a:t>
            </a:r>
            <a:r>
              <a:rPr lang="ru-RU" b="1" dirty="0" smtClean="0"/>
              <a:t>151395,7тыс. руб.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95851" y="4436563"/>
            <a:ext cx="215900" cy="2159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86325" y="5198994"/>
            <a:ext cx="215900" cy="2159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Стрелка вниз 1"/>
          <p:cNvSpPr/>
          <p:nvPr/>
        </p:nvSpPr>
        <p:spPr>
          <a:xfrm rot="12647838">
            <a:off x="2461667" y="1148611"/>
            <a:ext cx="336435" cy="50045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0214888">
            <a:off x="1359217" y="4691541"/>
            <a:ext cx="301535" cy="50045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11815"/>
              </p:ext>
            </p:extLst>
          </p:nvPr>
        </p:nvGraphicFramePr>
        <p:xfrm>
          <a:off x="-252413" y="936625"/>
          <a:ext cx="5329238" cy="422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7" name="Лист" r:id="rId4" imgW="3771801" imgH="2981217" progId="Excel.Sheet.8">
                  <p:embed/>
                </p:oleObj>
              </mc:Choice>
              <mc:Fallback>
                <p:oleObj name="Лист" r:id="rId4" imgW="3771801" imgH="2981217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2413" y="936625"/>
                        <a:ext cx="5329238" cy="42227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209284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547664" y="5035079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24128" y="4963070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2022 </a:t>
            </a:r>
            <a:r>
              <a:rPr lang="ru-RU" sz="1600" b="1" dirty="0"/>
              <a:t>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5589240"/>
            <a:ext cx="36722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/>
              <a:t>     </a:t>
            </a:r>
            <a:r>
              <a:rPr lang="ru-RU" sz="1200" b="1" dirty="0" smtClean="0"/>
              <a:t>Непрограммные </a:t>
            </a:r>
            <a:r>
              <a:rPr lang="ru-RU" sz="1100" b="1" dirty="0"/>
              <a:t>расходы </a:t>
            </a:r>
            <a:r>
              <a:rPr lang="ru-RU" sz="1100" b="1" dirty="0" smtClean="0"/>
              <a:t> 131132,5 тыс</a:t>
            </a:r>
            <a:r>
              <a:rPr lang="ru-RU" sz="1100" b="1" dirty="0"/>
              <a:t>. руб.</a:t>
            </a:r>
          </a:p>
          <a:p>
            <a:endParaRPr lang="ru-RU" sz="1100" b="1" dirty="0"/>
          </a:p>
          <a:p>
            <a:r>
              <a:rPr lang="ru-RU" sz="1100" b="1" dirty="0"/>
              <a:t>     </a:t>
            </a:r>
            <a:r>
              <a:rPr lang="ru-RU" sz="1100" b="1" dirty="0" smtClean="0"/>
              <a:t>Программные </a:t>
            </a:r>
            <a:r>
              <a:rPr lang="ru-RU" sz="1100" b="1" dirty="0"/>
              <a:t>расходы  </a:t>
            </a:r>
            <a:r>
              <a:rPr lang="ru-RU" sz="1100" b="1" dirty="0" smtClean="0"/>
              <a:t>876545,7 тыс</a:t>
            </a:r>
            <a:r>
              <a:rPr lang="ru-RU" sz="1100" b="1" dirty="0"/>
              <a:t>. руб</a:t>
            </a:r>
            <a:r>
              <a:rPr lang="ru-RU" sz="1000" b="1" dirty="0"/>
              <a:t>.</a:t>
            </a:r>
          </a:p>
          <a:p>
            <a:endParaRPr lang="ru-RU" sz="1000" b="1" dirty="0"/>
          </a:p>
          <a:p>
            <a:r>
              <a:rPr lang="ru-RU" sz="1000" dirty="0"/>
              <a:t>     </a:t>
            </a:r>
            <a:endParaRPr lang="ru-RU" sz="1000" b="1" dirty="0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5446861"/>
            <a:ext cx="403257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000" dirty="0"/>
          </a:p>
          <a:p>
            <a:r>
              <a:rPr lang="ru-RU" sz="1100" b="1" dirty="0"/>
              <a:t>        </a:t>
            </a:r>
            <a:r>
              <a:rPr lang="ru-RU" sz="1200" b="1" dirty="0" smtClean="0"/>
              <a:t>Непрограммные </a:t>
            </a:r>
            <a:r>
              <a:rPr lang="ru-RU" sz="1200" b="1" dirty="0"/>
              <a:t>расходы </a:t>
            </a:r>
            <a:r>
              <a:rPr lang="ru-RU" sz="1200" b="1" dirty="0" smtClean="0"/>
              <a:t> 125742,9 </a:t>
            </a:r>
            <a:r>
              <a:rPr lang="ru-RU" sz="1200" b="1" dirty="0"/>
              <a:t>тыс. руб.</a:t>
            </a:r>
          </a:p>
          <a:p>
            <a:endParaRPr lang="ru-RU" sz="1200" b="1" dirty="0"/>
          </a:p>
          <a:p>
            <a:r>
              <a:rPr lang="ru-RU" sz="1200" b="1" dirty="0" smtClean="0"/>
              <a:t>        Программные </a:t>
            </a:r>
            <a:r>
              <a:rPr lang="ru-RU" sz="1200" b="1" dirty="0"/>
              <a:t>расходы  </a:t>
            </a:r>
            <a:r>
              <a:rPr lang="ru-RU" sz="1200" b="1" dirty="0" smtClean="0"/>
              <a:t>1369989,0 </a:t>
            </a:r>
            <a:r>
              <a:rPr lang="ru-RU" sz="12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endParaRPr lang="ru-RU" sz="1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39552" y="5948833"/>
            <a:ext cx="144463" cy="14446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552" y="5659908"/>
            <a:ext cx="144463" cy="1444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53194" y="6039814"/>
            <a:ext cx="144462" cy="14446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662761"/>
            <a:ext cx="144462" cy="14446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909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43899"/>
              </p:ext>
            </p:extLst>
          </p:nvPr>
        </p:nvGraphicFramePr>
        <p:xfrm>
          <a:off x="3924300" y="912813"/>
          <a:ext cx="5472113" cy="38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8" name="Лист" r:id="rId6" imgW="3771801" imgH="2657492" progId="Excel.Sheet.8">
                  <p:embed/>
                </p:oleObj>
              </mc:Choice>
              <mc:Fallback>
                <p:oleObj name="Лист" r:id="rId6" imgW="3771801" imgH="2657492" progId="Excel.Sheet.8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912813"/>
                        <a:ext cx="5472113" cy="3860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трелка вниз 14"/>
          <p:cNvSpPr/>
          <p:nvPr/>
        </p:nvSpPr>
        <p:spPr>
          <a:xfrm rot="9440080">
            <a:off x="1202855" y="1583444"/>
            <a:ext cx="189797" cy="30937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3130943" flipV="1">
            <a:off x="2592977" y="3916612"/>
            <a:ext cx="170341" cy="316704"/>
          </a:xfrm>
          <a:prstGeom prst="downArrow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3130943" flipV="1">
            <a:off x="6575204" y="3916612"/>
            <a:ext cx="170341" cy="31670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9440080">
            <a:off x="5194019" y="1653423"/>
            <a:ext cx="189797" cy="309375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2020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9394653"/>
              </p:ext>
            </p:extLst>
          </p:nvPr>
        </p:nvGraphicFramePr>
        <p:xfrm>
          <a:off x="467544" y="1268413"/>
          <a:ext cx="8352928" cy="4666391"/>
        </p:xfrm>
        <a:graphic>
          <a:graphicData uri="http://schemas.openxmlformats.org/drawingml/2006/table">
            <a:tbl>
              <a:tblPr/>
              <a:tblGrid>
                <a:gridCol w="712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15944,1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17751,2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17751,2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128301,5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1128301,5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>
              <a:buNone/>
            </a:pPr>
            <a:r>
              <a:rPr lang="ru-RU" sz="1800" b="1" i="1" dirty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 МУНИЦИПАЛЬНОГО ОБРАЗОВАНИЯ НА 2021 и 2022 гг.</a:t>
            </a:r>
          </a:p>
        </p:txBody>
      </p:sp>
      <p:graphicFrame>
        <p:nvGraphicFramePr>
          <p:cNvPr id="5" name="Group 2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2510406"/>
              </p:ext>
            </p:extLst>
          </p:nvPr>
        </p:nvGraphicFramePr>
        <p:xfrm>
          <a:off x="251520" y="1196752"/>
          <a:ext cx="8712967" cy="5431474"/>
        </p:xfrm>
        <a:graphic>
          <a:graphicData uri="http://schemas.openxmlformats.org/drawingml/2006/table">
            <a:tbl>
              <a:tblPr/>
              <a:tblGrid>
                <a:gridCol w="64576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50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0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14707,0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057,4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16981,0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057,4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6981,0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057,4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976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-967026,1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967026,1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731936"/>
              </p:ext>
            </p:extLst>
          </p:nvPr>
        </p:nvGraphicFramePr>
        <p:xfrm>
          <a:off x="3957638" y="3233738"/>
          <a:ext cx="1228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9" name="Лист" r:id="rId5" imgW="1228708" imgH="390599" progId="Excel.Sheet.12">
                  <p:embed/>
                </p:oleObj>
              </mc:Choice>
              <mc:Fallback>
                <p:oleObj name="Лист" r:id="rId5" imgW="1228708" imgH="390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7638" y="3233738"/>
                        <a:ext cx="1228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0080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</a:t>
            </a:r>
            <a:r>
              <a:rPr lang="en-US" sz="4000" b="1" i="1" dirty="0" smtClean="0"/>
              <a:t>20</a:t>
            </a:r>
            <a:r>
              <a:rPr lang="ru-RU" sz="4000" b="1" i="1" dirty="0" smtClean="0"/>
              <a:t> год и на плановый период  202</a:t>
            </a:r>
            <a:r>
              <a:rPr lang="en-US" sz="4000" b="1" i="1" dirty="0" smtClean="0"/>
              <a:t>1</a:t>
            </a:r>
            <a:r>
              <a:rPr lang="ru-RU" sz="4000" b="1" i="1" dirty="0" smtClean="0"/>
              <a:t> и 202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06.06.2019г. </a:t>
            </a:r>
            <a:r>
              <a:rPr lang="ru-RU" sz="3700" b="1" i="1" smtClean="0"/>
              <a:t>№ 85н </a:t>
            </a:r>
            <a:r>
              <a:rPr lang="ru-RU" sz="3700" b="1" i="1" dirty="0" smtClean="0"/>
              <a:t>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</a:t>
            </a:r>
            <a:r>
              <a:rPr lang="ru-RU" sz="3700" b="1" i="1" dirty="0" err="1" smtClean="0"/>
              <a:t>Зиминского</a:t>
            </a:r>
            <a:r>
              <a:rPr lang="ru-RU" sz="3700" b="1" i="1" dirty="0" smtClean="0"/>
              <a:t> городского муниципального образования на 20</a:t>
            </a:r>
            <a:r>
              <a:rPr lang="en-US" sz="3700" b="1" i="1" dirty="0" smtClean="0"/>
              <a:t>20</a:t>
            </a:r>
            <a:r>
              <a:rPr lang="ru-RU" sz="3700" b="1" i="1" dirty="0" smtClean="0"/>
              <a:t> год и плановый период 202</a:t>
            </a:r>
            <a:r>
              <a:rPr lang="en-US" sz="3700" b="1" i="1" dirty="0" smtClean="0"/>
              <a:t>1</a:t>
            </a:r>
            <a:r>
              <a:rPr lang="ru-RU" sz="3700" b="1" i="1" dirty="0" smtClean="0"/>
              <a:t> и 202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40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445369"/>
              </p:ext>
            </p:extLst>
          </p:nvPr>
        </p:nvGraphicFramePr>
        <p:xfrm>
          <a:off x="251520" y="260648"/>
          <a:ext cx="8675688" cy="15841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675688">
                  <a:extLst>
                    <a:ext uri="{9D8B030D-6E8A-4147-A177-3AD203B41FA5}">
                      <a16:colId xmlns:a16="http://schemas.microsoft.com/office/drawing/2014/main" xmlns="" val="3068415716"/>
                    </a:ext>
                  </a:extLst>
                </a:gridCol>
              </a:tblGrid>
              <a:tr h="15841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Бюджетные ассигнования на осуществление бюджетных инвестиций в объекты муниципальной собственности </a:t>
                      </a:r>
                      <a:r>
                        <a:rPr lang="ru-RU" sz="1600" u="none" strike="noStrike" dirty="0" err="1">
                          <a:effectLst/>
                        </a:rPr>
                        <a:t>Зиминского</a:t>
                      </a:r>
                      <a:r>
                        <a:rPr lang="ru-RU" sz="1600" u="none" strike="noStrike" dirty="0">
                          <a:effectLst/>
                        </a:rPr>
                        <a:t> городского муниципального образования, </a:t>
                      </a:r>
                      <a:r>
                        <a:rPr lang="ru-RU" sz="1600" u="none" strike="noStrike" dirty="0" err="1">
                          <a:effectLst/>
                        </a:rPr>
                        <a:t>софинансирование</a:t>
                      </a:r>
                      <a:r>
                        <a:rPr lang="ru-RU" sz="1600" u="none" strike="noStrike" dirty="0">
                          <a:effectLst/>
                        </a:rPr>
                        <a:t> капитальных вложений в которые осуществляется за счет субсидий из областного бюджета (за счет средств областного и федерального бюджетов</a:t>
                      </a:r>
                      <a:r>
                        <a:rPr lang="ru-RU" sz="1600" u="none" strike="noStrike" dirty="0" smtClean="0">
                          <a:effectLst/>
                        </a:rPr>
                        <a:t>)                                                              на 2020 год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 и плановый период 2021-2022 годов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7411635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64870"/>
              </p:ext>
            </p:extLst>
          </p:nvPr>
        </p:nvGraphicFramePr>
        <p:xfrm>
          <a:off x="251520" y="1844824"/>
          <a:ext cx="8675687" cy="484483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561089">
                  <a:extLst>
                    <a:ext uri="{9D8B030D-6E8A-4147-A177-3AD203B41FA5}">
                      <a16:colId xmlns:a16="http://schemas.microsoft.com/office/drawing/2014/main" xmlns="" val="3738630675"/>
                    </a:ext>
                  </a:extLst>
                </a:gridCol>
                <a:gridCol w="1473425">
                  <a:extLst>
                    <a:ext uri="{9D8B030D-6E8A-4147-A177-3AD203B41FA5}">
                      <a16:colId xmlns:a16="http://schemas.microsoft.com/office/drawing/2014/main" xmlns="" val="3921241339"/>
                    </a:ext>
                  </a:extLst>
                </a:gridCol>
                <a:gridCol w="1390995">
                  <a:extLst>
                    <a:ext uri="{9D8B030D-6E8A-4147-A177-3AD203B41FA5}">
                      <a16:colId xmlns:a16="http://schemas.microsoft.com/office/drawing/2014/main" xmlns="" val="1933255744"/>
                    </a:ext>
                  </a:extLst>
                </a:gridCol>
                <a:gridCol w="1250178">
                  <a:extLst>
                    <a:ext uri="{9D8B030D-6E8A-4147-A177-3AD203B41FA5}">
                      <a16:colId xmlns:a16="http://schemas.microsoft.com/office/drawing/2014/main" xmlns="" val="3854415285"/>
                    </a:ext>
                  </a:extLst>
                </a:gridCol>
              </a:tblGrid>
              <a:tr h="8167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 Наименование объекта капитальных вложений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2020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2022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404926"/>
                  </a:ext>
                </a:extLst>
              </a:tr>
              <a:tr h="816747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 dirty="0"/>
                        <a:t>Субсидии местным бюджетам на </a:t>
                      </a:r>
                      <a:r>
                        <a:rPr lang="ru-RU" sz="1300" dirty="0" err="1"/>
                        <a:t>софинансирование</a:t>
                      </a:r>
                      <a:r>
                        <a:rPr lang="ru-RU" sz="1300" dirty="0"/>
                        <a:t> капитальных вложений в объекты муниципальной собственности в сфере культуры и архивов (строительство нового дома культуры по </a:t>
                      </a:r>
                      <a:r>
                        <a:rPr lang="ru-RU" sz="1300" dirty="0" err="1"/>
                        <a:t>ул.Лазо</a:t>
                      </a:r>
                      <a:r>
                        <a:rPr lang="ru-RU" sz="1300" dirty="0"/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79674,1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49582,4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7921038"/>
                  </a:ext>
                </a:extLst>
              </a:tr>
              <a:tr h="1826412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 dirty="0"/>
                        <a:t>Субсидии на переселение граждан из аварийного жилищного фонда Иркутской области, включенного в перечень многоквартирных домов, признанных аварийными после 1 января 2012 года и подлежащими сносу на территории Иркутской области, расселяемых с финансовой поддержкой государственной корпорации -Фонда содействия реформированию жилищно-коммунального хозяйства, осуществляемых за счет средств областного бюджета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22798,6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948839"/>
                  </a:ext>
                </a:extLst>
              </a:tr>
              <a:tr h="1220613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/>
                        <a:t>Субсидии местным бюджетам на софинансирование капитальных вложений в объекты муниципальной собственности, которые осуществляются из местных бюджетов, в целях реализации мероприятий по строительству, реконструкции образовательных организаций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 smtClean="0"/>
                        <a:t>30000,0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 smtClean="0"/>
                        <a:t>50000,0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smtClean="0"/>
                        <a:t>529297,0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6543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106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643174" y="2928935"/>
            <a:ext cx="3643338" cy="287633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1126027,5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1110550,3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92333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5477,2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26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1110550,3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997873,6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1490712,8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1126027,5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1012580,6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1505770,2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15477,2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14707,0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15057,4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  <p:extLst>
      <p:ext uri="{BB962C8B-B14F-4D97-AF65-F5344CB8AC3E}">
        <p14:creationId xmlns:p14="http://schemas.microsoft.com/office/powerpoint/2010/main" val="152132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D1565-A5D4-4D91-9CD2-94CBF373CF67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62149-55F9-4984-9CAD-C98EF402E02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285720" y="1"/>
            <a:ext cx="8358246" cy="120032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городского муниципального образования в 2020-2022 годах                                                                            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 рублей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928670"/>
          <a:ext cx="8286806" cy="5864063"/>
        </p:xfrm>
        <a:graphic>
          <a:graphicData uri="http://schemas.openxmlformats.org/drawingml/2006/table">
            <a:tbl>
              <a:tblPr/>
              <a:tblGrid>
                <a:gridCol w="17501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84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8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96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17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3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415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47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718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3367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418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2018 г., факт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2019 г.,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Темп роста, %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2020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роста, 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2021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   роста,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 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2022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роста,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54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224154,4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208502,2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93,0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206362,9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196094,4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95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200765,2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102,4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854404,3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932406,6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109,1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904187,4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801779,2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88,7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1289947,6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160,9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85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всего,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856831,1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934395,7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109,1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904187,4</a:t>
                      </a:r>
                      <a:endParaRPr lang="ru-RU" sz="9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9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801779,2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88,7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1289947,6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160,9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54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 в том числе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155337,0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157235,3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101,2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90083,3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57,3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74672,4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82,9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77809,3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104,2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66734,4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87396,4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131,0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90083,3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103,1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74672,4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82,9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77809,3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104,2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88602,6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69838,9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78,8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8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РФ и муниципальных образований (межбюджетные субсидии): 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258470,3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222521,3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86,1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283322,7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127,3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210461,7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74,3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695375,4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330,4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38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бюджетам городских округов (субсидии на выравнивание обеспеченности городских округов Иркутской области)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81895,9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       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  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7185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бюджетам городских округов (субсидии на выплату денежного содержания работникам бюджетных учреждений)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26474,6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92146,9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в 3,5 раза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62908,8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68,3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60769,3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96,6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98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443023,8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548598,7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123,8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530781,4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96,8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516645,1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516762,9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6040,4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9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Итого доходов: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1078558,7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1140908,8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105,8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1110550,3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97,3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997873,6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89,9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1490712,8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149,4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92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5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90127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136875,0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17400,0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r>
              <a:rPr lang="ru-RU" sz="1200" dirty="0" smtClean="0"/>
              <a:t>Налоги </a:t>
            </a:r>
            <a:r>
              <a:rPr lang="ru-RU" sz="1200" dirty="0"/>
              <a:t>на совокупный доход </a:t>
            </a:r>
            <a:r>
              <a:rPr lang="ru-RU" sz="1200" b="1" dirty="0" smtClean="0"/>
              <a:t>23136,4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 smtClean="0"/>
          </a:p>
          <a:p>
            <a:r>
              <a:rPr lang="ru-RU" sz="1200" dirty="0" smtClean="0"/>
              <a:t>Акцизы  </a:t>
            </a:r>
            <a:r>
              <a:rPr lang="ru-RU" sz="1200" b="1" dirty="0" smtClean="0"/>
              <a:t>13250,6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6950,0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7" name="Диаграмма 16"/>
          <p:cNvGraphicFramePr/>
          <p:nvPr/>
        </p:nvGraphicFramePr>
        <p:xfrm>
          <a:off x="357158" y="1000108"/>
          <a:ext cx="5286412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242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0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42852"/>
            <a:ext cx="914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2021-2022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91162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91163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91164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2022 </a:t>
            </a:r>
            <a:r>
              <a:rPr lang="ru-RU" sz="1600" b="1" dirty="0"/>
              <a:t>год</a:t>
            </a:r>
          </a:p>
        </p:txBody>
      </p:sp>
      <p:sp>
        <p:nvSpPr>
          <p:cNvPr id="91165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139761,0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14350,5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12686,0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13380,2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7050,0 </a:t>
            </a:r>
            <a:r>
              <a:rPr lang="ru-RU" sz="1000" b="1" dirty="0"/>
              <a:t>тыс. руб.</a:t>
            </a:r>
          </a:p>
        </p:txBody>
      </p:sp>
      <p:sp>
        <p:nvSpPr>
          <p:cNvPr id="91166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143117,0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14600,0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13036,0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14024,6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7100,0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0" name="Диаграмма 29"/>
          <p:cNvGraphicFramePr/>
          <p:nvPr/>
        </p:nvGraphicFramePr>
        <p:xfrm>
          <a:off x="571472" y="1000108"/>
          <a:ext cx="4214842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Диаграмма 30"/>
          <p:cNvGraphicFramePr/>
          <p:nvPr/>
        </p:nvGraphicFramePr>
        <p:xfrm>
          <a:off x="4071934" y="857232"/>
          <a:ext cx="4572032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840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3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642910" y="1285860"/>
          <a:ext cx="7786742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792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3214" name="TextBox 15"/>
          <p:cNvSpPr txBox="1">
            <a:spLocks noChangeArrowheads="1"/>
          </p:cNvSpPr>
          <p:nvPr/>
        </p:nvSpPr>
        <p:spPr bwMode="auto">
          <a:xfrm>
            <a:off x="1643042" y="5572140"/>
            <a:ext cx="1603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2021 </a:t>
            </a:r>
            <a:r>
              <a:rPr lang="ru-RU" b="1" dirty="0">
                <a:solidFill>
                  <a:srgbClr val="FF0000"/>
                </a:solidFill>
              </a:rPr>
              <a:t>год</a:t>
            </a:r>
          </a:p>
        </p:txBody>
      </p:sp>
      <p:sp>
        <p:nvSpPr>
          <p:cNvPr id="93215" name="TextBox 16"/>
          <p:cNvSpPr txBox="1">
            <a:spLocks noChangeArrowheads="1"/>
          </p:cNvSpPr>
          <p:nvPr/>
        </p:nvSpPr>
        <p:spPr bwMode="auto">
          <a:xfrm>
            <a:off x="5572132" y="5643578"/>
            <a:ext cx="17478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2022 </a:t>
            </a:r>
            <a:r>
              <a:rPr lang="ru-RU" b="1" dirty="0">
                <a:solidFill>
                  <a:srgbClr val="FF0000"/>
                </a:solidFill>
              </a:rPr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</p:txBody>
      </p:sp>
      <p:graphicFrame>
        <p:nvGraphicFramePr>
          <p:cNvPr id="30" name="Диаграмма 29"/>
          <p:cNvGraphicFramePr/>
          <p:nvPr/>
        </p:nvGraphicFramePr>
        <p:xfrm>
          <a:off x="214282" y="1071546"/>
          <a:ext cx="464347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Диаграмма 30"/>
          <p:cNvGraphicFramePr/>
          <p:nvPr/>
        </p:nvGraphicFramePr>
        <p:xfrm>
          <a:off x="4286248" y="1000108"/>
          <a:ext cx="4857752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969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9524</TotalTime>
  <Words>1611</Words>
  <Application>Microsoft Office PowerPoint</Application>
  <PresentationFormat>Экран (4:3)</PresentationFormat>
  <Paragraphs>599</Paragraphs>
  <Slides>21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Аспект</vt:lpstr>
      <vt:lpstr>Лист</vt:lpstr>
      <vt:lpstr>Бюджет Зиминского городского муниципального образования на 2020 год и плановый период 2021 и 2022 годов  (Решение Думы Зиминского городского муниципального образования №30 от 26.12.2019г.)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2020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1225</cp:revision>
  <dcterms:created xsi:type="dcterms:W3CDTF">2013-11-05T05:29:52Z</dcterms:created>
  <dcterms:modified xsi:type="dcterms:W3CDTF">2022-08-26T08:34:54Z</dcterms:modified>
</cp:coreProperties>
</file>