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927" r:id="rId1"/>
    <p:sldMasterId id="2147484940" r:id="rId2"/>
    <p:sldMasterId id="2147484953" r:id="rId3"/>
    <p:sldMasterId id="2147484966" r:id="rId4"/>
    <p:sldMasterId id="2147484979" r:id="rId5"/>
    <p:sldMasterId id="2147484992" r:id="rId6"/>
  </p:sldMasterIdLst>
  <p:notesMasterIdLst>
    <p:notesMasterId r:id="rId19"/>
  </p:notesMasterIdLst>
  <p:handoutMasterIdLst>
    <p:handoutMasterId r:id="rId20"/>
  </p:handoutMasterIdLst>
  <p:sldIdLst>
    <p:sldId id="440" r:id="rId7"/>
    <p:sldId id="436" r:id="rId8"/>
    <p:sldId id="442" r:id="rId9"/>
    <p:sldId id="437" r:id="rId10"/>
    <p:sldId id="438" r:id="rId11"/>
    <p:sldId id="439" r:id="rId12"/>
    <p:sldId id="423" r:id="rId13"/>
    <p:sldId id="447" r:id="rId14"/>
    <p:sldId id="444" r:id="rId15"/>
    <p:sldId id="445" r:id="rId16"/>
    <p:sldId id="446" r:id="rId17"/>
    <p:sldId id="441" r:id="rId1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007A37"/>
    <a:srgbClr val="FFB36D"/>
    <a:srgbClr val="FFFF99"/>
    <a:srgbClr val="FFFFCC"/>
    <a:srgbClr val="EBF52B"/>
    <a:srgbClr val="66FF66"/>
    <a:srgbClr val="F1BFE4"/>
    <a:srgbClr val="C5FF99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1.0640265116741415E-3"/>
          <c:w val="0.99999775029696092"/>
          <c:h val="0.8799095422146077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946313707280294E-3"/>
                  <c:y val="-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4749669595337551E-4"/>
                  <c:y val="-1.3211982294364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8313908081374638E-4"/>
                  <c:y val="-1.3211799566130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988344848824784E-3"/>
                  <c:y val="-1.27317724931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020412202141041E-4"/>
                  <c:y val="-1.4085971441769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2023</c:v>
                </c:pt>
                <c:pt idx="1">
                  <c:v>Оценка 2024</c:v>
                </c:pt>
                <c:pt idx="2">
                  <c:v>Прогноз 2025</c:v>
                </c:pt>
                <c:pt idx="3">
                  <c:v>Прогноз 2026</c:v>
                </c:pt>
                <c:pt idx="4">
                  <c:v>Прогноз 2027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318247</c:v>
                </c:pt>
                <c:pt idx="1">
                  <c:v>371529.6</c:v>
                </c:pt>
                <c:pt idx="2">
                  <c:v>367500</c:v>
                </c:pt>
                <c:pt idx="3">
                  <c:v>376400</c:v>
                </c:pt>
                <c:pt idx="4">
                  <c:v>385335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325563232549855E-3"/>
                  <c:y val="6.9619457487180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7.3557250948724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52372821433516E-3"/>
                  <c:y val="-4.873362024102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02252930199421E-3"/>
                  <c:y val="-6.729880890427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976689697649568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2023</c:v>
                </c:pt>
                <c:pt idx="1">
                  <c:v>Оценка 2024</c:v>
                </c:pt>
                <c:pt idx="2">
                  <c:v>Прогноз 2025</c:v>
                </c:pt>
                <c:pt idx="3">
                  <c:v>Прогноз 2026</c:v>
                </c:pt>
                <c:pt idx="4">
                  <c:v>Прогноз 2027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2534778.4</c:v>
                </c:pt>
                <c:pt idx="1">
                  <c:v>2297358.7000000002</c:v>
                </c:pt>
                <c:pt idx="2">
                  <c:v>1613939.2</c:v>
                </c:pt>
                <c:pt idx="3">
                  <c:v>1570832.7</c:v>
                </c:pt>
                <c:pt idx="4">
                  <c:v>1239999.8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394240"/>
        <c:axId val="117912320"/>
        <c:axId val="0"/>
      </c:bar3DChart>
      <c:catAx>
        <c:axId val="639424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c:spPr>
        <c:txPr>
          <a:bodyPr/>
          <a:lstStyle/>
          <a:p>
            <a:pPr>
              <a:defRPr b="1">
                <a:solidFill>
                  <a:srgbClr val="00682F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7912320"/>
        <c:crosses val="autoZero"/>
        <c:auto val="1"/>
        <c:lblAlgn val="ctr"/>
        <c:lblOffset val="100"/>
        <c:noMultiLvlLbl val="0"/>
      </c:catAx>
      <c:valAx>
        <c:axId val="1179123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394240"/>
        <c:crosses val="autoZero"/>
        <c:crossBetween val="between"/>
      </c:valAx>
      <c:spPr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/>
            </a:pPr>
            <a:endParaRPr lang="ru-RU"/>
          </a:p>
        </c:txPr>
      </c:legendEntry>
      <c:layout>
        <c:manualLayout>
          <c:xMode val="edge"/>
          <c:yMode val="edge"/>
          <c:x val="0.73015836909527942"/>
          <c:y val="1.1729822834645688E-3"/>
          <c:w val="0.26984165102591684"/>
          <c:h val="0.1508586034300282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21496209428172"/>
          <c:y val="3.7500867959115648E-2"/>
          <c:w val="0.76578503790571828"/>
          <c:h val="0.962499184747381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(план)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4862922310334883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216033</c:v>
                </c:pt>
                <c:pt idx="1">
                  <c:v>18400</c:v>
                </c:pt>
                <c:pt idx="2">
                  <c:v>40500</c:v>
                </c:pt>
                <c:pt idx="3">
                  <c:v>7800</c:v>
                </c:pt>
                <c:pt idx="4">
                  <c:v>9000</c:v>
                </c:pt>
                <c:pt idx="5">
                  <c:v>13100</c:v>
                </c:pt>
                <c:pt idx="6">
                  <c:v>14100</c:v>
                </c:pt>
                <c:pt idx="7">
                  <c:v>11160</c:v>
                </c:pt>
                <c:pt idx="8">
                  <c:v>25540</c:v>
                </c:pt>
                <c:pt idx="9">
                  <c:v>5770.6</c:v>
                </c:pt>
                <c:pt idx="10">
                  <c:v>4004</c:v>
                </c:pt>
                <c:pt idx="11">
                  <c:v>5342.4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 (проект)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7799488177130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219980</c:v>
                </c:pt>
                <c:pt idx="1">
                  <c:v>19500</c:v>
                </c:pt>
                <c:pt idx="2">
                  <c:v>41000</c:v>
                </c:pt>
                <c:pt idx="3">
                  <c:v>7500</c:v>
                </c:pt>
                <c:pt idx="4">
                  <c:v>9100</c:v>
                </c:pt>
                <c:pt idx="5">
                  <c:v>13200</c:v>
                </c:pt>
                <c:pt idx="6">
                  <c:v>14000</c:v>
                </c:pt>
                <c:pt idx="7">
                  <c:v>11500</c:v>
                </c:pt>
                <c:pt idx="8">
                  <c:v>27280</c:v>
                </c:pt>
                <c:pt idx="9">
                  <c:v>1150</c:v>
                </c:pt>
                <c:pt idx="11">
                  <c:v>3290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34516352"/>
        <c:axId val="34280576"/>
      </c:barChart>
      <c:catAx>
        <c:axId val="3451635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4280576"/>
        <c:crosses val="autoZero"/>
        <c:auto val="1"/>
        <c:lblAlgn val="ctr"/>
        <c:lblOffset val="100"/>
        <c:noMultiLvlLbl val="0"/>
      </c:catAx>
      <c:valAx>
        <c:axId val="342805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45163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10"/>
      <c:depthPercent val="1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99047911576585"/>
          <c:y val="8.7906899233418503E-2"/>
          <c:w val="0.83009520884234156"/>
          <c:h val="0.8579365162164287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(план)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 formatCode="General">
                  <c:v>378566.1</c:v>
                </c:pt>
                <c:pt idx="1">
                  <c:v>1002079.5</c:v>
                </c:pt>
                <c:pt idx="2" formatCode="General">
                  <c:v>852983.9</c:v>
                </c:pt>
                <c:pt idx="3" formatCode="General">
                  <c:v>63729.2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(проект)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286839.2</c:v>
                </c:pt>
                <c:pt idx="1">
                  <c:v>473993.4</c:v>
                </c:pt>
                <c:pt idx="2">
                  <c:v>853106.6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015680"/>
        <c:axId val="33017216"/>
        <c:axId val="0"/>
      </c:bar3DChart>
      <c:catAx>
        <c:axId val="3301568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33017216"/>
        <c:crosses val="autoZero"/>
        <c:auto val="1"/>
        <c:lblAlgn val="ctr"/>
        <c:lblOffset val="100"/>
        <c:noMultiLvlLbl val="0"/>
      </c:catAx>
      <c:valAx>
        <c:axId val="33017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30156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620183191596827"/>
          <c:y val="3.0575836903189355E-2"/>
          <c:w val="0.41248171304962378"/>
          <c:h val="0.130110886170398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75000"/>
              </a:schemeClr>
            </a:solidFill>
          </c:spPr>
          <c:invertIfNegative val="0"/>
          <c:cat>
            <c:strRef>
              <c:f>Лист1!$B$3:$F$3</c:f>
              <c:strCache>
                <c:ptCount val="5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  <c:pt idx="3">
                  <c:v>2026г.</c:v>
                </c:pt>
                <c:pt idx="4">
                  <c:v>2027г.</c:v>
                </c:pt>
              </c:strCache>
            </c:strRef>
          </c:cat>
          <c:val>
            <c:numRef>
              <c:f>Лист1!$B$4:$F$4</c:f>
              <c:numCache>
                <c:formatCode>_-* #,##0.0\ _₽_-;\-* #,##0.0\ _₽_-;_-* "-"??\ _₽_-;_-@_-</c:formatCode>
                <c:ptCount val="5"/>
                <c:pt idx="0">
                  <c:v>2852087.1</c:v>
                </c:pt>
                <c:pt idx="1">
                  <c:v>2695915</c:v>
                </c:pt>
                <c:pt idx="2">
                  <c:v>2009001.7</c:v>
                </c:pt>
                <c:pt idx="3">
                  <c:v>1975462.7</c:v>
                </c:pt>
                <c:pt idx="4">
                  <c:v>1654234.9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4425856"/>
        <c:axId val="119096064"/>
        <c:axId val="0"/>
      </c:bar3DChart>
      <c:catAx>
        <c:axId val="34425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FFFF00"/>
                </a:solidFill>
              </a:defRPr>
            </a:pPr>
            <a:endParaRPr lang="ru-RU"/>
          </a:p>
        </c:txPr>
        <c:crossAx val="119096064"/>
        <c:crosses val="autoZero"/>
        <c:auto val="1"/>
        <c:lblAlgn val="ctr"/>
        <c:lblOffset val="100"/>
        <c:noMultiLvlLbl val="0"/>
      </c:catAx>
      <c:valAx>
        <c:axId val="11909606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_-* #,##0.0\ _₽_-;\-* #,##0.0\ _₽_-;_-* &quot;-&quot;??\ _₽_-;_-@_-" sourceLinked="1"/>
        <c:majorTickMark val="out"/>
        <c:minorTickMark val="none"/>
        <c:tickLblPos val="nextTo"/>
        <c:crossAx val="34425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0.44069</cdr:x>
      <cdr:y>0.24496</cdr:y>
    </cdr:from>
    <cdr:to>
      <cdr:x>0.56173</cdr:x>
      <cdr:y>0.2976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761914" y="1340578"/>
          <a:ext cx="1033254" cy="288078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1 981 439,2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0.63259</cdr:x>
      <cdr:y>0.24352</cdr:y>
    </cdr:from>
    <cdr:to>
      <cdr:x>0.75542</cdr:x>
      <cdr:y>0.29615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400096" y="1332687"/>
          <a:ext cx="1048534" cy="288023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</a:t>
          </a:r>
          <a:r>
            <a:rPr lang="ru-RU" sz="1300" b="1" dirty="0" smtClean="0">
              <a:solidFill>
                <a:schemeClr val="tx1"/>
              </a:solidFill>
            </a:rPr>
            <a:t>947 232,7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0.8266</cdr:x>
      <cdr:y>0.33356</cdr:y>
    </cdr:from>
    <cdr:to>
      <cdr:x>0.956</cdr:x>
      <cdr:y>0.39322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056280" y="1825452"/>
          <a:ext cx="1104618" cy="326487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</a:t>
          </a:r>
          <a:r>
            <a:rPr lang="ru-RU" sz="1300" b="1" dirty="0" smtClean="0">
              <a:solidFill>
                <a:schemeClr val="tx1"/>
              </a:solidFill>
            </a:rPr>
            <a:t>625 334,8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0.55667</cdr:x>
      <cdr:y>0.32492</cdr:y>
    </cdr:from>
    <cdr:to>
      <cdr:x>0.64103</cdr:x>
      <cdr:y>0.44239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>
          <a:off x="4752024" y="1778142"/>
          <a:ext cx="720080" cy="642874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0.75069</cdr:x>
      <cdr:y>0.24861</cdr:y>
    </cdr:from>
    <cdr:to>
      <cdr:x>0.87235</cdr:x>
      <cdr:y>0.32492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6408208" y="1360527"/>
          <a:ext cx="1038546" cy="41761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-321 897,9</a:t>
          </a:r>
          <a:endParaRPr lang="ru-RU" sz="1200" b="1" dirty="0" smtClean="0">
            <a:solidFill>
              <a:schemeClr val="tx1"/>
            </a:solidFill>
          </a:endParaRPr>
        </a:p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 </a:t>
          </a:r>
          <a:r>
            <a:rPr lang="ru-RU" sz="1200" b="1" dirty="0" smtClean="0">
              <a:solidFill>
                <a:schemeClr val="tx1"/>
              </a:solidFill>
            </a:rPr>
            <a:t>(-16,5%)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0.75069</cdr:x>
      <cdr:y>0.32492</cdr:y>
    </cdr:from>
    <cdr:to>
      <cdr:x>0.83504</cdr:x>
      <cdr:y>0.44239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6408208" y="1778142"/>
          <a:ext cx="720080" cy="64287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0.08429</cdr:x>
      <cdr:y>0.81081</cdr:y>
    </cdr:from>
    <cdr:to>
      <cdr:x>0.13329</cdr:x>
      <cdr:y>0.8766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719576" y="4437240"/>
          <a:ext cx="41824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11%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0.06742</cdr:x>
      <cdr:y>0.51316</cdr:y>
    </cdr:from>
    <cdr:to>
      <cdr:x>0.14334</cdr:x>
      <cdr:y>0.57397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575561" y="2808312"/>
          <a:ext cx="648072" cy="332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89%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0.28269</cdr:x>
      <cdr:y>0.80263</cdr:y>
    </cdr:from>
    <cdr:to>
      <cdr:x>0.34352</cdr:x>
      <cdr:y>0.85526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2342634" y="4392488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14%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0.26255</cdr:x>
      <cdr:y>0.53449</cdr:y>
    </cdr:from>
    <cdr:to>
      <cdr:x>0.34944</cdr:x>
      <cdr:y>0.60028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2241234" y="2925072"/>
          <a:ext cx="74177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86%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0.46735</cdr:x>
      <cdr:y>0.80263</cdr:y>
    </cdr:from>
    <cdr:to>
      <cdr:x>0.53686</cdr:x>
      <cdr:y>0.86842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872805" y="4392488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19%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0.47604</cdr:x>
      <cdr:y>0.55263</cdr:y>
    </cdr:from>
    <cdr:to>
      <cdr:x>0.52817</cdr:x>
      <cdr:y>0.61842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3944812" y="302433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81%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0.66633</cdr:x>
      <cdr:y>0.81081</cdr:y>
    </cdr:from>
    <cdr:to>
      <cdr:x>0.72716</cdr:x>
      <cdr:y>0.86344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5688128" y="4437240"/>
          <a:ext cx="51924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19%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0.66503</cdr:x>
      <cdr:y>0.56579</cdr:y>
    </cdr:from>
    <cdr:to>
      <cdr:x>0.715</cdr:x>
      <cdr:y>0.61842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5510986" y="3096344"/>
          <a:ext cx="41404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81%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0.86035</cdr:x>
      <cdr:y>0.81081</cdr:y>
    </cdr:from>
    <cdr:to>
      <cdr:x>0.91248</cdr:x>
      <cdr:y>0.86344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7344312" y="4437240"/>
          <a:ext cx="445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24%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0.86035</cdr:x>
      <cdr:y>0.57397</cdr:y>
    </cdr:from>
    <cdr:to>
      <cdr:x>0.93856</cdr:x>
      <cdr:y>0.63976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7344312" y="3141096"/>
          <a:ext cx="667637" cy="360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76%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0.15744</cdr:x>
      <cdr:y>0.4687</cdr:y>
    </cdr:from>
    <cdr:to>
      <cdr:x>0.26545</cdr:x>
      <cdr:y>0.5608</cdr:y>
    </cdr:to>
    <cdr:sp macro="" textlink="">
      <cdr:nvSpPr>
        <cdr:cNvPr id="37" name="Стрелка вправо 36"/>
        <cdr:cNvSpPr/>
      </cdr:nvSpPr>
      <cdr:spPr>
        <a:xfrm xmlns:a="http://schemas.openxmlformats.org/drawingml/2006/main">
          <a:off x="1344007" y="2565032"/>
          <a:ext cx="922023" cy="50403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dirty="0" smtClean="0">
              <a:solidFill>
                <a:schemeClr val="tx1"/>
              </a:solidFill>
            </a:rPr>
            <a:t>-</a:t>
          </a:r>
          <a:r>
            <a:rPr lang="ru-RU" b="1" dirty="0" smtClean="0">
              <a:solidFill>
                <a:schemeClr val="tx1"/>
              </a:solidFill>
            </a:rPr>
            <a:t>237419,7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0.16273</cdr:x>
      <cdr:y>0.77134</cdr:y>
    </cdr:from>
    <cdr:to>
      <cdr:x>0.25243</cdr:x>
      <cdr:y>0.85028</cdr:y>
    </cdr:to>
    <cdr:sp macro="" textlink="">
      <cdr:nvSpPr>
        <cdr:cNvPr id="39" name="Стрелка вправо 38"/>
        <cdr:cNvSpPr/>
      </cdr:nvSpPr>
      <cdr:spPr>
        <a:xfrm xmlns:a="http://schemas.openxmlformats.org/drawingml/2006/main">
          <a:off x="1389118" y="4221216"/>
          <a:ext cx="765773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+53282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0.36272</cdr:x>
      <cdr:y>0.77637</cdr:y>
    </cdr:from>
    <cdr:to>
      <cdr:x>0.45973</cdr:x>
      <cdr:y>0.85532</cdr:y>
    </cdr:to>
    <cdr:sp macro="" textlink="">
      <cdr:nvSpPr>
        <cdr:cNvPr id="40" name="Стрелка вправо 39"/>
        <cdr:cNvSpPr/>
      </cdr:nvSpPr>
      <cdr:spPr>
        <a:xfrm xmlns:a="http://schemas.openxmlformats.org/drawingml/2006/main">
          <a:off x="3096344" y="4248773"/>
          <a:ext cx="828092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-4029,6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0.3565</cdr:x>
      <cdr:y>0.4687</cdr:y>
    </cdr:from>
    <cdr:to>
      <cdr:x>0.46388</cdr:x>
      <cdr:y>0.57397</cdr:y>
    </cdr:to>
    <cdr:sp macro="" textlink="">
      <cdr:nvSpPr>
        <cdr:cNvPr id="41" name="Стрелка вправо 40"/>
        <cdr:cNvSpPr/>
      </cdr:nvSpPr>
      <cdr:spPr>
        <a:xfrm xmlns:a="http://schemas.openxmlformats.org/drawingml/2006/main">
          <a:off x="3043234" y="2565032"/>
          <a:ext cx="916702" cy="576102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-683419,5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0.55041</cdr:x>
      <cdr:y>0.77637</cdr:y>
    </cdr:from>
    <cdr:to>
      <cdr:x>0.64109</cdr:x>
      <cdr:y>0.85532</cdr:y>
    </cdr:to>
    <cdr:sp macro="" textlink="">
      <cdr:nvSpPr>
        <cdr:cNvPr id="42" name="Стрелка вправо 41"/>
        <cdr:cNvSpPr/>
      </cdr:nvSpPr>
      <cdr:spPr>
        <a:xfrm xmlns:a="http://schemas.openxmlformats.org/drawingml/2006/main">
          <a:off x="4698523" y="4248773"/>
          <a:ext cx="774085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+8900,0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0.54824</cdr:x>
      <cdr:y>0.4687</cdr:y>
    </cdr:from>
    <cdr:to>
      <cdr:x>0.64946</cdr:x>
      <cdr:y>0.57397</cdr:y>
    </cdr:to>
    <cdr:sp macro="" textlink="">
      <cdr:nvSpPr>
        <cdr:cNvPr id="45" name="Стрелка вправо 44"/>
        <cdr:cNvSpPr/>
      </cdr:nvSpPr>
      <cdr:spPr>
        <a:xfrm xmlns:a="http://schemas.openxmlformats.org/drawingml/2006/main">
          <a:off x="4680016" y="2565011"/>
          <a:ext cx="864096" cy="576102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-43106,5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0.74225</cdr:x>
      <cdr:y>0.48186</cdr:y>
    </cdr:from>
    <cdr:to>
      <cdr:x>0.85191</cdr:x>
      <cdr:y>0.57397</cdr:y>
    </cdr:to>
    <cdr:sp macro="" textlink="">
      <cdr:nvSpPr>
        <cdr:cNvPr id="46" name="Стрелка вправо 45"/>
        <cdr:cNvSpPr/>
      </cdr:nvSpPr>
      <cdr:spPr>
        <a:xfrm xmlns:a="http://schemas.openxmlformats.org/drawingml/2006/main">
          <a:off x="6336200" y="2637040"/>
          <a:ext cx="936104" cy="50405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-330832,9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0.75069</cdr:x>
      <cdr:y>0.78449</cdr:y>
    </cdr:from>
    <cdr:to>
      <cdr:x>0.84348</cdr:x>
      <cdr:y>0.86344</cdr:y>
    </cdr:to>
    <cdr:sp macro="" textlink="">
      <cdr:nvSpPr>
        <cdr:cNvPr id="47" name="Стрелка вправо 46"/>
        <cdr:cNvSpPr/>
      </cdr:nvSpPr>
      <cdr:spPr>
        <a:xfrm xmlns:a="http://schemas.openxmlformats.org/drawingml/2006/main">
          <a:off x="6408208" y="4293224"/>
          <a:ext cx="792088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+8935,0</a:t>
          </a:r>
          <a:endParaRPr lang="ru-RU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0.9073</cdr:x>
      <cdr:y>0.925</cdr:y>
    </cdr:from>
    <cdr:to>
      <cdr:x>0.92368</cdr:x>
      <cdr:y>0.99294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7752666" y="5328592"/>
          <a:ext cx="139987" cy="39137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0.94526</cdr:x>
      <cdr:y>0.91574</cdr:y>
    </cdr:from>
    <cdr:to>
      <cdr:x>0.98441</cdr:x>
      <cdr:y>0.97436</cdr:y>
    </cdr:to>
    <cdr:sp macro="" textlink="">
      <cdr:nvSpPr>
        <cdr:cNvPr id="9" name="Поле 8"/>
        <cdr:cNvSpPr txBox="1"/>
      </cdr:nvSpPr>
      <cdr:spPr>
        <a:xfrm xmlns:a="http://schemas.openxmlformats.org/drawingml/2006/main">
          <a:off x="6591869" y="3411647"/>
          <a:ext cx="27295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0.94037</cdr:x>
      <cdr:y>0.92673</cdr:y>
    </cdr:from>
    <cdr:to>
      <cdr:x>1</cdr:x>
      <cdr:y>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6557750" y="3452590"/>
          <a:ext cx="415820" cy="272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0.91546</cdr:x>
      <cdr:y>0.8375</cdr:y>
    </cdr:from>
    <cdr:to>
      <cdr:x>1</cdr:x>
      <cdr:y>0.9125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7822351" y="4824536"/>
          <a:ext cx="722402" cy="432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+3947,0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(+1,8</a:t>
          </a:r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%)</a:t>
          </a:r>
        </a:p>
      </cdr:txBody>
    </cdr:sp>
  </cdr:relSizeAnchor>
  <cdr:relSizeAnchor xmlns:cdr="http://schemas.openxmlformats.org/drawingml/2006/chartDrawing">
    <cdr:from>
      <cdr:x>0.35111</cdr:x>
      <cdr:y>0.85</cdr:y>
    </cdr:from>
    <cdr:to>
      <cdr:x>0.36796</cdr:x>
      <cdr:y>0.90148</cdr:y>
    </cdr:to>
    <cdr:cxnSp macro="">
      <cdr:nvCxnSpPr>
        <cdr:cNvPr id="13" name="Прямая со стрелкой 12"/>
        <cdr:cNvCxnSpPr/>
      </cdr:nvCxnSpPr>
      <cdr:spPr>
        <a:xfrm xmlns:a="http://schemas.openxmlformats.org/drawingml/2006/main" flipV="1">
          <a:off x="3000138" y="4896544"/>
          <a:ext cx="144016" cy="29655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0.50363</cdr:x>
      <cdr:y>0.79395</cdr:y>
    </cdr:from>
    <cdr:to>
      <cdr:x>0.61182</cdr:x>
      <cdr:y>0.90706</cdr:y>
    </cdr:to>
    <cdr:sp macro="" textlink="">
      <cdr:nvSpPr>
        <cdr:cNvPr id="18" name="Поле 17"/>
        <cdr:cNvSpPr txBox="1"/>
      </cdr:nvSpPr>
      <cdr:spPr>
        <a:xfrm xmlns:a="http://schemas.openxmlformats.org/drawingml/2006/main">
          <a:off x="4182386" y="2957886"/>
          <a:ext cx="898497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0.38482</cdr:x>
      <cdr:y>0.85</cdr:y>
    </cdr:from>
    <cdr:to>
      <cdr:x>0.46812</cdr:x>
      <cdr:y>0.92648</cdr:y>
    </cdr:to>
    <cdr:sp macro="" textlink="">
      <cdr:nvSpPr>
        <cdr:cNvPr id="19" name="Поле 18"/>
        <cdr:cNvSpPr txBox="1"/>
      </cdr:nvSpPr>
      <cdr:spPr>
        <a:xfrm xmlns:a="http://schemas.openxmlformats.org/drawingml/2006/main">
          <a:off x="3288170" y="4896544"/>
          <a:ext cx="711778" cy="4405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 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1100,0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(+6%)</a:t>
          </a:r>
          <a:endParaRPr lang="ru-RU" sz="1000" b="1" baseline="0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0.42695</cdr:x>
      <cdr:y>0.775</cdr:y>
    </cdr:from>
    <cdr:to>
      <cdr:x>0.44381</cdr:x>
      <cdr:y>0.825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3648210" y="4464496"/>
          <a:ext cx="144016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0.46066</cdr:x>
      <cdr:y>0.775</cdr:y>
    </cdr:from>
    <cdr:to>
      <cdr:x>0.54396</cdr:x>
      <cdr:y>0.84569</cdr:y>
    </cdr:to>
    <cdr:sp macro="" textlink="">
      <cdr:nvSpPr>
        <cdr:cNvPr id="25" name="Поле 24"/>
        <cdr:cNvSpPr txBox="1"/>
      </cdr:nvSpPr>
      <cdr:spPr>
        <a:xfrm xmlns:a="http://schemas.openxmlformats.org/drawingml/2006/main">
          <a:off x="3936242" y="4464496"/>
          <a:ext cx="711778" cy="40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+500,0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(+1,2%)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0.3174</cdr:x>
      <cdr:y>0.6125</cdr:y>
    </cdr:from>
    <cdr:to>
      <cdr:x>0.32583</cdr:x>
      <cdr:y>0.6595</cdr:y>
    </cdr:to>
    <cdr:cxnSp macro="">
      <cdr:nvCxnSpPr>
        <cdr:cNvPr id="26" name="Прямая со стрелкой 25"/>
        <cdr:cNvCxnSpPr/>
      </cdr:nvCxnSpPr>
      <cdr:spPr>
        <a:xfrm xmlns:a="http://schemas.openxmlformats.org/drawingml/2006/main" flipV="1">
          <a:off x="2712106" y="3528392"/>
          <a:ext cx="72008" cy="27075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0.34268</cdr:x>
      <cdr:y>0.6125</cdr:y>
    </cdr:from>
    <cdr:to>
      <cdr:x>0.42598</cdr:x>
      <cdr:y>0.68533</cdr:y>
    </cdr:to>
    <cdr:sp macro="" textlink="">
      <cdr:nvSpPr>
        <cdr:cNvPr id="27" name="Поле 26"/>
        <cdr:cNvSpPr txBox="1"/>
      </cdr:nvSpPr>
      <cdr:spPr>
        <a:xfrm xmlns:a="http://schemas.openxmlformats.org/drawingml/2006/main">
          <a:off x="2928130" y="3528392"/>
          <a:ext cx="711778" cy="419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+100 (+1,1%)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</a:t>
          </a:r>
        </a:p>
      </cdr:txBody>
    </cdr:sp>
  </cdr:relSizeAnchor>
  <cdr:relSizeAnchor xmlns:cdr="http://schemas.openxmlformats.org/drawingml/2006/chartDrawing">
    <cdr:from>
      <cdr:x>0.37639</cdr:x>
      <cdr:y>0.2875</cdr:y>
    </cdr:from>
    <cdr:to>
      <cdr:x>0.39097</cdr:x>
      <cdr:y>0.34794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 flipV="1">
          <a:off x="3216162" y="1656184"/>
          <a:ext cx="124583" cy="34817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0.4101</cdr:x>
      <cdr:y>0.2875</cdr:y>
    </cdr:from>
    <cdr:to>
      <cdr:x>0.48957</cdr:x>
      <cdr:y>0.36554</cdr:y>
    </cdr:to>
    <cdr:sp macro="" textlink="">
      <cdr:nvSpPr>
        <cdr:cNvPr id="29" name="Поле 28"/>
        <cdr:cNvSpPr txBox="1"/>
      </cdr:nvSpPr>
      <cdr:spPr>
        <a:xfrm xmlns:a="http://schemas.openxmlformats.org/drawingml/2006/main">
          <a:off x="3504194" y="1656184"/>
          <a:ext cx="679052" cy="44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1740 (+6,8</a:t>
          </a:r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%)</a:t>
          </a:r>
        </a:p>
      </cdr:txBody>
    </cdr:sp>
  </cdr:relSizeAnchor>
  <cdr:relSizeAnchor xmlns:cdr="http://schemas.openxmlformats.org/drawingml/2006/chartDrawing">
    <cdr:from>
      <cdr:x>0.33425</cdr:x>
      <cdr:y>0.525</cdr:y>
    </cdr:from>
    <cdr:to>
      <cdr:x>0.35111</cdr:x>
      <cdr:y>0.5875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 flipV="1">
          <a:off x="2856122" y="3024336"/>
          <a:ext cx="144016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682F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0.48594</cdr:x>
      <cdr:y>0.55</cdr:y>
    </cdr:from>
    <cdr:to>
      <cdr:x>0.59296</cdr:x>
      <cdr:y>0.70873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4152266" y="31683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0.46066</cdr:x>
      <cdr:y>0.525</cdr:y>
    </cdr:from>
    <cdr:to>
      <cdr:x>0.56767</cdr:x>
      <cdr:y>0.6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3936242" y="3024336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0.35954</cdr:x>
      <cdr:y>0.525</cdr:y>
    </cdr:from>
    <cdr:to>
      <cdr:x>0.43538</cdr:x>
      <cdr:y>0.6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3072146" y="3024336"/>
          <a:ext cx="64807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+100 </a:t>
          </a: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(+0,8%)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0.40336</cdr:x>
      <cdr:y>0.65432</cdr:y>
    </cdr:from>
    <cdr:to>
      <cdr:x>0.60504</cdr:x>
      <cdr:y>0.7037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56384" y="3816424"/>
          <a:ext cx="17281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BA224-B187-4F30-BF23-6D273417D15C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6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4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351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14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39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01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59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65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09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967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3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76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46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20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082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14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41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1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1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41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56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25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316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836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2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42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285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389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081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2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443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46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941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253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026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01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384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508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285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1736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2832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218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06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862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536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664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7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020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922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83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0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394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09866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4294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971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900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04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716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3901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6569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0269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3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35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024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48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52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9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8" r:id="rId1"/>
    <p:sldLayoutId id="2147484929" r:id="rId2"/>
    <p:sldLayoutId id="2147484930" r:id="rId3"/>
    <p:sldLayoutId id="2147484931" r:id="rId4"/>
    <p:sldLayoutId id="2147484932" r:id="rId5"/>
    <p:sldLayoutId id="2147484933" r:id="rId6"/>
    <p:sldLayoutId id="2147484934" r:id="rId7"/>
    <p:sldLayoutId id="2147484935" r:id="rId8"/>
    <p:sldLayoutId id="2147484936" r:id="rId9"/>
    <p:sldLayoutId id="2147484937" r:id="rId10"/>
    <p:sldLayoutId id="2147484938" r:id="rId11"/>
    <p:sldLayoutId id="214748493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41" r:id="rId1"/>
    <p:sldLayoutId id="2147484942" r:id="rId2"/>
    <p:sldLayoutId id="2147484943" r:id="rId3"/>
    <p:sldLayoutId id="2147484944" r:id="rId4"/>
    <p:sldLayoutId id="2147484945" r:id="rId5"/>
    <p:sldLayoutId id="2147484946" r:id="rId6"/>
    <p:sldLayoutId id="2147484947" r:id="rId7"/>
    <p:sldLayoutId id="2147484948" r:id="rId8"/>
    <p:sldLayoutId id="2147484949" r:id="rId9"/>
    <p:sldLayoutId id="2147484950" r:id="rId10"/>
    <p:sldLayoutId id="2147484951" r:id="rId11"/>
    <p:sldLayoutId id="214748495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  <p:sldLayoutId id="2147484965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67" r:id="rId1"/>
    <p:sldLayoutId id="2147484968" r:id="rId2"/>
    <p:sldLayoutId id="2147484969" r:id="rId3"/>
    <p:sldLayoutId id="2147484970" r:id="rId4"/>
    <p:sldLayoutId id="2147484971" r:id="rId5"/>
    <p:sldLayoutId id="2147484972" r:id="rId6"/>
    <p:sldLayoutId id="2147484973" r:id="rId7"/>
    <p:sldLayoutId id="2147484974" r:id="rId8"/>
    <p:sldLayoutId id="2147484975" r:id="rId9"/>
    <p:sldLayoutId id="2147484976" r:id="rId10"/>
    <p:sldLayoutId id="2147484977" r:id="rId11"/>
    <p:sldLayoutId id="2147484978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25.12.2024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2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80" r:id="rId1"/>
    <p:sldLayoutId id="2147484981" r:id="rId2"/>
    <p:sldLayoutId id="2147484982" r:id="rId3"/>
    <p:sldLayoutId id="2147484983" r:id="rId4"/>
    <p:sldLayoutId id="2147484984" r:id="rId5"/>
    <p:sldLayoutId id="2147484985" r:id="rId6"/>
    <p:sldLayoutId id="2147484986" r:id="rId7"/>
    <p:sldLayoutId id="2147484987" r:id="rId8"/>
    <p:sldLayoutId id="2147484988" r:id="rId9"/>
    <p:sldLayoutId id="2147484989" r:id="rId10"/>
    <p:sldLayoutId id="2147484990" r:id="rId11"/>
    <p:sldLayoutId id="2147484991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3000">
              <a:srgbClr val="FF7A00"/>
            </a:gs>
            <a:gs pos="58000">
              <a:srgbClr val="FF0300"/>
            </a:gs>
            <a:gs pos="75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25.12.2024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r>
              <a:rPr lang="ru-RU" smtClean="0">
                <a:solidFill>
                  <a:srgbClr val="E3DED1">
                    <a:shade val="50000"/>
                  </a:srgbClr>
                </a:solidFill>
              </a:rPr>
              <a:t>Зиминский район</a:t>
            </a:r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1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993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fin04@govirk.r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Б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юджет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Зиминского </a:t>
            </a: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городского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на 2025 год и плановый период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2026 и 2027 годов</a:t>
            </a:r>
            <a:r>
              <a:rPr lang="en-US" sz="3200" b="1" dirty="0" smtClean="0">
                <a:solidFill>
                  <a:srgbClr val="0070C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70C0"/>
                </a:solidFill>
                <a:effectLst/>
              </a:rPr>
              <a:t>(Решение Думы </a:t>
            </a:r>
            <a:r>
              <a:rPr lang="ru-RU" sz="2000" dirty="0" err="1" smtClean="0">
                <a:solidFill>
                  <a:srgbClr val="0070C0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 городского муниципального образования)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</a:br>
            <a:endParaRPr lang="ru-RU" sz="2000" dirty="0"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09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C000">
                <a:alpha val="25000"/>
              </a:srgbClr>
            </a:gs>
            <a:gs pos="84000">
              <a:srgbClr val="FF7A00"/>
            </a:gs>
            <a:gs pos="92000">
              <a:srgbClr val="FF0300"/>
            </a:gs>
            <a:gs pos="98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47829"/>
              </p:ext>
            </p:extLst>
          </p:nvPr>
        </p:nvGraphicFramePr>
        <p:xfrm>
          <a:off x="107504" y="620688"/>
          <a:ext cx="8928991" cy="6135735"/>
        </p:xfrm>
        <a:graphic>
          <a:graphicData uri="http://schemas.openxmlformats.org/drawingml/2006/table">
            <a:tbl>
              <a:tblPr firstRow="1" firstCol="1" lastRow="1"/>
              <a:tblGrid>
                <a:gridCol w="3894992"/>
                <a:gridCol w="1139007"/>
                <a:gridCol w="1047477"/>
                <a:gridCol w="908494"/>
                <a:gridCol w="949171"/>
                <a:gridCol w="989850"/>
              </a:tblGrid>
              <a:tr h="31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23" marR="4323" marT="43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(план)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27798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5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109 856,5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154 532,5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117 644,1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117 644,3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117 635,9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70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физической культуры и спорта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172 686,9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173 441,7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119 816,7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39 101,6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39 101,6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21 283,6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23 694,9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22 880,3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22 880,3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22 880,3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395 142,8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253 860,4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551 541,5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517 243,4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247 456,8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385 116,9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141 776,8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86 793,6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108 229,2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85 976,7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104 667,9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03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г.Зимы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1 525,8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1 340,2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1 406,0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1 406,0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1 734,8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45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Единая субвенция из областного бюджета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3 986,6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3 986,6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3 986,6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669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11 571,2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12 721,1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10 925,5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10 925,5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10 925,5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75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71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36 204,0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1 058 563,0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125 626,6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1 072 828,2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1 040 262,1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1 039 610,0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 г. Зимы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36 892,1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62 414,8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57 247,6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112 973,8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5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Территориальное планирование и обеспечение градостроительной документации на территории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40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2 602 214,0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2 423 550,4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1 772 536,7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1 769 796,1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1 461 464,9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324544" y="0"/>
            <a:ext cx="9577064" cy="476672"/>
          </a:xfrm>
          <a:prstGeom prst="rect">
            <a:avLst/>
          </a:prstGeo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Структура расходной части  бюджета 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в разрезе муниципальных программ (</a:t>
            </a:r>
            <a:r>
              <a:rPr lang="ru-RU" sz="1800" b="1" dirty="0" err="1">
                <a:solidFill>
                  <a:srgbClr val="002060"/>
                </a:solidFill>
                <a:effectLst/>
              </a:rPr>
              <a:t>тыс.руб</a:t>
            </a:r>
            <a:r>
              <a:rPr lang="ru-RU" sz="1800" b="1" dirty="0" smtClean="0">
                <a:solidFill>
                  <a:srgbClr val="002060"/>
                </a:solidFill>
                <a:effectLst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59992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C000">
                <a:alpha val="58000"/>
              </a:srgbClr>
            </a:gs>
            <a:gs pos="61000">
              <a:srgbClr val="FF7A00"/>
            </a:gs>
            <a:gs pos="80000">
              <a:srgbClr val="FF0300"/>
            </a:gs>
            <a:gs pos="93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404664"/>
            <a:ext cx="8640960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Публично – нормативные обязательства                                                   </a:t>
            </a:r>
            <a:r>
              <a:rPr lang="ru-RU" sz="2000" b="1" dirty="0" err="1" smtClean="0">
                <a:solidFill>
                  <a:srgbClr val="ACCBF9">
                    <a:lumMod val="25000"/>
                  </a:srgbClr>
                </a:solidFill>
              </a:rPr>
              <a:t>Зиминского</a:t>
            </a:r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 городского муниципального образования (тыс. руб.)</a:t>
            </a:r>
            <a:endParaRPr lang="ru-RU" sz="2000" b="1" dirty="0">
              <a:solidFill>
                <a:srgbClr val="ACCBF9">
                  <a:lumMod val="2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090882"/>
              </p:ext>
            </p:extLst>
          </p:nvPr>
        </p:nvGraphicFramePr>
        <p:xfrm>
          <a:off x="755576" y="1658470"/>
          <a:ext cx="7704856" cy="4037204"/>
        </p:xfrm>
        <a:graphic>
          <a:graphicData uri="http://schemas.openxmlformats.org/drawingml/2006/table">
            <a:tbl>
              <a:tblPr lastRow="1">
                <a:tableStyleId>{69C7853C-536D-4A76-A0AE-DD22124D55A5}</a:tableStyleId>
              </a:tblPr>
              <a:tblGrid>
                <a:gridCol w="2929554"/>
                <a:gridCol w="999710"/>
                <a:gridCol w="967280"/>
                <a:gridCol w="864096"/>
                <a:gridCol w="936104"/>
                <a:gridCol w="1008112"/>
              </a:tblGrid>
              <a:tr h="1050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2023г</a:t>
                      </a:r>
                      <a:r>
                        <a:rPr lang="ru-RU" sz="1400" b="1" u="none" strike="noStrike" dirty="0">
                          <a:effectLst/>
                        </a:rPr>
                        <a:t>.      (факт)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2024г</a:t>
                      </a:r>
                      <a:r>
                        <a:rPr lang="ru-RU" sz="1400" b="1" u="none" strike="noStrike" dirty="0">
                          <a:effectLst/>
                        </a:rPr>
                        <a:t>.   (план)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2025г</a:t>
                      </a:r>
                      <a:r>
                        <a:rPr lang="ru-RU" sz="1400" b="1" u="none" strike="noStrike" dirty="0">
                          <a:effectLst/>
                        </a:rPr>
                        <a:t>.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2026г</a:t>
                      </a:r>
                      <a:r>
                        <a:rPr lang="ru-RU" sz="1400" b="1" u="none" strike="noStrike" dirty="0">
                          <a:effectLst/>
                        </a:rPr>
                        <a:t>. 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2027г</a:t>
                      </a:r>
                      <a:r>
                        <a:rPr lang="ru-RU" sz="1400" b="1" u="none" strike="noStrike">
                          <a:effectLst/>
                        </a:rPr>
                        <a:t>.   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4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Выплата пенсий муниципальным служащим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 </a:t>
                      </a:r>
                      <a:r>
                        <a:rPr lang="ru-RU" sz="1200" u="none" strike="noStrike" dirty="0" smtClean="0">
                          <a:effectLst/>
                        </a:rPr>
                        <a:t>831,0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7 509,0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</a:t>
                      </a:r>
                      <a:r>
                        <a:rPr lang="ru-RU" sz="1200" u="none" strike="noStrike" dirty="0" smtClean="0">
                          <a:effectLst/>
                        </a:rPr>
                        <a:t>916,0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7 916,0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7 916,0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  <a:tr h="149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Предоставление ежемесячной денежной выплаты почетным гражданам города Зимы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336,0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448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7 142,0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</a:t>
                      </a:r>
                      <a:r>
                        <a:rPr lang="ru-RU" sz="1200" b="1" u="none" strike="noStrike" dirty="0" smtClean="0">
                          <a:effectLst/>
                        </a:rPr>
                        <a:t>845,0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8 108,0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8 108,0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8 108,0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4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FFC000">
                <a:alpha val="10000"/>
                <a:lumMod val="52000"/>
                <a:lumOff val="48000"/>
              </a:srgbClr>
            </a:gs>
            <a:gs pos="77000">
              <a:srgbClr val="FF7A00"/>
            </a:gs>
            <a:gs pos="71000">
              <a:srgbClr val="FF5800"/>
            </a:gs>
            <a:gs pos="88000">
              <a:srgbClr val="FF0300"/>
            </a:gs>
            <a:gs pos="97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1268760"/>
            <a:ext cx="7704856" cy="1224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 !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252" y="3356992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Управление по финансам и налогам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городского муниципального образования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fin04@govirk.ru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b="1" i="1" dirty="0" smtClean="0"/>
              <a:t>	Решение Думы Зиминского городского муниципального образования «О бюджете Зиминского городского муниципального образования на 20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5 год и на плановый период 2026 и 2027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10.06.2024г. № 85н «Об утверждении кодов (перечней кодов) бюджетной классификации Российской Федерации на 2025 год (на 2025 год и на плановый период 2026 и 2027 годов)»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Зиминского городского муниципального образования на 20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5 год и плановый период 2026 и 2027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</p:spTree>
    <p:extLst>
      <p:ext uri="{BB962C8B-B14F-4D97-AF65-F5344CB8AC3E}">
        <p14:creationId xmlns:p14="http://schemas.microsoft.com/office/powerpoint/2010/main" val="130136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C000">
                <a:alpha val="0"/>
              </a:srgbClr>
            </a:gs>
            <a:gs pos="82000">
              <a:srgbClr val="FF7A00"/>
            </a:gs>
            <a:gs pos="91000">
              <a:srgbClr val="FF0300"/>
            </a:gs>
            <a:gs pos="99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033029"/>
              </p:ext>
            </p:extLst>
          </p:nvPr>
        </p:nvGraphicFramePr>
        <p:xfrm>
          <a:off x="323850" y="1628775"/>
          <a:ext cx="8456613" cy="42805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2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Основные параметры бюджета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2025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2027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1 981 439,2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1 947 232,7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1 625 334,8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2 009 001,7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1 975 462,7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1 654 234,9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/>
                        <a:t>27 562,5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28 230,0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28 900,1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Процент дефицита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(к доходам без учета безвозмездных поступлений)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ОСНОВНЫЕ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ПАРАМЕТРЫ  БЮДЖЕТА   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     ЗИМИНСКОГО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2025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2026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2027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>
                <a:latin typeface="Verdana" pitchFamily="34" charset="0"/>
              </a:rPr>
              <a:t>     </a:t>
            </a:r>
            <a:r>
              <a:rPr lang="ru-RU" sz="1400" b="1" i="1" dirty="0" smtClean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(</a:t>
            </a:r>
            <a:r>
              <a:rPr lang="ru-RU" sz="1400" b="1" i="1" dirty="0" err="1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тыс.руб</a:t>
            </a:r>
            <a:r>
              <a:rPr lang="ru-RU" sz="1400" b="1" i="1" dirty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2746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-20224"/>
            <a:ext cx="9144000" cy="10156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 городского муниципального образования в 2023-2027 годах (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                                                               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 dirty="0" smtClean="0">
              <a:solidFill>
                <a:srgbClr val="C0504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391429"/>
              </p:ext>
            </p:extLst>
          </p:nvPr>
        </p:nvGraphicFramePr>
        <p:xfrm>
          <a:off x="-1" y="692695"/>
          <a:ext cx="9144001" cy="6503639"/>
        </p:xfrm>
        <a:graphic>
          <a:graphicData uri="http://schemas.openxmlformats.org/drawingml/2006/table">
            <a:tbl>
              <a:tblPr/>
              <a:tblGrid>
                <a:gridCol w="1873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28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28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495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38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543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7411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36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2023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318247,0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371529,6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116,7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367500,0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98,9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376400,0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385335,0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2534778,4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2297358,7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90,6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1613939,2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70,3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1570832,7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1239999,8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78,9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2535118,3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2297358,7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1613939,2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1570832,7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1239999,8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78,9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5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329820,4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378566,1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114,8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75,8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219357,7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89,3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4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151585,5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174215,6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114,9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164,6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219357,7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76,5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89,3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178234,9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204350,5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114,7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1331832,8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1002079,5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473993,4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524250,4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110,6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216865,9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41,4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бюджетам. городских округов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(субсидии на выплату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денежного содержания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работникам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бюджетных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учреждений)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68109,8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750196,7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852983,9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113,71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853106,6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827224,6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827268,0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123268,4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63729,2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51,7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36,9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45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2853025,4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2668888,3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93,5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1981439,2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74,2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1947232,7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98,3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1625334,8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83,5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8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14"/>
            <a:ext cx="7286676" cy="642942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E5191E"/>
                </a:solidFill>
              </a:rPr>
              <a:t>Анализ доходов бюджета Зиминского городского муниципального образования на 2025 – 2027 годы, </a:t>
            </a:r>
            <a:br>
              <a:rPr lang="ru-RU" sz="1600" b="1" dirty="0" smtClean="0">
                <a:solidFill>
                  <a:srgbClr val="E5191E"/>
                </a:solidFill>
              </a:rPr>
            </a:br>
            <a:r>
              <a:rPr lang="ru-RU" sz="1600" b="1" dirty="0" smtClean="0">
                <a:solidFill>
                  <a:srgbClr val="E5191E"/>
                </a:solidFill>
              </a:rPr>
              <a:t>тыс. рублей</a:t>
            </a:r>
            <a:endParaRPr lang="ru-RU" sz="1600" b="1" dirty="0">
              <a:solidFill>
                <a:srgbClr val="E5191E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56031520"/>
              </p:ext>
            </p:extLst>
          </p:nvPr>
        </p:nvGraphicFramePr>
        <p:xfrm>
          <a:off x="36000" y="1152000"/>
          <a:ext cx="853646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125583"/>
            <a:ext cx="1142438" cy="28575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2 853 025,4</a:t>
            </a:r>
            <a:endParaRPr lang="ru-RU" sz="13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2057" y="1292115"/>
            <a:ext cx="1152128" cy="3233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2 668 888,3</a:t>
            </a:r>
            <a:endParaRPr lang="ru-RU" sz="13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131840" y="1827002"/>
            <a:ext cx="666073" cy="11031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475656" y="1506312"/>
            <a:ext cx="694922" cy="320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418215" y="891748"/>
            <a:ext cx="1060181" cy="347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-184 137,1 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(-17,1%)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03989" y="1715065"/>
            <a:ext cx="1008113" cy="454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-687 449,1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(-25.8%)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81874" y="2791324"/>
            <a:ext cx="1008112" cy="2776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-34 206,5</a:t>
            </a:r>
            <a:endParaRPr lang="ru-RU" sz="1200" b="1" dirty="0" smtClean="0">
              <a:solidFill>
                <a:prstClr val="black"/>
              </a:solidFill>
            </a:endParaRP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(-1,7</a:t>
            </a:r>
            <a:r>
              <a:rPr lang="ru-RU" sz="1200" b="1" dirty="0" smtClean="0">
                <a:solidFill>
                  <a:prstClr val="black"/>
                </a:solidFill>
              </a:rPr>
              <a:t>%)</a:t>
            </a:r>
            <a:endParaRPr lang="ru-RU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1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rgbClr val="E5191E"/>
                </a:solidFill>
              </a:rPr>
              <a:t>Структура налоговых и неналоговых доходов местного бюджета, тыс. рублей</a:t>
            </a:r>
            <a:r>
              <a:rPr lang="ru-RU" sz="2400" b="1" i="1" dirty="0" smtClean="0">
                <a:solidFill>
                  <a:srgbClr val="E5191E"/>
                </a:solidFill>
              </a:rPr>
              <a:t/>
            </a:r>
            <a:br>
              <a:rPr lang="ru-RU" sz="2400" b="1" i="1" dirty="0" smtClean="0">
                <a:solidFill>
                  <a:srgbClr val="E5191E"/>
                </a:solidFill>
              </a:rPr>
            </a:br>
            <a:endParaRPr lang="ru-RU" sz="2400" b="1" i="1" dirty="0">
              <a:solidFill>
                <a:srgbClr val="E5191E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00085792"/>
              </p:ext>
            </p:extLst>
          </p:nvPr>
        </p:nvGraphicFramePr>
        <p:xfrm>
          <a:off x="419734" y="692696"/>
          <a:ext cx="854475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8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rgbClr val="FF0300">
                <a:lumMod val="42000"/>
                <a:lumOff val="58000"/>
              </a:srgbClr>
            </a:gs>
            <a:gs pos="81000">
              <a:schemeClr val="bg2">
                <a:lumMod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E5191E"/>
                </a:solidFill>
              </a:rPr>
              <a:t>Структура </a:t>
            </a:r>
            <a:r>
              <a:rPr lang="ru-RU" b="1" i="1" dirty="0" smtClean="0">
                <a:solidFill>
                  <a:srgbClr val="E5191E"/>
                </a:solidFill>
              </a:rPr>
              <a:t>безвозмездных поступлений областного бюджета</a:t>
            </a:r>
            <a:r>
              <a:rPr lang="ru-RU" b="1" i="1" dirty="0">
                <a:solidFill>
                  <a:srgbClr val="E5191E"/>
                </a:solidFill>
              </a:rPr>
              <a:t>, </a:t>
            </a:r>
            <a:endParaRPr lang="ru-RU" b="1" i="1" dirty="0" smtClean="0">
              <a:solidFill>
                <a:srgbClr val="E5191E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E5191E"/>
                </a:solidFill>
              </a:rPr>
              <a:t>тыс</a:t>
            </a:r>
            <a:r>
              <a:rPr lang="ru-RU" b="1" i="1" dirty="0">
                <a:solidFill>
                  <a:srgbClr val="E5191E"/>
                </a:solidFill>
              </a:rPr>
              <a:t>. рублей</a:t>
            </a:r>
            <a:br>
              <a:rPr lang="ru-RU" b="1" i="1" dirty="0">
                <a:solidFill>
                  <a:srgbClr val="E5191E"/>
                </a:solidFill>
              </a:rPr>
            </a:b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15228240"/>
              </p:ext>
            </p:extLst>
          </p:nvPr>
        </p:nvGraphicFramePr>
        <p:xfrm>
          <a:off x="107504" y="836712"/>
          <a:ext cx="856895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890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7544" y="260648"/>
            <a:ext cx="8352928" cy="864096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prstClr val="black"/>
                </a:solidFill>
              </a:rPr>
              <a:t>Расходы бюджета </a:t>
            </a:r>
            <a:r>
              <a:rPr lang="ru-RU" b="1" i="1" dirty="0" err="1" smtClean="0">
                <a:solidFill>
                  <a:prstClr val="black"/>
                </a:solidFill>
              </a:rPr>
              <a:t>Зиминского</a:t>
            </a:r>
            <a:r>
              <a:rPr lang="ru-RU" b="1" i="1" dirty="0" smtClean="0">
                <a:solidFill>
                  <a:prstClr val="black"/>
                </a:solidFill>
              </a:rPr>
              <a:t> городского муниципального образования (</a:t>
            </a:r>
            <a:r>
              <a:rPr lang="ru-RU" b="1" i="1" dirty="0" err="1" smtClean="0">
                <a:solidFill>
                  <a:prstClr val="black"/>
                </a:solidFill>
              </a:rPr>
              <a:t>тыс.руб</a:t>
            </a:r>
            <a:r>
              <a:rPr lang="ru-RU" b="1" i="1" dirty="0" smtClean="0">
                <a:solidFill>
                  <a:prstClr val="black"/>
                </a:solidFill>
              </a:rPr>
              <a:t>.)</a:t>
            </a:r>
            <a:endParaRPr lang="ru-RU" b="1" i="1" dirty="0">
              <a:solidFill>
                <a:prstClr val="black"/>
              </a:solidFill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136536"/>
              </p:ext>
            </p:extLst>
          </p:nvPr>
        </p:nvGraphicFramePr>
        <p:xfrm>
          <a:off x="293373" y="1340768"/>
          <a:ext cx="8455091" cy="5044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1600" y="1484784"/>
            <a:ext cx="1296144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</a:rPr>
              <a:t>2 852 087,1</a:t>
            </a:r>
            <a:endParaRPr lang="ru-RU" sz="1600" dirty="0">
              <a:ln w="12700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55776" y="1628800"/>
            <a:ext cx="115212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2 695 915,0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80589" y="2564904"/>
            <a:ext cx="122413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2 009 001,7</a:t>
            </a:r>
            <a:endParaRPr lang="ru-RU" sz="1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486676" y="2600908"/>
            <a:ext cx="1224136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/>
              <a:t>1 975 462,7</a:t>
            </a:r>
            <a:endParaRPr lang="ru-RU" sz="17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48264" y="3140968"/>
            <a:ext cx="1152128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1 654 234,9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75325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144000" cy="57606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расходов бюджета ЗГМО по функциональной структуре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992354"/>
              </p:ext>
            </p:extLst>
          </p:nvPr>
        </p:nvGraphicFramePr>
        <p:xfrm>
          <a:off x="611560" y="787435"/>
          <a:ext cx="7992890" cy="5820860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808313"/>
                <a:gridCol w="1080120"/>
                <a:gridCol w="984672"/>
                <a:gridCol w="1031552"/>
                <a:gridCol w="1080120"/>
                <a:gridCol w="1008113"/>
              </a:tblGrid>
              <a:tr h="5250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(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2026г.                            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2027г.                        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</a:tr>
              <a:tr h="3365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118 115,7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217 783,5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197 698,5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</a:t>
                      </a:r>
                      <a:r>
                        <a:rPr lang="ru-RU" sz="12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521,8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150 859,1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3 236,6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4 022,6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4 380,6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4 530,5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23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8 388,7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9 305,6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7 915,0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7 915,0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7 915,0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140 296,9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86 909,6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148 188,0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123 286,6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197 660,7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1 088 695,1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856 562,2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278 059,1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411 715,6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28 362,7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093,3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26 842,9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3 833,4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3 833,4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1 126 965,7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1 193 342,1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1 098 434,0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1 050 819,5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1 050 486,2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83 861,9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95 382,9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87 798,1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88 098,3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88 089,9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28 734,2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179 546,0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175 672,7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151 778,9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71 063,8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71 073,8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8216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4 089,8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2 364,0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88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6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2 852 087,1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2 695 915,0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2 009 001,7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965 347,0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633 523,2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64288" y="530548"/>
            <a:ext cx="164518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(тыс</a:t>
            </a:r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</a:t>
            </a:r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20916</TotalTime>
  <Words>1049</Words>
  <Application>Microsoft Office PowerPoint</Application>
  <PresentationFormat>Экран (4:3)</PresentationFormat>
  <Paragraphs>508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Тема Office</vt:lpstr>
      <vt:lpstr>1_Тема Office</vt:lpstr>
      <vt:lpstr>2_Тема Office</vt:lpstr>
      <vt:lpstr>3_Тема Office</vt:lpstr>
      <vt:lpstr>4_Тема Office</vt:lpstr>
      <vt:lpstr>Базовая</vt:lpstr>
      <vt:lpstr>Бюджет Зиминского городского муниципального образования на 2025 год и плановый период 2026 и 2027 годов  (Решение Думы Зиминского городского муниципального образования)   </vt:lpstr>
      <vt:lpstr>Презентация PowerPoint</vt:lpstr>
      <vt:lpstr>Презентация PowerPoint</vt:lpstr>
      <vt:lpstr>Презентация PowerPoint</vt:lpstr>
      <vt:lpstr>Анализ доходов бюджета Зиминского городского муниципального образования на 2025 – 2027 годы,  тыс. рублей</vt:lpstr>
      <vt:lpstr>Структура налоговых и неналоговых доходов местного бюджета, тыс. рублей </vt:lpstr>
      <vt:lpstr>Презентация PowerPoint</vt:lpstr>
      <vt:lpstr>Презентация PowerPoint</vt:lpstr>
      <vt:lpstr>Исполнение расходов бюджета ЗГМО по функциональной структуре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Осипова</dc:creator>
  <cp:lastModifiedBy>Ольга Камалдинова</cp:lastModifiedBy>
  <cp:revision>1492</cp:revision>
  <cp:lastPrinted>2023-11-24T03:49:11Z</cp:lastPrinted>
  <dcterms:created xsi:type="dcterms:W3CDTF">2013-11-05T05:29:52Z</dcterms:created>
  <dcterms:modified xsi:type="dcterms:W3CDTF">2024-12-25T09:23:09Z</dcterms:modified>
</cp:coreProperties>
</file>