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notesSlides/notesSlide5.xml" ContentType="application/vnd.openxmlformats-officedocument.presentationml.notesSlide+xml"/>
  <Override PartName="/ppt/charts/chart2.xml" ContentType="application/vnd.openxmlformats-officedocument.drawingml.chart+xml"/>
  <Override PartName="/ppt/drawings/drawing2.xml" ContentType="application/vnd.openxmlformats-officedocument.drawingml.chartshapes+xml"/>
  <Override PartName="/ppt/notesSlides/notesSlide6.xml" ContentType="application/vnd.openxmlformats-officedocument.presentationml.notesSlide+xml"/>
  <Override PartName="/ppt/charts/chart3.xml" ContentType="application/vnd.openxmlformats-officedocument.drawingml.chart+xml"/>
  <Override PartName="/ppt/drawings/drawing3.xml" ContentType="application/vnd.openxmlformats-officedocument.drawingml.chartshapes+xml"/>
  <Override PartName="/ppt/charts/chart4.xml" ContentType="application/vnd.openxmlformats-officedocument.drawingml.chart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953" r:id="rId1"/>
    <p:sldMasterId id="2147484992" r:id="rId2"/>
  </p:sldMasterIdLst>
  <p:notesMasterIdLst>
    <p:notesMasterId r:id="rId17"/>
  </p:notesMasterIdLst>
  <p:handoutMasterIdLst>
    <p:handoutMasterId r:id="rId18"/>
  </p:handoutMasterIdLst>
  <p:sldIdLst>
    <p:sldId id="448" r:id="rId3"/>
    <p:sldId id="449" r:id="rId4"/>
    <p:sldId id="450" r:id="rId5"/>
    <p:sldId id="451" r:id="rId6"/>
    <p:sldId id="452" r:id="rId7"/>
    <p:sldId id="453" r:id="rId8"/>
    <p:sldId id="454" r:id="rId9"/>
    <p:sldId id="455" r:id="rId10"/>
    <p:sldId id="456" r:id="rId11"/>
    <p:sldId id="457" r:id="rId12"/>
    <p:sldId id="458" r:id="rId13"/>
    <p:sldId id="446" r:id="rId14"/>
    <p:sldId id="459" r:id="rId15"/>
    <p:sldId id="441" r:id="rId16"/>
  </p:sldIdLst>
  <p:sldSz cx="9144000" cy="6858000" type="screen4x3"/>
  <p:notesSz cx="6797675" cy="9926638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3127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7A37"/>
    <a:srgbClr val="FFF1E5"/>
    <a:srgbClr val="FFD9B7"/>
    <a:srgbClr val="8E4400"/>
    <a:srgbClr val="FFB36D"/>
    <a:srgbClr val="00682F"/>
    <a:srgbClr val="FFFF99"/>
    <a:srgbClr val="FFFFCC"/>
    <a:srgbClr val="EBF52B"/>
    <a:srgbClr val="66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2833802-FEF1-4C79-8D5D-14CF1EAF98D9}" styleName="Светлый стиль 2 - акцент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D7AC3CCA-C797-4891-BE02-D94E43425B78}" styleName="Средний стиль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16DA210-FB5B-4158-B5E0-FEB733F419BA}" styleName="Светлый стиль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12C8C85-51F0-491E-9774-3900AFEF0FD7}" styleName="Светлый стиль 2 - акцент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08FB837D-C827-4EFA-A057-4D05807E0F7C}" styleName="Стиль из темы 1 - акцент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638B1855-1B75-4FBE-930C-398BA8C253C6}" styleName="Стиль из темы 2 - акцент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8D230F3-CF80-4859-8CE7-A43EE81993B5}" styleName="Светлый стиль 1 - акцент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E8B1032C-EA38-4F05-BA0D-38AFFFC7BED3}" styleName="Светлый стиль 3 - акцент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5DA37D80-6434-44D0-A028-1B22A696006F}" styleName="Светлый стиль 3 - акцент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69C7853C-536D-4A76-A0AE-DD22124D55A5}" styleName="Стиль из темы 1 - акцент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16D9F66E-5EB9-4882-86FB-DCBF35E3C3E4}" styleName="Средний стиль 4 - акцент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867" autoAdjust="0"/>
    <p:restoredTop sz="96000" autoAdjust="0"/>
  </p:normalViewPr>
  <p:slideViewPr>
    <p:cSldViewPr>
      <p:cViewPr>
        <p:scale>
          <a:sx n="110" d="100"/>
          <a:sy n="110" d="100"/>
        </p:scale>
        <p:origin x="-1890" y="-17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55" d="100"/>
        <a:sy n="55" d="100"/>
      </p:scale>
      <p:origin x="0" y="0"/>
    </p:cViewPr>
  </p:notesTextViewPr>
  <p:sorterViewPr>
    <p:cViewPr>
      <p:scale>
        <a:sx n="66" d="100"/>
        <a:sy n="66" d="100"/>
      </p:scale>
      <p:origin x="0" y="2388"/>
    </p:cViewPr>
  </p:sorterViewPr>
  <p:notesViewPr>
    <p:cSldViewPr>
      <p:cViewPr varScale="1">
        <p:scale>
          <a:sx n="53" d="100"/>
          <a:sy n="53" d="100"/>
        </p:scale>
        <p:origin x="-2952" y="-102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21" Type="http://schemas.openxmlformats.org/officeDocument/2006/relationships/theme" Target="theme/them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_____Microsoft_Excel1.xlsx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package" Target="../embeddings/_____Microsoft_Excel2.xlsx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3.xml"/><Relationship Id="rId1" Type="http://schemas.openxmlformats.org/officeDocument/2006/relationships/package" Target="../embeddings/_____Microsoft_Excel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&#1050;&#1085;&#1080;&#1075;&#1072;1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0"/>
      <c:rotY val="0"/>
      <c:rAngAx val="0"/>
      <c:perspective val="0"/>
    </c:view3D>
    <c:floor>
      <c:thickness val="0"/>
      <c:spPr>
        <a:scene3d>
          <a:camera prst="orthographicFront"/>
          <a:lightRig rig="threePt" dir="t"/>
        </a:scene3d>
        <a:sp3d>
          <a:contourClr>
            <a:srgbClr val="000000"/>
          </a:contourClr>
        </a:sp3d>
      </c:spPr>
    </c:floor>
    <c:sideWall>
      <c:thickness val="0"/>
      <c:spPr>
        <a:noFill/>
      </c:spPr>
    </c:sideWall>
    <c:backWall>
      <c:thickness val="0"/>
      <c:spPr>
        <a:noFill/>
        <a:ln w="25400">
          <a:noFill/>
        </a:ln>
      </c:spPr>
    </c:backWall>
    <c:plotArea>
      <c:layout>
        <c:manualLayout>
          <c:layoutTarget val="inner"/>
          <c:xMode val="edge"/>
          <c:yMode val="edge"/>
          <c:x val="0"/>
          <c:y val="1.0640265116741415E-3"/>
          <c:w val="0.99999775029696092"/>
          <c:h val="0.87990954221460771"/>
        </c:manualLayout>
      </c:layout>
      <c:bar3DChart>
        <c:barDir val="col"/>
        <c:grouping val="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Налоговые и неналоговые доходы</c:v>
                </c:pt>
              </c:strCache>
            </c:strRef>
          </c:tx>
          <c:spPr>
            <a:solidFill>
              <a:schemeClr val="accent6">
                <a:lumMod val="75000"/>
              </a:schemeClr>
            </a:solidFill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Lbls>
            <c:dLbl>
              <c:idx val="0"/>
              <c:layout>
                <c:manualLayout>
                  <c:x val="1.0946313707280294E-3"/>
                  <c:y val="-1.856518866324794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-5.4749669595337551E-4"/>
                  <c:y val="-1.321198229436495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-3.8313908081374638E-4"/>
                  <c:y val="-1.321179956613007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2.2988344848824784E-3"/>
                  <c:y val="-1.2731772493114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-6.020412202141041E-4"/>
                  <c:y val="-1.408597144176962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200"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Лист1!$A$2:$A$6</c:f>
              <c:strCache>
                <c:ptCount val="5"/>
                <c:pt idx="0">
                  <c:v>Факт 2024</c:v>
                </c:pt>
                <c:pt idx="1">
                  <c:v>Оценка 2025</c:v>
                </c:pt>
                <c:pt idx="2">
                  <c:v>Прогноз 2026</c:v>
                </c:pt>
                <c:pt idx="3">
                  <c:v>Прогноз 2027</c:v>
                </c:pt>
                <c:pt idx="4">
                  <c:v>Прогноз 2028</c:v>
                </c:pt>
              </c:strCache>
            </c:strRef>
          </c:cat>
          <c:val>
            <c:numRef>
              <c:f>Лист1!$B$2:$B$6</c:f>
              <c:numCache>
                <c:formatCode>General</c:formatCode>
                <c:ptCount val="5"/>
                <c:pt idx="0">
                  <c:v>380391.5</c:v>
                </c:pt>
                <c:pt idx="1">
                  <c:v>454310.40000000002</c:v>
                </c:pt>
                <c:pt idx="2">
                  <c:v>431130</c:v>
                </c:pt>
                <c:pt idx="3">
                  <c:v>444900</c:v>
                </c:pt>
                <c:pt idx="4">
                  <c:v>452900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Безвозмездные поступления</c:v>
                </c:pt>
              </c:strCache>
            </c:strRef>
          </c:tx>
          <c:spPr>
            <a:solidFill>
              <a:srgbClr val="00B050"/>
            </a:solidFill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Lbls>
            <c:dLbl>
              <c:idx val="0"/>
              <c:layout>
                <c:manualLayout>
                  <c:x val="1.5325563232549855E-3"/>
                  <c:y val="6.961945748718021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0"/>
                  <c:y val="-7.355725094872499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2.9752372821433516E-3"/>
                  <c:y val="-4.87336202410258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6.1302252930199421E-3"/>
                  <c:y val="-6.729880890427379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4.5976689697649568E-3"/>
                  <c:y val="-4.409232307521386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200"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Лист1!$A$2:$A$6</c:f>
              <c:strCache>
                <c:ptCount val="5"/>
                <c:pt idx="0">
                  <c:v>Факт 2024</c:v>
                </c:pt>
                <c:pt idx="1">
                  <c:v>Оценка 2025</c:v>
                </c:pt>
                <c:pt idx="2">
                  <c:v>Прогноз 2026</c:v>
                </c:pt>
                <c:pt idx="3">
                  <c:v>Прогноз 2027</c:v>
                </c:pt>
                <c:pt idx="4">
                  <c:v>Прогноз 2028</c:v>
                </c:pt>
              </c:strCache>
            </c:strRef>
          </c:cat>
          <c:val>
            <c:numRef>
              <c:f>Лист1!$C$2:$C$6</c:f>
              <c:numCache>
                <c:formatCode>General</c:formatCode>
                <c:ptCount val="5"/>
                <c:pt idx="0" formatCode="0.0">
                  <c:v>2225867.9</c:v>
                </c:pt>
                <c:pt idx="1">
                  <c:v>1772417.4</c:v>
                </c:pt>
                <c:pt idx="2" formatCode="0.0">
                  <c:v>1916545.6</c:v>
                </c:pt>
                <c:pt idx="3" formatCode="0.0">
                  <c:v>2389849.6</c:v>
                </c:pt>
                <c:pt idx="4" formatCode="0.0">
                  <c:v>2027535.7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5"/>
        <c:shape val="box"/>
        <c:axId val="39763328"/>
        <c:axId val="39888000"/>
        <c:axId val="0"/>
      </c:bar3DChart>
      <c:catAx>
        <c:axId val="39763328"/>
        <c:scaling>
          <c:orientation val="minMax"/>
        </c:scaling>
        <c:delete val="0"/>
        <c:axPos val="b"/>
        <c:majorTickMark val="none"/>
        <c:minorTickMark val="none"/>
        <c:tickLblPos val="nextTo"/>
        <c:spPr>
          <a:solidFill>
            <a:schemeClr val="accent6">
              <a:lumMod val="20000"/>
              <a:lumOff val="80000"/>
            </a:schemeClr>
          </a:solidFill>
          <a:ln w="25400" cap="flat" cmpd="sng" algn="ctr">
            <a:solidFill>
              <a:schemeClr val="accent1"/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c:spPr>
        <c:txPr>
          <a:bodyPr/>
          <a:lstStyle/>
          <a:p>
            <a:pPr>
              <a:defRPr b="1">
                <a:solidFill>
                  <a:srgbClr val="00682F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39888000"/>
        <c:crosses val="autoZero"/>
        <c:auto val="1"/>
        <c:lblAlgn val="ctr"/>
        <c:lblOffset val="100"/>
        <c:noMultiLvlLbl val="0"/>
      </c:catAx>
      <c:valAx>
        <c:axId val="39888000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39763328"/>
        <c:crosses val="autoZero"/>
        <c:crossBetween val="between"/>
      </c:valAx>
      <c:spPr>
        <a:ln w="25400">
          <a:noFill/>
        </a:ln>
      </c:spPr>
    </c:plotArea>
    <c:legend>
      <c:legendPos val="r"/>
      <c:legendEntry>
        <c:idx val="0"/>
        <c:txPr>
          <a:bodyPr/>
          <a:lstStyle/>
          <a:p>
            <a:pPr>
              <a:defRPr sz="1200" b="1"/>
            </a:pPr>
            <a:endParaRPr lang="ru-RU"/>
          </a:p>
        </c:txPr>
      </c:legendEntry>
      <c:legendEntry>
        <c:idx val="1"/>
        <c:txPr>
          <a:bodyPr/>
          <a:lstStyle/>
          <a:p>
            <a:pPr>
              <a:defRPr sz="1200" b="1" i="0"/>
            </a:pPr>
            <a:endParaRPr lang="ru-RU"/>
          </a:p>
        </c:txPr>
      </c:legendEntry>
      <c:layout>
        <c:manualLayout>
          <c:xMode val="edge"/>
          <c:yMode val="edge"/>
          <c:x val="9.1096312914310501E-2"/>
          <c:y val="1.2580739908473395E-3"/>
          <c:w val="0.53229388691467672"/>
          <c:h val="7.3473260629857734E-2"/>
        </c:manualLayout>
      </c:layout>
      <c:overlay val="0"/>
      <c:txPr>
        <a:bodyPr/>
        <a:lstStyle/>
        <a:p>
          <a:pPr>
            <a:defRPr sz="1400"/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  <c:userShapes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3421496209428172"/>
          <c:y val="3.7500867959115648E-2"/>
          <c:w val="0.76578503790571828"/>
          <c:h val="0.96249918474738172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2025 год (оценка)</c:v>
                </c:pt>
              </c:strCache>
            </c:strRef>
          </c:tx>
          <c:spPr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Lbls>
            <c:dLbl>
              <c:idx val="0"/>
              <c:layout>
                <c:manualLayout>
                  <c:x val="5.4992812548238665E-2"/>
                  <c:y val="4.40923230752138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2.9725844620669552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3.2698429082736506E-2"/>
                  <c:y val="4.40923230752138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3.8643598006870415E-2"/>
                  <c:y val="8.818464615042773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4.3102474699970847E-2"/>
                  <c:y val="2.204616153760693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3.2698429082736506E-2"/>
                  <c:y val="6.613848461282079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4.3102474699970847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"/>
              <c:layout>
                <c:manualLayout>
                  <c:x val="3.7157305775836938E-2"/>
                  <c:y val="-6.613848461282079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8"/>
              <c:layout>
                <c:manualLayout>
                  <c:x val="4.3102474699970847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9"/>
              <c:layout>
                <c:manualLayout>
                  <c:x val="5.0533935855138233E-2"/>
                  <c:y val="-8.818464615042773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1"/>
              <c:layout>
                <c:manualLayout>
                  <c:x val="5.0533935855138233E-2"/>
                  <c:y val="2.204616153760693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200" b="1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Лист1!$A$2:$A$13</c:f>
              <c:strCache>
                <c:ptCount val="12"/>
                <c:pt idx="0">
                  <c:v>НДФЛ</c:v>
                </c:pt>
                <c:pt idx="1">
                  <c:v>Акцизы</c:v>
                </c:pt>
                <c:pt idx="2">
                  <c:v>УСН</c:v>
                </c:pt>
                <c:pt idx="3">
                  <c:v>Патент</c:v>
                </c:pt>
                <c:pt idx="4">
                  <c:v>Налог на имущество ФЛ</c:v>
                </c:pt>
                <c:pt idx="5">
                  <c:v>Земельный налог</c:v>
                </c:pt>
                <c:pt idx="6">
                  <c:v>Гос. пошлина</c:v>
                </c:pt>
                <c:pt idx="7">
                  <c:v>Доходы от использования муниципального имущества</c:v>
                </c:pt>
                <c:pt idx="8">
                  <c:v> Доходы от оказания платных услуг (работ)</c:v>
                </c:pt>
                <c:pt idx="9">
                  <c:v>Доходы от продажи материальных и нематериальных активов</c:v>
                </c:pt>
                <c:pt idx="10">
                  <c:v>Инициативные платежи</c:v>
                </c:pt>
                <c:pt idx="11">
                  <c:v>Прочие налоговые и неналоговые доходы</c:v>
                </c:pt>
              </c:strCache>
            </c:strRef>
          </c:cat>
          <c:val>
            <c:numRef>
              <c:f>Лист1!$B$2:$B$13</c:f>
              <c:numCache>
                <c:formatCode>0.0</c:formatCode>
                <c:ptCount val="12"/>
                <c:pt idx="0">
                  <c:v>246505</c:v>
                </c:pt>
                <c:pt idx="1">
                  <c:v>19505</c:v>
                </c:pt>
                <c:pt idx="2">
                  <c:v>41000</c:v>
                </c:pt>
                <c:pt idx="3">
                  <c:v>12000</c:v>
                </c:pt>
                <c:pt idx="4">
                  <c:v>13500</c:v>
                </c:pt>
                <c:pt idx="5">
                  <c:v>14600</c:v>
                </c:pt>
                <c:pt idx="6">
                  <c:v>27000</c:v>
                </c:pt>
                <c:pt idx="7">
                  <c:v>16780</c:v>
                </c:pt>
                <c:pt idx="8">
                  <c:v>37535</c:v>
                </c:pt>
                <c:pt idx="9">
                  <c:v>14590</c:v>
                </c:pt>
                <c:pt idx="10">
                  <c:v>3662</c:v>
                </c:pt>
                <c:pt idx="11">
                  <c:v>7633.4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2026 год </c:v>
                </c:pt>
              </c:strCache>
            </c:strRef>
          </c:tx>
          <c:spPr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Lbls>
            <c:dLbl>
              <c:idx val="0"/>
              <c:layout>
                <c:manualLayout>
                  <c:x val="3.4560624514248683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2.6753260158602594E-2"/>
                  <c:y val="2.204616153760693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2.9725844620669552E-2"/>
                  <c:y val="-2.204616153760693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4.4588766931004324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4.161618246893737E-2"/>
                  <c:y val="4.40923230752138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3.1212136851703029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4.0129890237903892E-2"/>
                  <c:y val="4.40923230752138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"/>
              <c:layout>
                <c:manualLayout>
                  <c:x val="6.3910565934439528E-2"/>
                  <c:y val="-2.204616153760693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8"/>
              <c:layout>
                <c:manualLayout>
                  <c:x val="5.9451689241339103E-2"/>
                  <c:y val="-8.818464615042773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9"/>
              <c:layout>
                <c:manualLayout>
                  <c:x val="9.2150118324075603E-2"/>
                  <c:y val="-1.543231307632485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1"/>
              <c:layout>
                <c:manualLayout>
                  <c:x val="6.0937981472372581E-2"/>
                  <c:y val="4.40923230752138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200" b="1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Лист1!$A$2:$A$13</c:f>
              <c:strCache>
                <c:ptCount val="12"/>
                <c:pt idx="0">
                  <c:v>НДФЛ</c:v>
                </c:pt>
                <c:pt idx="1">
                  <c:v>Акцизы</c:v>
                </c:pt>
                <c:pt idx="2">
                  <c:v>УСН</c:v>
                </c:pt>
                <c:pt idx="3">
                  <c:v>Патент</c:v>
                </c:pt>
                <c:pt idx="4">
                  <c:v>Налог на имущество ФЛ</c:v>
                </c:pt>
                <c:pt idx="5">
                  <c:v>Земельный налог</c:v>
                </c:pt>
                <c:pt idx="6">
                  <c:v>Гос. пошлина</c:v>
                </c:pt>
                <c:pt idx="7">
                  <c:v>Доходы от использования муниципального имущества</c:v>
                </c:pt>
                <c:pt idx="8">
                  <c:v> Доходы от оказания платных услуг (работ)</c:v>
                </c:pt>
                <c:pt idx="9">
                  <c:v>Доходы от продажи материальных и нематериальных активов</c:v>
                </c:pt>
                <c:pt idx="10">
                  <c:v>Инициативные платежи</c:v>
                </c:pt>
                <c:pt idx="11">
                  <c:v>Прочие налоговые и неналоговые доходы</c:v>
                </c:pt>
              </c:strCache>
            </c:strRef>
          </c:cat>
          <c:val>
            <c:numRef>
              <c:f>Лист1!$C$2:$C$13</c:f>
              <c:numCache>
                <c:formatCode>0.0</c:formatCode>
                <c:ptCount val="12"/>
                <c:pt idx="0">
                  <c:v>255000</c:v>
                </c:pt>
                <c:pt idx="1">
                  <c:v>20844</c:v>
                </c:pt>
                <c:pt idx="2">
                  <c:v>41800</c:v>
                </c:pt>
                <c:pt idx="3">
                  <c:v>10400</c:v>
                </c:pt>
                <c:pt idx="4">
                  <c:v>15000</c:v>
                </c:pt>
                <c:pt idx="5">
                  <c:v>15200</c:v>
                </c:pt>
                <c:pt idx="6">
                  <c:v>28000</c:v>
                </c:pt>
                <c:pt idx="7">
                  <c:v>9150</c:v>
                </c:pt>
                <c:pt idx="8">
                  <c:v>30250</c:v>
                </c:pt>
                <c:pt idx="9">
                  <c:v>1300</c:v>
                </c:pt>
                <c:pt idx="11">
                  <c:v>4186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5"/>
        <c:axId val="45015808"/>
        <c:axId val="45017344"/>
      </c:barChart>
      <c:catAx>
        <c:axId val="45015808"/>
        <c:scaling>
          <c:orientation val="minMax"/>
        </c:scaling>
        <c:delete val="0"/>
        <c:axPos val="l"/>
        <c:majorTickMark val="none"/>
        <c:minorTickMark val="none"/>
        <c:tickLblPos val="nextTo"/>
        <c:txPr>
          <a:bodyPr/>
          <a:lstStyle/>
          <a:p>
            <a:pPr>
              <a:defRPr sz="1200"/>
            </a:pPr>
            <a:endParaRPr lang="ru-RU"/>
          </a:p>
        </c:txPr>
        <c:crossAx val="45017344"/>
        <c:crosses val="autoZero"/>
        <c:auto val="1"/>
        <c:lblAlgn val="ctr"/>
        <c:lblOffset val="100"/>
        <c:noMultiLvlLbl val="0"/>
      </c:catAx>
      <c:valAx>
        <c:axId val="45017344"/>
        <c:scaling>
          <c:orientation val="minMax"/>
        </c:scaling>
        <c:delete val="1"/>
        <c:axPos val="b"/>
        <c:numFmt formatCode="0.0" sourceLinked="1"/>
        <c:majorTickMark val="none"/>
        <c:minorTickMark val="none"/>
        <c:tickLblPos val="nextTo"/>
        <c:crossAx val="45015808"/>
        <c:crosses val="autoZero"/>
        <c:crossBetween val="between"/>
      </c:valAx>
      <c:spPr>
        <a:noFill/>
        <a:ln w="25400">
          <a:noFill/>
        </a:ln>
      </c:spPr>
    </c:plotArea>
    <c:legend>
      <c:legendPos val="r"/>
      <c:layout/>
      <c:overlay val="0"/>
      <c:txPr>
        <a:bodyPr/>
        <a:lstStyle/>
        <a:p>
          <a:pPr>
            <a:defRPr sz="1600" b="1"/>
          </a:pPr>
          <a:endParaRPr lang="ru-RU"/>
        </a:p>
      </c:txPr>
    </c:legend>
    <c:plotVisOnly val="1"/>
    <c:dispBlanksAs val="gap"/>
    <c:showDLblsOverMax val="0"/>
  </c:chart>
  <c:externalData r:id="rId1">
    <c:autoUpdate val="0"/>
  </c:externalData>
  <c:userShapes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0"/>
      <c:rotY val="10"/>
      <c:depthPercent val="100"/>
      <c:rAngAx val="0"/>
      <c:perspective val="1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699047911576585"/>
          <c:y val="8.7906899233418503E-2"/>
          <c:w val="0.7218784803313143"/>
          <c:h val="0.85793651621642875"/>
        </c:manualLayout>
      </c:layout>
      <c:bar3DChart>
        <c:barDir val="bar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2025 год (оценка)</c:v>
                </c:pt>
              </c:strCache>
            </c:strRef>
          </c:tx>
          <c:spPr>
            <a:solidFill>
              <a:srgbClr val="FFC000"/>
            </a:solidFill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Lbls>
            <c:txPr>
              <a:bodyPr/>
              <a:lstStyle/>
              <a:p>
                <a:pPr>
                  <a:defRPr sz="1400"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Лист1!$A$2:$A$5</c:f>
              <c:strCache>
                <c:ptCount val="4"/>
                <c:pt idx="0">
                  <c:v>Дотации</c:v>
                </c:pt>
                <c:pt idx="1">
                  <c:v>Субсидии</c:v>
                </c:pt>
                <c:pt idx="2">
                  <c:v>Субвенции</c:v>
                </c:pt>
                <c:pt idx="3">
                  <c:v>Иные межбюджетные трансферты</c:v>
                </c:pt>
              </c:strCache>
            </c:strRef>
          </c:cat>
          <c:val>
            <c:numRef>
              <c:f>Лист1!$B$2:$B$5</c:f>
              <c:numCache>
                <c:formatCode>0.0</c:formatCode>
                <c:ptCount val="4"/>
                <c:pt idx="0">
                  <c:v>371557.3</c:v>
                </c:pt>
                <c:pt idx="1">
                  <c:v>490033.9</c:v>
                </c:pt>
                <c:pt idx="2">
                  <c:v>853133.2</c:v>
                </c:pt>
                <c:pt idx="3">
                  <c:v>57693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2026 год</c:v>
                </c:pt>
              </c:strCache>
            </c:strRef>
          </c:tx>
          <c:spPr>
            <a:solidFill>
              <a:schemeClr val="accent1">
                <a:lumMod val="75000"/>
              </a:schemeClr>
            </a:solidFill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Lbls>
            <c:txPr>
              <a:bodyPr/>
              <a:lstStyle/>
              <a:p>
                <a:pPr>
                  <a:defRPr sz="1400"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Лист1!$A$2:$A$5</c:f>
              <c:strCache>
                <c:ptCount val="4"/>
                <c:pt idx="0">
                  <c:v>Дотации</c:v>
                </c:pt>
                <c:pt idx="1">
                  <c:v>Субсидии</c:v>
                </c:pt>
                <c:pt idx="2">
                  <c:v>Субвенции</c:v>
                </c:pt>
                <c:pt idx="3">
                  <c:v>Иные межбюджетные трансферты</c:v>
                </c:pt>
              </c:strCache>
            </c:strRef>
          </c:cat>
          <c:val>
            <c:numRef>
              <c:f>Лист1!$C$2:$C$5</c:f>
              <c:numCache>
                <c:formatCode>General</c:formatCode>
                <c:ptCount val="4"/>
                <c:pt idx="0">
                  <c:v>236752.2</c:v>
                </c:pt>
                <c:pt idx="1">
                  <c:v>879376.5</c:v>
                </c:pt>
                <c:pt idx="2">
                  <c:v>800416.9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45134976"/>
        <c:axId val="45136512"/>
        <c:axId val="0"/>
      </c:bar3DChart>
      <c:catAx>
        <c:axId val="45134976"/>
        <c:scaling>
          <c:orientation val="minMax"/>
        </c:scaling>
        <c:delete val="0"/>
        <c:axPos val="l"/>
        <c:majorTickMark val="none"/>
        <c:minorTickMark val="none"/>
        <c:tickLblPos val="nextTo"/>
        <c:txPr>
          <a:bodyPr/>
          <a:lstStyle/>
          <a:p>
            <a:pPr>
              <a:defRPr sz="1400" b="1"/>
            </a:pPr>
            <a:endParaRPr lang="ru-RU"/>
          </a:p>
        </c:txPr>
        <c:crossAx val="45136512"/>
        <c:crosses val="autoZero"/>
        <c:auto val="1"/>
        <c:lblAlgn val="ctr"/>
        <c:lblOffset val="100"/>
        <c:noMultiLvlLbl val="0"/>
      </c:catAx>
      <c:valAx>
        <c:axId val="45136512"/>
        <c:scaling>
          <c:orientation val="minMax"/>
        </c:scaling>
        <c:delete val="1"/>
        <c:axPos val="b"/>
        <c:numFmt formatCode="0.0" sourceLinked="1"/>
        <c:majorTickMark val="out"/>
        <c:minorTickMark val="none"/>
        <c:tickLblPos val="nextTo"/>
        <c:crossAx val="45134976"/>
        <c:crosses val="autoZero"/>
        <c:crossBetween val="between"/>
      </c:valAx>
    </c:plotArea>
    <c:legend>
      <c:legendPos val="t"/>
      <c:layout>
        <c:manualLayout>
          <c:xMode val="edge"/>
          <c:yMode val="edge"/>
          <c:x val="0.5620183191596827"/>
          <c:y val="3.0575836903189355E-2"/>
          <c:w val="0.41248171304962378"/>
          <c:h val="0.13011088617039807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  <c:userShapes r:id="rId2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invertIfNegative val="0"/>
          <c:dLbls>
            <c:dLbl>
              <c:idx val="0"/>
              <c:layout>
                <c:manualLayout>
                  <c:x val="1.3451777486117361E-2"/>
                  <c:y val="-1.1452551448107497E-2"/>
                </c:manualLayout>
              </c:layout>
              <c:tx>
                <c:rich>
                  <a:bodyPr/>
                  <a:lstStyle/>
                  <a:p>
                    <a:r>
                      <a:rPr lang="ru-RU" sz="1400" b="1" dirty="0" smtClean="0">
                        <a:solidFill>
                          <a:schemeClr val="tx1"/>
                        </a:solidFill>
                      </a:rPr>
                      <a:t>2 597 263,0</a:t>
                    </a:r>
                    <a:endParaRPr lang="en-US" sz="1400" b="1" dirty="0">
                      <a:solidFill>
                        <a:schemeClr val="tx1"/>
                      </a:solidFill>
                    </a:endParaRP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1.3451895175488976E-2"/>
                  <c:y val="-1.6033572027350496E-2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2 </a:t>
                    </a:r>
                    <a:r>
                      <a:rPr lang="ru-RU" dirty="0" smtClean="0"/>
                      <a:t>256 040,0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1.6441205214486526E-2"/>
                  <c:y val="-1.6033572027350496E-2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2 380 010,4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1.0462585136491426E-2"/>
                  <c:y val="-5.0391226371672988E-2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2 851 264,3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1.0462585136491535E-2"/>
                  <c:y val="-1.3743061737728997E-2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2 480 531,2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400"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Лист1!$C$8:$G$8</c:f>
              <c:strCache>
                <c:ptCount val="5"/>
                <c:pt idx="0">
                  <c:v>2023г.</c:v>
                </c:pt>
                <c:pt idx="1">
                  <c:v>2024г.</c:v>
                </c:pt>
                <c:pt idx="2">
                  <c:v>2025г.</c:v>
                </c:pt>
                <c:pt idx="3">
                  <c:v>2026г.</c:v>
                </c:pt>
                <c:pt idx="4">
                  <c:v>2027г.</c:v>
                </c:pt>
              </c:strCache>
            </c:strRef>
          </c:cat>
          <c:val>
            <c:numRef>
              <c:f>Лист1!$C$9:$G$9</c:f>
              <c:numCache>
                <c:formatCode>#,##0.0</c:formatCode>
                <c:ptCount val="5"/>
                <c:pt idx="0">
                  <c:v>2852087.1</c:v>
                </c:pt>
                <c:pt idx="1">
                  <c:v>2695915</c:v>
                </c:pt>
                <c:pt idx="2">
                  <c:v>1662812.2</c:v>
                </c:pt>
                <c:pt idx="3">
                  <c:v>1569458</c:v>
                </c:pt>
                <c:pt idx="4">
                  <c:v>1631355.4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cylinder"/>
        <c:axId val="45682688"/>
        <c:axId val="45685376"/>
        <c:axId val="0"/>
      </c:bar3DChart>
      <c:catAx>
        <c:axId val="45682688"/>
        <c:scaling>
          <c:orientation val="minMax"/>
        </c:scaling>
        <c:delete val="1"/>
        <c:axPos val="b"/>
        <c:majorTickMark val="none"/>
        <c:minorTickMark val="none"/>
        <c:tickLblPos val="nextTo"/>
        <c:crossAx val="45685376"/>
        <c:crosses val="autoZero"/>
        <c:auto val="1"/>
        <c:lblAlgn val="ctr"/>
        <c:lblOffset val="100"/>
        <c:noMultiLvlLbl val="0"/>
      </c:catAx>
      <c:valAx>
        <c:axId val="45685376"/>
        <c:scaling>
          <c:orientation val="minMax"/>
        </c:scaling>
        <c:delete val="1"/>
        <c:axPos val="l"/>
        <c:numFmt formatCode="#,##0.0" sourceLinked="1"/>
        <c:majorTickMark val="none"/>
        <c:minorTickMark val="none"/>
        <c:tickLblPos val="nextTo"/>
        <c:crossAx val="45682688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0.43995</cdr:x>
      <cdr:y>0.14119</cdr:y>
    </cdr:from>
    <cdr:to>
      <cdr:x>0.56099</cdr:x>
      <cdr:y>0.19383</cdr:y>
    </cdr:to>
    <cdr:sp macro="" textlink="">
      <cdr:nvSpPr>
        <cdr:cNvPr id="4" name="Прямоугольник 3"/>
        <cdr:cNvSpPr/>
      </cdr:nvSpPr>
      <cdr:spPr>
        <a:xfrm xmlns:a="http://schemas.openxmlformats.org/drawingml/2006/main">
          <a:off x="3959787" y="860315"/>
          <a:ext cx="1089420" cy="320751"/>
        </a:xfrm>
        <a:prstGeom xmlns:a="http://schemas.openxmlformats.org/drawingml/2006/main" prst="rect">
          <a:avLst/>
        </a:prstGeom>
        <a:effectLst xmlns:a="http://schemas.openxmlformats.org/drawingml/2006/main">
          <a:innerShdw blurRad="114300">
            <a:prstClr val="black"/>
          </a:innerShdw>
        </a:effectLst>
      </cdr:spPr>
      <cdr:style>
        <a:lnRef xmlns:a="http://schemas.openxmlformats.org/drawingml/2006/main" idx="1">
          <a:schemeClr val="accent5"/>
        </a:lnRef>
        <a:fillRef xmlns:a="http://schemas.openxmlformats.org/drawingml/2006/main" idx="2">
          <a:schemeClr val="accent5"/>
        </a:fillRef>
        <a:effectRef xmlns:a="http://schemas.openxmlformats.org/drawingml/2006/main" idx="1">
          <a:schemeClr val="accent5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/>
        <a:lstStyle xmlns:a="http://schemas.openxmlformats.org/drawingml/2006/main"/>
        <a:p xmlns:a="http://schemas.openxmlformats.org/drawingml/2006/main">
          <a:pPr algn="ctr"/>
          <a:r>
            <a:rPr lang="ru-RU" sz="1300" b="1" dirty="0" smtClean="0">
              <a:solidFill>
                <a:schemeClr val="tx1"/>
              </a:solidFill>
            </a:rPr>
            <a:t>2 347 675,6</a:t>
          </a:r>
          <a:endParaRPr lang="ru-RU" sz="1300" b="1" dirty="0">
            <a:solidFill>
              <a:schemeClr val="tx1"/>
            </a:solidFill>
          </a:endParaRPr>
        </a:p>
      </cdr:txBody>
    </cdr:sp>
  </cdr:relSizeAnchor>
  <cdr:relSizeAnchor xmlns:cdr="http://schemas.openxmlformats.org/drawingml/2006/chartDrawing">
    <cdr:from>
      <cdr:x>0.6358</cdr:x>
      <cdr:y>0.01144</cdr:y>
    </cdr:from>
    <cdr:to>
      <cdr:x>0.75863</cdr:x>
      <cdr:y>0.06407</cdr:y>
    </cdr:to>
    <cdr:sp macro="" textlink="">
      <cdr:nvSpPr>
        <cdr:cNvPr id="5" name="Прямоугольник 4"/>
        <cdr:cNvSpPr/>
      </cdr:nvSpPr>
      <cdr:spPr>
        <a:xfrm xmlns:a="http://schemas.openxmlformats.org/drawingml/2006/main">
          <a:off x="5722485" y="69691"/>
          <a:ext cx="1105531" cy="320690"/>
        </a:xfrm>
        <a:prstGeom xmlns:a="http://schemas.openxmlformats.org/drawingml/2006/main" prst="rect">
          <a:avLst/>
        </a:prstGeom>
        <a:effectLst xmlns:a="http://schemas.openxmlformats.org/drawingml/2006/main">
          <a:innerShdw blurRad="114300">
            <a:prstClr val="black"/>
          </a:innerShdw>
        </a:effectLst>
      </cdr:spPr>
      <cdr:style>
        <a:lnRef xmlns:a="http://schemas.openxmlformats.org/drawingml/2006/main" idx="1">
          <a:schemeClr val="accent5"/>
        </a:lnRef>
        <a:fillRef xmlns:a="http://schemas.openxmlformats.org/drawingml/2006/main" idx="2">
          <a:schemeClr val="accent5"/>
        </a:fillRef>
        <a:effectRef xmlns:a="http://schemas.openxmlformats.org/drawingml/2006/main" idx="1">
          <a:schemeClr val="accent5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/>
        <a:lstStyle xmlns:a="http://schemas.openxmlformats.org/drawingml/2006/main"/>
        <a:p xmlns:a="http://schemas.openxmlformats.org/drawingml/2006/main">
          <a:pPr algn="ctr"/>
          <a:r>
            <a:rPr lang="ru-RU" sz="1300" b="1" dirty="0" smtClean="0">
              <a:solidFill>
                <a:schemeClr val="tx1"/>
              </a:solidFill>
            </a:rPr>
            <a:t>2 834 749,6</a:t>
          </a:r>
          <a:endParaRPr lang="ru-RU" sz="1300" b="1" dirty="0">
            <a:solidFill>
              <a:schemeClr val="tx1"/>
            </a:solidFill>
          </a:endParaRPr>
        </a:p>
      </cdr:txBody>
    </cdr:sp>
  </cdr:relSizeAnchor>
  <cdr:relSizeAnchor xmlns:cdr="http://schemas.openxmlformats.org/drawingml/2006/chartDrawing">
    <cdr:from>
      <cdr:x>0.82781</cdr:x>
      <cdr:y>0.09582</cdr:y>
    </cdr:from>
    <cdr:to>
      <cdr:x>0.95721</cdr:x>
      <cdr:y>0.15548</cdr:y>
    </cdr:to>
    <cdr:sp macro="" textlink="">
      <cdr:nvSpPr>
        <cdr:cNvPr id="6" name="Прямоугольник 5"/>
        <cdr:cNvSpPr/>
      </cdr:nvSpPr>
      <cdr:spPr>
        <a:xfrm xmlns:a="http://schemas.openxmlformats.org/drawingml/2006/main">
          <a:off x="7450677" y="583871"/>
          <a:ext cx="1164664" cy="363526"/>
        </a:xfrm>
        <a:prstGeom xmlns:a="http://schemas.openxmlformats.org/drawingml/2006/main" prst="rect">
          <a:avLst/>
        </a:prstGeom>
        <a:effectLst xmlns:a="http://schemas.openxmlformats.org/drawingml/2006/main">
          <a:innerShdw blurRad="114300">
            <a:prstClr val="black"/>
          </a:innerShdw>
        </a:effectLst>
      </cdr:spPr>
      <cdr:style>
        <a:lnRef xmlns:a="http://schemas.openxmlformats.org/drawingml/2006/main" idx="1">
          <a:schemeClr val="accent5"/>
        </a:lnRef>
        <a:fillRef xmlns:a="http://schemas.openxmlformats.org/drawingml/2006/main" idx="2">
          <a:schemeClr val="accent5"/>
        </a:fillRef>
        <a:effectRef xmlns:a="http://schemas.openxmlformats.org/drawingml/2006/main" idx="1">
          <a:schemeClr val="accent5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/>
        <a:lstStyle xmlns:a="http://schemas.openxmlformats.org/drawingml/2006/main"/>
        <a:p xmlns:a="http://schemas.openxmlformats.org/drawingml/2006/main">
          <a:pPr algn="ctr"/>
          <a:r>
            <a:rPr lang="ru-RU" sz="1300" b="1" dirty="0" smtClean="0">
              <a:solidFill>
                <a:schemeClr val="tx1"/>
              </a:solidFill>
            </a:rPr>
            <a:t>2 480 435,7</a:t>
          </a:r>
          <a:endParaRPr lang="ru-RU" sz="1300" b="1" dirty="0">
            <a:solidFill>
              <a:schemeClr val="tx1"/>
            </a:solidFill>
          </a:endParaRPr>
        </a:p>
      </cdr:txBody>
    </cdr:sp>
  </cdr:relSizeAnchor>
  <cdr:relSizeAnchor xmlns:cdr="http://schemas.openxmlformats.org/drawingml/2006/chartDrawing">
    <cdr:from>
      <cdr:x>0.56379</cdr:x>
      <cdr:y>0.01182</cdr:y>
    </cdr:from>
    <cdr:to>
      <cdr:x>0.6358</cdr:x>
      <cdr:y>0.18801</cdr:y>
    </cdr:to>
    <cdr:sp macro="" textlink="">
      <cdr:nvSpPr>
        <cdr:cNvPr id="8" name="Прямая со стрелкой 7"/>
        <cdr:cNvSpPr/>
      </cdr:nvSpPr>
      <cdr:spPr>
        <a:xfrm xmlns:a="http://schemas.openxmlformats.org/drawingml/2006/main" flipV="1">
          <a:off x="5074413" y="72007"/>
          <a:ext cx="648072" cy="1073583"/>
        </a:xfrm>
        <a:prstGeom xmlns:a="http://schemas.openxmlformats.org/drawingml/2006/main" prst="straightConnector1">
          <a:avLst/>
        </a:prstGeom>
        <a:ln xmlns:a="http://schemas.openxmlformats.org/drawingml/2006/main" w="38100">
          <a:solidFill>
            <a:srgbClr val="007A37"/>
          </a:solidFill>
          <a:tailEnd type="arrow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/>
        <a:lstStyle xmlns:a="http://schemas.openxmlformats.org/drawingml/2006/main"/>
        <a:p xmlns:a="http://schemas.openxmlformats.org/drawingml/2006/main">
          <a:endParaRPr lang="ru-RU"/>
        </a:p>
      </cdr:txBody>
    </cdr:sp>
  </cdr:relSizeAnchor>
  <cdr:relSizeAnchor xmlns:cdr="http://schemas.openxmlformats.org/drawingml/2006/chartDrawing">
    <cdr:from>
      <cdr:x>0.7798</cdr:x>
      <cdr:y>0</cdr:y>
    </cdr:from>
    <cdr:to>
      <cdr:x>0.88381</cdr:x>
      <cdr:y>0.07631</cdr:y>
    </cdr:to>
    <cdr:sp macro="" textlink="">
      <cdr:nvSpPr>
        <cdr:cNvPr id="11" name="Прямоугольник 10"/>
        <cdr:cNvSpPr/>
      </cdr:nvSpPr>
      <cdr:spPr>
        <a:xfrm xmlns:a="http://schemas.openxmlformats.org/drawingml/2006/main">
          <a:off x="7018629" y="-692696"/>
          <a:ext cx="936104" cy="464980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/>
        <a:lstStyle xmlns:a="http://schemas.openxmlformats.org/drawingml/2006/main"/>
        <a:p xmlns:a="http://schemas.openxmlformats.org/drawingml/2006/main">
          <a:pPr algn="ctr"/>
          <a:r>
            <a:rPr lang="ru-RU" sz="1200" b="1" dirty="0" smtClean="0">
              <a:solidFill>
                <a:schemeClr val="tx1"/>
              </a:solidFill>
            </a:rPr>
            <a:t>-354313,9</a:t>
          </a:r>
        </a:p>
        <a:p xmlns:a="http://schemas.openxmlformats.org/drawingml/2006/main">
          <a:pPr algn="ctr"/>
          <a:r>
            <a:rPr lang="ru-RU" sz="1200" b="1" dirty="0" smtClean="0">
              <a:solidFill>
                <a:schemeClr val="tx1"/>
              </a:solidFill>
            </a:rPr>
            <a:t> (-12,5%)</a:t>
          </a:r>
          <a:endParaRPr lang="ru-RU" sz="1200" b="1" dirty="0">
            <a:solidFill>
              <a:schemeClr val="tx1"/>
            </a:solidFill>
          </a:endParaRPr>
        </a:p>
      </cdr:txBody>
    </cdr:sp>
  </cdr:relSizeAnchor>
  <cdr:relSizeAnchor xmlns:cdr="http://schemas.openxmlformats.org/drawingml/2006/chartDrawing">
    <cdr:from>
      <cdr:x>0.7558</cdr:x>
      <cdr:y>0.01182</cdr:y>
    </cdr:from>
    <cdr:to>
      <cdr:x>0.82781</cdr:x>
      <cdr:y>0.15569</cdr:y>
    </cdr:to>
    <cdr:cxnSp macro="">
      <cdr:nvCxnSpPr>
        <cdr:cNvPr id="3" name="Прямая со стрелкой 2"/>
        <cdr:cNvCxnSpPr/>
      </cdr:nvCxnSpPr>
      <cdr:spPr>
        <a:xfrm xmlns:a="http://schemas.openxmlformats.org/drawingml/2006/main">
          <a:off x="6802605" y="72008"/>
          <a:ext cx="648072" cy="876675"/>
        </a:xfrm>
        <a:prstGeom xmlns:a="http://schemas.openxmlformats.org/drawingml/2006/main" prst="straightConnector1">
          <a:avLst/>
        </a:prstGeom>
        <a:ln xmlns:a="http://schemas.openxmlformats.org/drawingml/2006/main" w="38100">
          <a:solidFill>
            <a:srgbClr val="FF0000"/>
          </a:solidFill>
          <a:tailEnd type="arrow"/>
        </a:ln>
      </cdr:spPr>
      <cdr:style>
        <a:lnRef xmlns:a="http://schemas.openxmlformats.org/drawingml/2006/main" idx="2">
          <a:schemeClr val="accent3"/>
        </a:lnRef>
        <a:fillRef xmlns:a="http://schemas.openxmlformats.org/drawingml/2006/main" idx="0">
          <a:schemeClr val="accent3"/>
        </a:fillRef>
        <a:effectRef xmlns:a="http://schemas.openxmlformats.org/drawingml/2006/main" idx="1">
          <a:schemeClr val="accent3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0.08429</cdr:x>
      <cdr:y>0.81081</cdr:y>
    </cdr:from>
    <cdr:to>
      <cdr:x>0.13329</cdr:x>
      <cdr:y>0.8766</cdr:y>
    </cdr:to>
    <cdr:sp macro="" textlink="">
      <cdr:nvSpPr>
        <cdr:cNvPr id="26" name="TextBox 25"/>
        <cdr:cNvSpPr txBox="1"/>
      </cdr:nvSpPr>
      <cdr:spPr>
        <a:xfrm xmlns:a="http://schemas.openxmlformats.org/drawingml/2006/main">
          <a:off x="719576" y="4437240"/>
          <a:ext cx="418245" cy="36004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ru-RU" sz="1200" b="1" dirty="0" smtClean="0"/>
            <a:t>15%</a:t>
          </a:r>
          <a:endParaRPr lang="ru-RU" sz="1200" b="1" dirty="0"/>
        </a:p>
      </cdr:txBody>
    </cdr:sp>
  </cdr:relSizeAnchor>
  <cdr:relSizeAnchor xmlns:cdr="http://schemas.openxmlformats.org/drawingml/2006/chartDrawing">
    <cdr:from>
      <cdr:x>0.07107</cdr:x>
      <cdr:y>0.53497</cdr:y>
    </cdr:from>
    <cdr:to>
      <cdr:x>0.14699</cdr:x>
      <cdr:y>0.59578</cdr:y>
    </cdr:to>
    <cdr:sp macro="" textlink="">
      <cdr:nvSpPr>
        <cdr:cNvPr id="27" name="TextBox 26"/>
        <cdr:cNvSpPr txBox="1"/>
      </cdr:nvSpPr>
      <cdr:spPr>
        <a:xfrm xmlns:a="http://schemas.openxmlformats.org/drawingml/2006/main">
          <a:off x="606711" y="3096344"/>
          <a:ext cx="648088" cy="35196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pPr algn="ctr"/>
          <a:r>
            <a:rPr lang="ru-RU" sz="1200" b="1" dirty="0" smtClean="0"/>
            <a:t>85%</a:t>
          </a:r>
          <a:endParaRPr lang="ru-RU" sz="1200" b="1" dirty="0"/>
        </a:p>
      </cdr:txBody>
    </cdr:sp>
  </cdr:relSizeAnchor>
  <cdr:relSizeAnchor xmlns:cdr="http://schemas.openxmlformats.org/drawingml/2006/chartDrawing">
    <cdr:from>
      <cdr:x>0.28269</cdr:x>
      <cdr:y>0.80263</cdr:y>
    </cdr:from>
    <cdr:to>
      <cdr:x>0.34352</cdr:x>
      <cdr:y>0.85526</cdr:y>
    </cdr:to>
    <cdr:sp macro="" textlink="">
      <cdr:nvSpPr>
        <cdr:cNvPr id="28" name="TextBox 27"/>
        <cdr:cNvSpPr txBox="1"/>
      </cdr:nvSpPr>
      <cdr:spPr>
        <a:xfrm xmlns:a="http://schemas.openxmlformats.org/drawingml/2006/main">
          <a:off x="2342634" y="4392488"/>
          <a:ext cx="504056" cy="28803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pPr algn="ctr"/>
          <a:r>
            <a:rPr lang="ru-RU" sz="1200" b="1" dirty="0" smtClean="0"/>
            <a:t>20%</a:t>
          </a:r>
          <a:endParaRPr lang="ru-RU" sz="1200" b="1" dirty="0"/>
        </a:p>
      </cdr:txBody>
    </cdr:sp>
  </cdr:relSizeAnchor>
  <cdr:relSizeAnchor xmlns:cdr="http://schemas.openxmlformats.org/drawingml/2006/chartDrawing">
    <cdr:from>
      <cdr:x>0.26255</cdr:x>
      <cdr:y>0.53449</cdr:y>
    </cdr:from>
    <cdr:to>
      <cdr:x>0.34944</cdr:x>
      <cdr:y>0.60028</cdr:y>
    </cdr:to>
    <cdr:sp macro="" textlink="">
      <cdr:nvSpPr>
        <cdr:cNvPr id="29" name="TextBox 28"/>
        <cdr:cNvSpPr txBox="1"/>
      </cdr:nvSpPr>
      <cdr:spPr>
        <a:xfrm xmlns:a="http://schemas.openxmlformats.org/drawingml/2006/main">
          <a:off x="2241234" y="2925072"/>
          <a:ext cx="741774" cy="36004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pPr algn="ctr"/>
          <a:r>
            <a:rPr lang="ru-RU" sz="1200" b="1" dirty="0" smtClean="0"/>
            <a:t>80%</a:t>
          </a:r>
          <a:endParaRPr lang="ru-RU" sz="1200" b="1" dirty="0"/>
        </a:p>
      </cdr:txBody>
    </cdr:sp>
  </cdr:relSizeAnchor>
  <cdr:relSizeAnchor xmlns:cdr="http://schemas.openxmlformats.org/drawingml/2006/chartDrawing">
    <cdr:from>
      <cdr:x>0.46735</cdr:x>
      <cdr:y>0.80263</cdr:y>
    </cdr:from>
    <cdr:to>
      <cdr:x>0.53686</cdr:x>
      <cdr:y>0.86842</cdr:y>
    </cdr:to>
    <cdr:sp macro="" textlink="">
      <cdr:nvSpPr>
        <cdr:cNvPr id="30" name="TextBox 29"/>
        <cdr:cNvSpPr txBox="1"/>
      </cdr:nvSpPr>
      <cdr:spPr>
        <a:xfrm xmlns:a="http://schemas.openxmlformats.org/drawingml/2006/main">
          <a:off x="3872805" y="4392488"/>
          <a:ext cx="576064" cy="36004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pPr algn="ctr"/>
          <a:r>
            <a:rPr lang="ru-RU" sz="1200" b="1" dirty="0" smtClean="0"/>
            <a:t>27%</a:t>
          </a:r>
          <a:endParaRPr lang="ru-RU" sz="1200" b="1" dirty="0"/>
        </a:p>
      </cdr:txBody>
    </cdr:sp>
  </cdr:relSizeAnchor>
  <cdr:relSizeAnchor xmlns:cdr="http://schemas.openxmlformats.org/drawingml/2006/chartDrawing">
    <cdr:from>
      <cdr:x>0.47604</cdr:x>
      <cdr:y>0.55263</cdr:y>
    </cdr:from>
    <cdr:to>
      <cdr:x>0.52817</cdr:x>
      <cdr:y>0.61842</cdr:y>
    </cdr:to>
    <cdr:sp macro="" textlink="">
      <cdr:nvSpPr>
        <cdr:cNvPr id="31" name="TextBox 30"/>
        <cdr:cNvSpPr txBox="1"/>
      </cdr:nvSpPr>
      <cdr:spPr>
        <a:xfrm xmlns:a="http://schemas.openxmlformats.org/drawingml/2006/main">
          <a:off x="3944812" y="3024336"/>
          <a:ext cx="432048" cy="36004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pPr algn="ctr"/>
          <a:r>
            <a:rPr lang="ru-RU" sz="1200" b="1" dirty="0" smtClean="0"/>
            <a:t>73%</a:t>
          </a:r>
          <a:endParaRPr lang="ru-RU" sz="1200" b="1" dirty="0"/>
        </a:p>
      </cdr:txBody>
    </cdr:sp>
  </cdr:relSizeAnchor>
  <cdr:relSizeAnchor xmlns:cdr="http://schemas.openxmlformats.org/drawingml/2006/chartDrawing">
    <cdr:from>
      <cdr:x>0.6712</cdr:x>
      <cdr:y>0.80867</cdr:y>
    </cdr:from>
    <cdr:to>
      <cdr:x>0.73203</cdr:x>
      <cdr:y>0.8613</cdr:y>
    </cdr:to>
    <cdr:sp macro="" textlink="">
      <cdr:nvSpPr>
        <cdr:cNvPr id="32" name="TextBox 31"/>
        <cdr:cNvSpPr txBox="1"/>
      </cdr:nvSpPr>
      <cdr:spPr>
        <a:xfrm xmlns:a="http://schemas.openxmlformats.org/drawingml/2006/main">
          <a:off x="5729631" y="4680520"/>
          <a:ext cx="519273" cy="30461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ru-RU" sz="1200" b="1" dirty="0" smtClean="0"/>
            <a:t>22%</a:t>
          </a:r>
          <a:endParaRPr lang="ru-RU" sz="1200" b="1" dirty="0"/>
        </a:p>
      </cdr:txBody>
    </cdr:sp>
  </cdr:relSizeAnchor>
  <cdr:relSizeAnchor xmlns:cdr="http://schemas.openxmlformats.org/drawingml/2006/chartDrawing">
    <cdr:from>
      <cdr:x>0.66503</cdr:x>
      <cdr:y>0.56579</cdr:y>
    </cdr:from>
    <cdr:to>
      <cdr:x>0.715</cdr:x>
      <cdr:y>0.61842</cdr:y>
    </cdr:to>
    <cdr:sp macro="" textlink="">
      <cdr:nvSpPr>
        <cdr:cNvPr id="33" name="TextBox 32"/>
        <cdr:cNvSpPr txBox="1"/>
      </cdr:nvSpPr>
      <cdr:spPr>
        <a:xfrm xmlns:a="http://schemas.openxmlformats.org/drawingml/2006/main">
          <a:off x="5510986" y="3096344"/>
          <a:ext cx="414045" cy="28803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pPr algn="ctr"/>
          <a:r>
            <a:rPr lang="ru-RU" sz="1200" b="1" dirty="0" smtClean="0"/>
            <a:t>78%</a:t>
          </a:r>
          <a:endParaRPr lang="ru-RU" sz="1200" b="1" dirty="0"/>
        </a:p>
      </cdr:txBody>
    </cdr:sp>
  </cdr:relSizeAnchor>
  <cdr:relSizeAnchor xmlns:cdr="http://schemas.openxmlformats.org/drawingml/2006/chartDrawing">
    <cdr:from>
      <cdr:x>0.86035</cdr:x>
      <cdr:y>0.81081</cdr:y>
    </cdr:from>
    <cdr:to>
      <cdr:x>0.91248</cdr:x>
      <cdr:y>0.86344</cdr:y>
    </cdr:to>
    <cdr:sp macro="" textlink="">
      <cdr:nvSpPr>
        <cdr:cNvPr id="34" name="TextBox 33"/>
        <cdr:cNvSpPr txBox="1"/>
      </cdr:nvSpPr>
      <cdr:spPr>
        <a:xfrm xmlns:a="http://schemas.openxmlformats.org/drawingml/2006/main">
          <a:off x="7344312" y="4437240"/>
          <a:ext cx="445064" cy="28803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ru-RU" sz="1200" b="1" dirty="0" smtClean="0"/>
            <a:t>18%</a:t>
          </a:r>
          <a:endParaRPr lang="ru-RU" sz="1200" b="1" dirty="0"/>
        </a:p>
      </cdr:txBody>
    </cdr:sp>
  </cdr:relSizeAnchor>
  <cdr:relSizeAnchor xmlns:cdr="http://schemas.openxmlformats.org/drawingml/2006/chartDrawing">
    <cdr:from>
      <cdr:x>0.85191</cdr:x>
      <cdr:y>0.55985</cdr:y>
    </cdr:from>
    <cdr:to>
      <cdr:x>0.93012</cdr:x>
      <cdr:y>0.62564</cdr:y>
    </cdr:to>
    <cdr:sp macro="" textlink="">
      <cdr:nvSpPr>
        <cdr:cNvPr id="35" name="TextBox 34"/>
        <cdr:cNvSpPr txBox="1"/>
      </cdr:nvSpPr>
      <cdr:spPr>
        <a:xfrm xmlns:a="http://schemas.openxmlformats.org/drawingml/2006/main">
          <a:off x="7272304" y="3240360"/>
          <a:ext cx="667637" cy="38078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pPr algn="ctr"/>
          <a:r>
            <a:rPr lang="ru-RU" sz="1200" b="1" dirty="0" smtClean="0"/>
            <a:t>82%</a:t>
          </a:r>
          <a:endParaRPr lang="ru-RU" sz="1200" b="1" dirty="0"/>
        </a:p>
      </cdr:txBody>
    </cdr:sp>
  </cdr:relSizeAnchor>
  <cdr:relSizeAnchor xmlns:cdr="http://schemas.openxmlformats.org/drawingml/2006/chartDrawing">
    <cdr:from>
      <cdr:x>0.16021</cdr:x>
      <cdr:y>0.45555</cdr:y>
    </cdr:from>
    <cdr:to>
      <cdr:x>0.26778</cdr:x>
      <cdr:y>0.54765</cdr:y>
    </cdr:to>
    <cdr:sp macro="" textlink="">
      <cdr:nvSpPr>
        <cdr:cNvPr id="37" name="Стрелка вправо 36"/>
        <cdr:cNvSpPr/>
      </cdr:nvSpPr>
      <cdr:spPr>
        <a:xfrm xmlns:a="http://schemas.openxmlformats.org/drawingml/2006/main">
          <a:off x="1441969" y="2775801"/>
          <a:ext cx="968148" cy="561193"/>
        </a:xfrm>
        <a:prstGeom xmlns:a="http://schemas.openxmlformats.org/drawingml/2006/main" prst="rightArrow">
          <a:avLst/>
        </a:prstGeom>
        <a:ln xmlns:a="http://schemas.openxmlformats.org/drawingml/2006/main"/>
        <a:scene3d xmlns:a="http://schemas.openxmlformats.org/drawingml/2006/main">
          <a:camera prst="orthographicFront"/>
          <a:lightRig rig="threePt" dir="t"/>
        </a:scene3d>
        <a:sp3d xmlns:a="http://schemas.openxmlformats.org/drawingml/2006/main">
          <a:bevelT/>
        </a:sp3d>
      </cdr:spPr>
      <cdr:style>
        <a:lnRef xmlns:a="http://schemas.openxmlformats.org/drawingml/2006/main" idx="1">
          <a:schemeClr val="accent5"/>
        </a:lnRef>
        <a:fillRef xmlns:a="http://schemas.openxmlformats.org/drawingml/2006/main" idx="2">
          <a:schemeClr val="accent5"/>
        </a:fillRef>
        <a:effectRef xmlns:a="http://schemas.openxmlformats.org/drawingml/2006/main" idx="1">
          <a:schemeClr val="accent5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pPr algn="ctr"/>
          <a:r>
            <a:rPr lang="ru-RU" dirty="0" smtClean="0">
              <a:solidFill>
                <a:schemeClr val="tx1"/>
              </a:solidFill>
            </a:rPr>
            <a:t>-</a:t>
          </a:r>
          <a:r>
            <a:rPr lang="ru-RU" b="1" dirty="0" smtClean="0">
              <a:solidFill>
                <a:schemeClr val="tx1"/>
              </a:solidFill>
            </a:rPr>
            <a:t>453450,5</a:t>
          </a:r>
          <a:endParaRPr lang="ru-RU" b="1" dirty="0">
            <a:solidFill>
              <a:schemeClr val="tx1"/>
            </a:solidFill>
          </a:endParaRPr>
        </a:p>
      </cdr:txBody>
    </cdr:sp>
  </cdr:relSizeAnchor>
  <cdr:relSizeAnchor xmlns:cdr="http://schemas.openxmlformats.org/drawingml/2006/chartDrawing">
    <cdr:from>
      <cdr:x>0.16273</cdr:x>
      <cdr:y>0.77134</cdr:y>
    </cdr:from>
    <cdr:to>
      <cdr:x>0.26398</cdr:x>
      <cdr:y>0.85028</cdr:y>
    </cdr:to>
    <cdr:sp macro="" textlink="">
      <cdr:nvSpPr>
        <cdr:cNvPr id="39" name="Стрелка вправо 38"/>
        <cdr:cNvSpPr/>
      </cdr:nvSpPr>
      <cdr:spPr>
        <a:xfrm xmlns:a="http://schemas.openxmlformats.org/drawingml/2006/main">
          <a:off x="1389138" y="4464436"/>
          <a:ext cx="864277" cy="456896"/>
        </a:xfrm>
        <a:prstGeom xmlns:a="http://schemas.openxmlformats.org/drawingml/2006/main" prst="rightArrow">
          <a:avLst/>
        </a:prstGeom>
        <a:ln xmlns:a="http://schemas.openxmlformats.org/drawingml/2006/main"/>
        <a:scene3d xmlns:a="http://schemas.openxmlformats.org/drawingml/2006/main">
          <a:camera prst="orthographicFront"/>
          <a:lightRig rig="threePt" dir="t"/>
        </a:scene3d>
        <a:sp3d xmlns:a="http://schemas.openxmlformats.org/drawingml/2006/main">
          <a:bevelT/>
        </a:sp3d>
      </cdr:spPr>
      <cdr:style>
        <a:lnRef xmlns:a="http://schemas.openxmlformats.org/drawingml/2006/main" idx="1">
          <a:schemeClr val="accent5"/>
        </a:lnRef>
        <a:fillRef xmlns:a="http://schemas.openxmlformats.org/drawingml/2006/main" idx="2">
          <a:schemeClr val="accent5"/>
        </a:fillRef>
        <a:effectRef xmlns:a="http://schemas.openxmlformats.org/drawingml/2006/main" idx="1">
          <a:schemeClr val="accent5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pPr algn="ctr"/>
          <a:r>
            <a:rPr lang="ru-RU" b="1" dirty="0" smtClean="0">
              <a:solidFill>
                <a:schemeClr val="tx1"/>
              </a:solidFill>
            </a:rPr>
            <a:t>+73918,9</a:t>
          </a:r>
          <a:endParaRPr lang="ru-RU" b="1" dirty="0">
            <a:solidFill>
              <a:schemeClr val="tx1"/>
            </a:solidFill>
          </a:endParaRPr>
        </a:p>
      </cdr:txBody>
    </cdr:sp>
  </cdr:relSizeAnchor>
  <cdr:relSizeAnchor xmlns:cdr="http://schemas.openxmlformats.org/drawingml/2006/chartDrawing">
    <cdr:from>
      <cdr:x>0.36272</cdr:x>
      <cdr:y>0.77637</cdr:y>
    </cdr:from>
    <cdr:to>
      <cdr:x>0.45973</cdr:x>
      <cdr:y>0.85532</cdr:y>
    </cdr:to>
    <cdr:sp macro="" textlink="">
      <cdr:nvSpPr>
        <cdr:cNvPr id="40" name="Стрелка вправо 39"/>
        <cdr:cNvSpPr/>
      </cdr:nvSpPr>
      <cdr:spPr>
        <a:xfrm xmlns:a="http://schemas.openxmlformats.org/drawingml/2006/main">
          <a:off x="3096344" y="4248773"/>
          <a:ext cx="828092" cy="432048"/>
        </a:xfrm>
        <a:prstGeom xmlns:a="http://schemas.openxmlformats.org/drawingml/2006/main" prst="rightArrow">
          <a:avLst/>
        </a:prstGeom>
        <a:ln xmlns:a="http://schemas.openxmlformats.org/drawingml/2006/main"/>
        <a:scene3d xmlns:a="http://schemas.openxmlformats.org/drawingml/2006/main">
          <a:camera prst="orthographicFront"/>
          <a:lightRig rig="threePt" dir="t"/>
        </a:scene3d>
        <a:sp3d xmlns:a="http://schemas.openxmlformats.org/drawingml/2006/main">
          <a:bevelT/>
        </a:sp3d>
      </cdr:spPr>
      <cdr:style>
        <a:lnRef xmlns:a="http://schemas.openxmlformats.org/drawingml/2006/main" idx="1">
          <a:schemeClr val="accent5"/>
        </a:lnRef>
        <a:fillRef xmlns:a="http://schemas.openxmlformats.org/drawingml/2006/main" idx="2">
          <a:schemeClr val="accent5"/>
        </a:fillRef>
        <a:effectRef xmlns:a="http://schemas.openxmlformats.org/drawingml/2006/main" idx="1">
          <a:schemeClr val="accent5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pPr algn="ctr"/>
          <a:r>
            <a:rPr lang="ru-RU" b="1" dirty="0" smtClean="0">
              <a:solidFill>
                <a:schemeClr val="tx1"/>
              </a:solidFill>
            </a:rPr>
            <a:t>-23180,4</a:t>
          </a:r>
          <a:endParaRPr lang="ru-RU" b="1" dirty="0">
            <a:solidFill>
              <a:schemeClr val="tx1"/>
            </a:solidFill>
          </a:endParaRPr>
        </a:p>
      </cdr:txBody>
    </cdr:sp>
  </cdr:relSizeAnchor>
  <cdr:relSizeAnchor xmlns:cdr="http://schemas.openxmlformats.org/drawingml/2006/chartDrawing">
    <cdr:from>
      <cdr:x>0.34927</cdr:x>
      <cdr:y>0.46032</cdr:y>
    </cdr:from>
    <cdr:to>
      <cdr:x>0.45979</cdr:x>
      <cdr:y>0.55985</cdr:y>
    </cdr:to>
    <cdr:sp macro="" textlink="">
      <cdr:nvSpPr>
        <cdr:cNvPr id="41" name="Стрелка вправо 40"/>
        <cdr:cNvSpPr/>
      </cdr:nvSpPr>
      <cdr:spPr>
        <a:xfrm xmlns:a="http://schemas.openxmlformats.org/drawingml/2006/main">
          <a:off x="3143604" y="2804866"/>
          <a:ext cx="994705" cy="606466"/>
        </a:xfrm>
        <a:prstGeom xmlns:a="http://schemas.openxmlformats.org/drawingml/2006/main" prst="rightArrow">
          <a:avLst/>
        </a:prstGeom>
        <a:ln xmlns:a="http://schemas.openxmlformats.org/drawingml/2006/main"/>
        <a:scene3d xmlns:a="http://schemas.openxmlformats.org/drawingml/2006/main">
          <a:camera prst="orthographicFront"/>
          <a:lightRig rig="threePt" dir="t"/>
        </a:scene3d>
        <a:sp3d xmlns:a="http://schemas.openxmlformats.org/drawingml/2006/main">
          <a:bevelT/>
        </a:sp3d>
      </cdr:spPr>
      <cdr:style>
        <a:lnRef xmlns:a="http://schemas.openxmlformats.org/drawingml/2006/main" idx="1">
          <a:schemeClr val="accent5"/>
        </a:lnRef>
        <a:fillRef xmlns:a="http://schemas.openxmlformats.org/drawingml/2006/main" idx="2">
          <a:schemeClr val="accent5"/>
        </a:fillRef>
        <a:effectRef xmlns:a="http://schemas.openxmlformats.org/drawingml/2006/main" idx="1">
          <a:schemeClr val="accent5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r>
            <a:rPr lang="ru-RU" b="1" dirty="0" smtClean="0">
              <a:solidFill>
                <a:schemeClr val="tx1"/>
              </a:solidFill>
            </a:rPr>
            <a:t>+144128,2</a:t>
          </a:r>
          <a:endParaRPr lang="ru-RU" b="1" dirty="0">
            <a:solidFill>
              <a:schemeClr val="tx1"/>
            </a:solidFill>
          </a:endParaRPr>
        </a:p>
      </cdr:txBody>
    </cdr:sp>
  </cdr:relSizeAnchor>
  <cdr:relSizeAnchor xmlns:cdr="http://schemas.openxmlformats.org/drawingml/2006/chartDrawing">
    <cdr:from>
      <cdr:x>0.55041</cdr:x>
      <cdr:y>0.77637</cdr:y>
    </cdr:from>
    <cdr:to>
      <cdr:x>0.64946</cdr:x>
      <cdr:y>0.85532</cdr:y>
    </cdr:to>
    <cdr:sp macro="" textlink="">
      <cdr:nvSpPr>
        <cdr:cNvPr id="42" name="Стрелка вправо 41"/>
        <cdr:cNvSpPr/>
      </cdr:nvSpPr>
      <cdr:spPr>
        <a:xfrm xmlns:a="http://schemas.openxmlformats.org/drawingml/2006/main">
          <a:off x="4698554" y="4493549"/>
          <a:ext cx="845558" cy="456954"/>
        </a:xfrm>
        <a:prstGeom xmlns:a="http://schemas.openxmlformats.org/drawingml/2006/main" prst="rightArrow">
          <a:avLst/>
        </a:prstGeom>
        <a:ln xmlns:a="http://schemas.openxmlformats.org/drawingml/2006/main"/>
        <a:scene3d xmlns:a="http://schemas.openxmlformats.org/drawingml/2006/main">
          <a:camera prst="orthographicFront"/>
          <a:lightRig rig="threePt" dir="t"/>
        </a:scene3d>
        <a:sp3d xmlns:a="http://schemas.openxmlformats.org/drawingml/2006/main">
          <a:bevelT/>
        </a:sp3d>
      </cdr:spPr>
      <cdr:style>
        <a:lnRef xmlns:a="http://schemas.openxmlformats.org/drawingml/2006/main" idx="1">
          <a:schemeClr val="accent5"/>
        </a:lnRef>
        <a:fillRef xmlns:a="http://schemas.openxmlformats.org/drawingml/2006/main" idx="2">
          <a:schemeClr val="accent5"/>
        </a:fillRef>
        <a:effectRef xmlns:a="http://schemas.openxmlformats.org/drawingml/2006/main" idx="1">
          <a:schemeClr val="accent5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r>
            <a:rPr lang="ru-RU" b="1" dirty="0" smtClean="0">
              <a:solidFill>
                <a:schemeClr val="tx1"/>
              </a:solidFill>
            </a:rPr>
            <a:t>+13770,0</a:t>
          </a:r>
          <a:endParaRPr lang="ru-RU" b="1" dirty="0">
            <a:solidFill>
              <a:schemeClr val="tx1"/>
            </a:solidFill>
          </a:endParaRPr>
        </a:p>
      </cdr:txBody>
    </cdr:sp>
  </cdr:relSizeAnchor>
  <cdr:relSizeAnchor xmlns:cdr="http://schemas.openxmlformats.org/drawingml/2006/chartDrawing">
    <cdr:from>
      <cdr:x>0.55246</cdr:x>
      <cdr:y>0.47276</cdr:y>
    </cdr:from>
    <cdr:to>
      <cdr:x>0.66212</cdr:x>
      <cdr:y>0.56391</cdr:y>
    </cdr:to>
    <cdr:sp macro="" textlink="">
      <cdr:nvSpPr>
        <cdr:cNvPr id="45" name="Стрелка вправо 44"/>
        <cdr:cNvSpPr/>
      </cdr:nvSpPr>
      <cdr:spPr>
        <a:xfrm xmlns:a="http://schemas.openxmlformats.org/drawingml/2006/main">
          <a:off x="4716021" y="2736304"/>
          <a:ext cx="936103" cy="527573"/>
        </a:xfrm>
        <a:prstGeom xmlns:a="http://schemas.openxmlformats.org/drawingml/2006/main" prst="rightArrow">
          <a:avLst/>
        </a:prstGeom>
        <a:ln xmlns:a="http://schemas.openxmlformats.org/drawingml/2006/main"/>
        <a:scene3d xmlns:a="http://schemas.openxmlformats.org/drawingml/2006/main">
          <a:camera prst="orthographicFront"/>
          <a:lightRig rig="threePt" dir="t"/>
        </a:scene3d>
        <a:sp3d xmlns:a="http://schemas.openxmlformats.org/drawingml/2006/main">
          <a:bevelT/>
        </a:sp3d>
      </cdr:spPr>
      <cdr:style>
        <a:lnRef xmlns:a="http://schemas.openxmlformats.org/drawingml/2006/main" idx="1">
          <a:schemeClr val="accent5"/>
        </a:lnRef>
        <a:fillRef xmlns:a="http://schemas.openxmlformats.org/drawingml/2006/main" idx="2">
          <a:schemeClr val="accent5"/>
        </a:fillRef>
        <a:effectRef xmlns:a="http://schemas.openxmlformats.org/drawingml/2006/main" idx="1">
          <a:schemeClr val="accent5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r>
            <a:rPr lang="ru-RU" b="1" dirty="0" smtClean="0">
              <a:solidFill>
                <a:schemeClr val="tx1"/>
              </a:solidFill>
            </a:rPr>
            <a:t>+473304,0</a:t>
          </a:r>
          <a:endParaRPr lang="ru-RU" b="1" dirty="0">
            <a:solidFill>
              <a:schemeClr val="tx1"/>
            </a:solidFill>
          </a:endParaRPr>
        </a:p>
      </cdr:txBody>
    </cdr:sp>
  </cdr:relSizeAnchor>
  <cdr:relSizeAnchor xmlns:cdr="http://schemas.openxmlformats.org/drawingml/2006/chartDrawing">
    <cdr:from>
      <cdr:x>0.74225</cdr:x>
      <cdr:y>0.46032</cdr:y>
    </cdr:from>
    <cdr:to>
      <cdr:x>0.85191</cdr:x>
      <cdr:y>0.55243</cdr:y>
    </cdr:to>
    <cdr:sp macro="" textlink="">
      <cdr:nvSpPr>
        <cdr:cNvPr id="46" name="Стрелка вправо 45"/>
        <cdr:cNvSpPr/>
      </cdr:nvSpPr>
      <cdr:spPr>
        <a:xfrm xmlns:a="http://schemas.openxmlformats.org/drawingml/2006/main">
          <a:off x="6336200" y="2664296"/>
          <a:ext cx="936108" cy="533123"/>
        </a:xfrm>
        <a:prstGeom xmlns:a="http://schemas.openxmlformats.org/drawingml/2006/main" prst="rightArrow">
          <a:avLst/>
        </a:prstGeom>
        <a:ln xmlns:a="http://schemas.openxmlformats.org/drawingml/2006/main"/>
        <a:scene3d xmlns:a="http://schemas.openxmlformats.org/drawingml/2006/main">
          <a:camera prst="orthographicFront"/>
          <a:lightRig rig="threePt" dir="t"/>
        </a:scene3d>
        <a:sp3d xmlns:a="http://schemas.openxmlformats.org/drawingml/2006/main">
          <a:bevelT/>
        </a:sp3d>
      </cdr:spPr>
      <cdr:style>
        <a:lnRef xmlns:a="http://schemas.openxmlformats.org/drawingml/2006/main" idx="1">
          <a:schemeClr val="accent5"/>
        </a:lnRef>
        <a:fillRef xmlns:a="http://schemas.openxmlformats.org/drawingml/2006/main" idx="2">
          <a:schemeClr val="accent5"/>
        </a:fillRef>
        <a:effectRef xmlns:a="http://schemas.openxmlformats.org/drawingml/2006/main" idx="1">
          <a:schemeClr val="accent5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r>
            <a:rPr lang="ru-RU" b="1" dirty="0" smtClean="0">
              <a:solidFill>
                <a:schemeClr val="tx1"/>
              </a:solidFill>
            </a:rPr>
            <a:t>-362313,9</a:t>
          </a:r>
          <a:endParaRPr lang="ru-RU" b="1" dirty="0">
            <a:solidFill>
              <a:schemeClr val="tx1"/>
            </a:solidFill>
          </a:endParaRPr>
        </a:p>
      </cdr:txBody>
    </cdr:sp>
  </cdr:relSizeAnchor>
  <cdr:relSizeAnchor xmlns:cdr="http://schemas.openxmlformats.org/drawingml/2006/chartDrawing">
    <cdr:from>
      <cdr:x>0.75069</cdr:x>
      <cdr:y>0.77135</cdr:y>
    </cdr:from>
    <cdr:to>
      <cdr:x>0.84348</cdr:x>
      <cdr:y>0.8503</cdr:y>
    </cdr:to>
    <cdr:sp macro="" textlink="">
      <cdr:nvSpPr>
        <cdr:cNvPr id="47" name="Стрелка вправо 46"/>
        <cdr:cNvSpPr/>
      </cdr:nvSpPr>
      <cdr:spPr>
        <a:xfrm xmlns:a="http://schemas.openxmlformats.org/drawingml/2006/main">
          <a:off x="6408208" y="4464496"/>
          <a:ext cx="792098" cy="456954"/>
        </a:xfrm>
        <a:prstGeom xmlns:a="http://schemas.openxmlformats.org/drawingml/2006/main" prst="rightArrow">
          <a:avLst/>
        </a:prstGeom>
        <a:ln xmlns:a="http://schemas.openxmlformats.org/drawingml/2006/main"/>
        <a:scene3d xmlns:a="http://schemas.openxmlformats.org/drawingml/2006/main">
          <a:camera prst="orthographicFront"/>
          <a:lightRig rig="threePt" dir="t"/>
        </a:scene3d>
        <a:sp3d xmlns:a="http://schemas.openxmlformats.org/drawingml/2006/main">
          <a:bevelT/>
        </a:sp3d>
      </cdr:spPr>
      <cdr:style>
        <a:lnRef xmlns:a="http://schemas.openxmlformats.org/drawingml/2006/main" idx="1">
          <a:schemeClr val="accent5"/>
        </a:lnRef>
        <a:fillRef xmlns:a="http://schemas.openxmlformats.org/drawingml/2006/main" idx="2">
          <a:schemeClr val="accent5"/>
        </a:fillRef>
        <a:effectRef xmlns:a="http://schemas.openxmlformats.org/drawingml/2006/main" idx="1">
          <a:schemeClr val="accent5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r>
            <a:rPr lang="ru-RU" b="1" dirty="0" smtClean="0">
              <a:solidFill>
                <a:schemeClr val="tx1"/>
              </a:solidFill>
            </a:rPr>
            <a:t>+8000,0</a:t>
          </a:r>
          <a:endParaRPr lang="ru-RU" b="1" dirty="0">
            <a:solidFill>
              <a:schemeClr val="tx1"/>
            </a:solidFill>
          </a:endParaRP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0.88202</cdr:x>
      <cdr:y>0.9375</cdr:y>
    </cdr:from>
    <cdr:to>
      <cdr:x>0.9073</cdr:x>
      <cdr:y>0.9875</cdr:y>
    </cdr:to>
    <cdr:cxnSp macro="">
      <cdr:nvCxnSpPr>
        <cdr:cNvPr id="3" name="Прямая со стрелкой 2"/>
        <cdr:cNvCxnSpPr/>
      </cdr:nvCxnSpPr>
      <cdr:spPr>
        <a:xfrm xmlns:a="http://schemas.openxmlformats.org/drawingml/2006/main" flipV="1">
          <a:off x="7536642" y="5400600"/>
          <a:ext cx="216024" cy="288032"/>
        </a:xfrm>
        <a:prstGeom xmlns:a="http://schemas.openxmlformats.org/drawingml/2006/main" prst="straightConnector1">
          <a:avLst/>
        </a:prstGeom>
        <a:ln xmlns:a="http://schemas.openxmlformats.org/drawingml/2006/main">
          <a:solidFill>
            <a:srgbClr val="00682F"/>
          </a:solidFill>
          <a:tailEnd type="arrow"/>
        </a:ln>
      </cdr:spPr>
      <cdr:style>
        <a:lnRef xmlns:a="http://schemas.openxmlformats.org/drawingml/2006/main" idx="2">
          <a:schemeClr val="accent3"/>
        </a:lnRef>
        <a:fillRef xmlns:a="http://schemas.openxmlformats.org/drawingml/2006/main" idx="0">
          <a:schemeClr val="accent3"/>
        </a:fillRef>
        <a:effectRef xmlns:a="http://schemas.openxmlformats.org/drawingml/2006/main" idx="1">
          <a:schemeClr val="accent3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0.94526</cdr:x>
      <cdr:y>0.91574</cdr:y>
    </cdr:from>
    <cdr:to>
      <cdr:x>0.98441</cdr:x>
      <cdr:y>0.97436</cdr:y>
    </cdr:to>
    <cdr:sp macro="" textlink="">
      <cdr:nvSpPr>
        <cdr:cNvPr id="9" name="Поле 8"/>
        <cdr:cNvSpPr txBox="1"/>
      </cdr:nvSpPr>
      <cdr:spPr>
        <a:xfrm xmlns:a="http://schemas.openxmlformats.org/drawingml/2006/main">
          <a:off x="6591869" y="3411647"/>
          <a:ext cx="272955" cy="21836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ru-RU" sz="1100"/>
        </a:p>
      </cdr:txBody>
    </cdr:sp>
  </cdr:relSizeAnchor>
  <cdr:relSizeAnchor xmlns:cdr="http://schemas.openxmlformats.org/drawingml/2006/chartDrawing">
    <cdr:from>
      <cdr:x>0.94037</cdr:x>
      <cdr:y>0.92673</cdr:y>
    </cdr:from>
    <cdr:to>
      <cdr:x>1</cdr:x>
      <cdr:y>1</cdr:y>
    </cdr:to>
    <cdr:sp macro="" textlink="">
      <cdr:nvSpPr>
        <cdr:cNvPr id="10" name="Поле 9"/>
        <cdr:cNvSpPr txBox="1"/>
      </cdr:nvSpPr>
      <cdr:spPr>
        <a:xfrm xmlns:a="http://schemas.openxmlformats.org/drawingml/2006/main">
          <a:off x="6557750" y="3452590"/>
          <a:ext cx="415820" cy="27295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ru-RU" sz="1100"/>
        </a:p>
      </cdr:txBody>
    </cdr:sp>
  </cdr:relSizeAnchor>
  <cdr:relSizeAnchor xmlns:cdr="http://schemas.openxmlformats.org/drawingml/2006/chartDrawing">
    <cdr:from>
      <cdr:x>0.91546</cdr:x>
      <cdr:y>0.85</cdr:y>
    </cdr:from>
    <cdr:to>
      <cdr:x>1</cdr:x>
      <cdr:y>0.925</cdr:y>
    </cdr:to>
    <cdr:sp macro="" textlink="">
      <cdr:nvSpPr>
        <cdr:cNvPr id="11" name="Поле 10"/>
        <cdr:cNvSpPr txBox="1"/>
      </cdr:nvSpPr>
      <cdr:spPr>
        <a:xfrm xmlns:a="http://schemas.openxmlformats.org/drawingml/2006/main">
          <a:off x="7822380" y="4896544"/>
          <a:ext cx="722373" cy="43204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ru-RU" sz="1000" b="1" dirty="0" smtClean="0">
              <a:solidFill>
                <a:srgbClr val="00682F"/>
              </a:solidFill>
              <a:latin typeface="Times New Roman" pitchFamily="18" charset="0"/>
              <a:cs typeface="Times New Roman" pitchFamily="18" charset="0"/>
            </a:rPr>
            <a:t>+8495,0</a:t>
          </a:r>
          <a:endParaRPr lang="ru-RU" sz="1000" b="1" dirty="0">
            <a:solidFill>
              <a:srgbClr val="00682F"/>
            </a:solidFill>
            <a:latin typeface="Times New Roman" pitchFamily="18" charset="0"/>
            <a:cs typeface="Times New Roman" pitchFamily="18" charset="0"/>
          </a:endParaRPr>
        </a:p>
        <a:p xmlns:a="http://schemas.openxmlformats.org/drawingml/2006/main">
          <a:r>
            <a:rPr lang="ru-RU" sz="1000" b="1" dirty="0" smtClean="0">
              <a:solidFill>
                <a:srgbClr val="00682F"/>
              </a:solidFill>
              <a:latin typeface="Times New Roman" pitchFamily="18" charset="0"/>
              <a:cs typeface="Times New Roman" pitchFamily="18" charset="0"/>
            </a:rPr>
            <a:t>(+3,4%)</a:t>
          </a:r>
          <a:endParaRPr lang="ru-RU" sz="1000" b="1" dirty="0">
            <a:solidFill>
              <a:srgbClr val="00682F"/>
            </a:solidFill>
            <a:latin typeface="Times New Roman" pitchFamily="18" charset="0"/>
            <a:cs typeface="Times New Roman" pitchFamily="18" charset="0"/>
          </a:endParaRPr>
        </a:p>
      </cdr:txBody>
    </cdr:sp>
  </cdr:relSizeAnchor>
  <cdr:relSizeAnchor xmlns:cdr="http://schemas.openxmlformats.org/drawingml/2006/chartDrawing">
    <cdr:from>
      <cdr:x>0.29212</cdr:x>
      <cdr:y>0.85</cdr:y>
    </cdr:from>
    <cdr:to>
      <cdr:x>0.30897</cdr:x>
      <cdr:y>0.90148</cdr:y>
    </cdr:to>
    <cdr:cxnSp macro="">
      <cdr:nvCxnSpPr>
        <cdr:cNvPr id="13" name="Прямая со стрелкой 12"/>
        <cdr:cNvCxnSpPr/>
      </cdr:nvCxnSpPr>
      <cdr:spPr>
        <a:xfrm xmlns:a="http://schemas.openxmlformats.org/drawingml/2006/main" flipV="1">
          <a:off x="2496093" y="4896544"/>
          <a:ext cx="144005" cy="296558"/>
        </a:xfrm>
        <a:prstGeom xmlns:a="http://schemas.openxmlformats.org/drawingml/2006/main" prst="straightConnector1">
          <a:avLst/>
        </a:prstGeom>
        <a:ln xmlns:a="http://schemas.openxmlformats.org/drawingml/2006/main">
          <a:solidFill>
            <a:srgbClr val="00682F"/>
          </a:solidFill>
          <a:tailEnd type="arrow"/>
        </a:ln>
      </cdr:spPr>
      <cdr:style>
        <a:lnRef xmlns:a="http://schemas.openxmlformats.org/drawingml/2006/main" idx="2">
          <a:schemeClr val="accent3"/>
        </a:lnRef>
        <a:fillRef xmlns:a="http://schemas.openxmlformats.org/drawingml/2006/main" idx="0">
          <a:schemeClr val="accent3"/>
        </a:fillRef>
        <a:effectRef xmlns:a="http://schemas.openxmlformats.org/drawingml/2006/main" idx="1">
          <a:schemeClr val="accent3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0.50363</cdr:x>
      <cdr:y>0.79395</cdr:y>
    </cdr:from>
    <cdr:to>
      <cdr:x>0.61182</cdr:x>
      <cdr:y>0.90706</cdr:y>
    </cdr:to>
    <cdr:sp macro="" textlink="">
      <cdr:nvSpPr>
        <cdr:cNvPr id="18" name="Поле 17"/>
        <cdr:cNvSpPr txBox="1"/>
      </cdr:nvSpPr>
      <cdr:spPr>
        <a:xfrm xmlns:a="http://schemas.openxmlformats.org/drawingml/2006/main">
          <a:off x="4182386" y="2957886"/>
          <a:ext cx="898497" cy="42141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ru-RU" sz="1100"/>
        </a:p>
      </cdr:txBody>
    </cdr:sp>
  </cdr:relSizeAnchor>
  <cdr:relSizeAnchor xmlns:cdr="http://schemas.openxmlformats.org/drawingml/2006/chartDrawing">
    <cdr:from>
      <cdr:x>0.38482</cdr:x>
      <cdr:y>0.85</cdr:y>
    </cdr:from>
    <cdr:to>
      <cdr:x>0.46812</cdr:x>
      <cdr:y>0.92648</cdr:y>
    </cdr:to>
    <cdr:sp macro="" textlink="">
      <cdr:nvSpPr>
        <cdr:cNvPr id="19" name="Поле 18"/>
        <cdr:cNvSpPr txBox="1"/>
      </cdr:nvSpPr>
      <cdr:spPr>
        <a:xfrm xmlns:a="http://schemas.openxmlformats.org/drawingml/2006/main">
          <a:off x="3288170" y="4896544"/>
          <a:ext cx="711778" cy="44057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000" b="1" dirty="0">
              <a:solidFill>
                <a:srgbClr val="00682F"/>
              </a:solidFill>
              <a:latin typeface="Times New Roman" pitchFamily="18" charset="0"/>
              <a:cs typeface="Times New Roman" pitchFamily="18" charset="0"/>
            </a:rPr>
            <a:t>+ </a:t>
          </a:r>
          <a:r>
            <a:rPr lang="ru-RU" sz="1000" b="1" dirty="0" smtClean="0">
              <a:solidFill>
                <a:srgbClr val="00682F"/>
              </a:solidFill>
              <a:latin typeface="Times New Roman" pitchFamily="18" charset="0"/>
              <a:cs typeface="Times New Roman" pitchFamily="18" charset="0"/>
            </a:rPr>
            <a:t>1339,0</a:t>
          </a:r>
          <a:r>
            <a:rPr lang="ru-RU" sz="1000" b="1" baseline="0" dirty="0" smtClean="0">
              <a:solidFill>
                <a:srgbClr val="00682F"/>
              </a:solidFill>
              <a:latin typeface="Times New Roman" pitchFamily="18" charset="0"/>
              <a:cs typeface="Times New Roman" pitchFamily="18" charset="0"/>
            </a:rPr>
            <a:t> (+6,9%)</a:t>
          </a:r>
          <a:endParaRPr lang="ru-RU" sz="1000" b="1" baseline="0" dirty="0">
            <a:solidFill>
              <a:srgbClr val="00682F"/>
            </a:solidFill>
            <a:latin typeface="Times New Roman" pitchFamily="18" charset="0"/>
            <a:cs typeface="Times New Roman" pitchFamily="18" charset="0"/>
          </a:endParaRPr>
        </a:p>
        <a:p xmlns:a="http://schemas.openxmlformats.org/drawingml/2006/main">
          <a:endParaRPr lang="ru-RU" sz="1100" dirty="0"/>
        </a:p>
      </cdr:txBody>
    </cdr:sp>
  </cdr:relSizeAnchor>
  <cdr:relSizeAnchor xmlns:cdr="http://schemas.openxmlformats.org/drawingml/2006/chartDrawing">
    <cdr:from>
      <cdr:x>0.34268</cdr:x>
      <cdr:y>0.775</cdr:y>
    </cdr:from>
    <cdr:to>
      <cdr:x>0.36796</cdr:x>
      <cdr:y>0.825</cdr:y>
    </cdr:to>
    <cdr:cxnSp macro="">
      <cdr:nvCxnSpPr>
        <cdr:cNvPr id="21" name="Прямая со стрелкой 20"/>
        <cdr:cNvCxnSpPr/>
      </cdr:nvCxnSpPr>
      <cdr:spPr>
        <a:xfrm xmlns:a="http://schemas.openxmlformats.org/drawingml/2006/main" flipV="1">
          <a:off x="2928130" y="4464496"/>
          <a:ext cx="216024" cy="288032"/>
        </a:xfrm>
        <a:prstGeom xmlns:a="http://schemas.openxmlformats.org/drawingml/2006/main" prst="straightConnector1">
          <a:avLst/>
        </a:prstGeom>
        <a:ln xmlns:a="http://schemas.openxmlformats.org/drawingml/2006/main">
          <a:solidFill>
            <a:srgbClr val="00682F"/>
          </a:solidFill>
          <a:tailEnd type="arrow"/>
        </a:ln>
      </cdr:spPr>
      <cdr:style>
        <a:lnRef xmlns:a="http://schemas.openxmlformats.org/drawingml/2006/main" idx="2">
          <a:schemeClr val="accent3"/>
        </a:lnRef>
        <a:fillRef xmlns:a="http://schemas.openxmlformats.org/drawingml/2006/main" idx="0">
          <a:schemeClr val="accent3"/>
        </a:fillRef>
        <a:effectRef xmlns:a="http://schemas.openxmlformats.org/drawingml/2006/main" idx="1">
          <a:schemeClr val="accent3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0.45223</cdr:x>
      <cdr:y>0.7625</cdr:y>
    </cdr:from>
    <cdr:to>
      <cdr:x>0.53553</cdr:x>
      <cdr:y>0.83319</cdr:y>
    </cdr:to>
    <cdr:sp macro="" textlink="">
      <cdr:nvSpPr>
        <cdr:cNvPr id="25" name="Поле 24"/>
        <cdr:cNvSpPr txBox="1"/>
      </cdr:nvSpPr>
      <cdr:spPr>
        <a:xfrm xmlns:a="http://schemas.openxmlformats.org/drawingml/2006/main">
          <a:off x="3864234" y="4392488"/>
          <a:ext cx="711777" cy="40722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000" b="1" dirty="0" smtClean="0">
              <a:solidFill>
                <a:srgbClr val="00682F"/>
              </a:solidFill>
              <a:latin typeface="Times New Roman" pitchFamily="18" charset="0"/>
              <a:cs typeface="Times New Roman" pitchFamily="18" charset="0"/>
            </a:rPr>
            <a:t>+800,0</a:t>
          </a:r>
          <a:r>
            <a:rPr lang="ru-RU" sz="1000" b="1" baseline="0" dirty="0" smtClean="0">
              <a:solidFill>
                <a:srgbClr val="00682F"/>
              </a:solidFill>
              <a:latin typeface="Times New Roman" pitchFamily="18" charset="0"/>
              <a:cs typeface="Times New Roman" pitchFamily="18" charset="0"/>
            </a:rPr>
            <a:t> (+2%)</a:t>
          </a:r>
          <a:endParaRPr lang="ru-RU" sz="1000" b="1" dirty="0">
            <a:solidFill>
              <a:srgbClr val="00682F"/>
            </a:solidFill>
            <a:latin typeface="Times New Roman" pitchFamily="18" charset="0"/>
            <a:cs typeface="Times New Roman" pitchFamily="18" charset="0"/>
          </a:endParaRPr>
        </a:p>
      </cdr:txBody>
    </cdr:sp>
  </cdr:relSizeAnchor>
  <cdr:relSizeAnchor xmlns:cdr="http://schemas.openxmlformats.org/drawingml/2006/chartDrawing">
    <cdr:from>
      <cdr:x>0.27526</cdr:x>
      <cdr:y>0.6</cdr:y>
    </cdr:from>
    <cdr:to>
      <cdr:x>0.30055</cdr:x>
      <cdr:y>0.672</cdr:y>
    </cdr:to>
    <cdr:cxnSp macro="">
      <cdr:nvCxnSpPr>
        <cdr:cNvPr id="26" name="Прямая со стрелкой 25"/>
        <cdr:cNvCxnSpPr/>
      </cdr:nvCxnSpPr>
      <cdr:spPr>
        <a:xfrm xmlns:a="http://schemas.openxmlformats.org/drawingml/2006/main" flipV="1">
          <a:off x="2352029" y="3456384"/>
          <a:ext cx="216061" cy="414766"/>
        </a:xfrm>
        <a:prstGeom xmlns:a="http://schemas.openxmlformats.org/drawingml/2006/main" prst="straightConnector1">
          <a:avLst/>
        </a:prstGeom>
        <a:ln xmlns:a="http://schemas.openxmlformats.org/drawingml/2006/main">
          <a:solidFill>
            <a:srgbClr val="00682F"/>
          </a:solidFill>
          <a:tailEnd type="arrow"/>
        </a:ln>
      </cdr:spPr>
      <cdr:style>
        <a:lnRef xmlns:a="http://schemas.openxmlformats.org/drawingml/2006/main" idx="2">
          <a:schemeClr val="accent3"/>
        </a:lnRef>
        <a:fillRef xmlns:a="http://schemas.openxmlformats.org/drawingml/2006/main" idx="0">
          <a:schemeClr val="accent3"/>
        </a:fillRef>
        <a:effectRef xmlns:a="http://schemas.openxmlformats.org/drawingml/2006/main" idx="1">
          <a:schemeClr val="accent3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0.39324</cdr:x>
      <cdr:y>0.6125</cdr:y>
    </cdr:from>
    <cdr:to>
      <cdr:x>0.47654</cdr:x>
      <cdr:y>0.68533</cdr:y>
    </cdr:to>
    <cdr:sp macro="" textlink="">
      <cdr:nvSpPr>
        <cdr:cNvPr id="27" name="Поле 26"/>
        <cdr:cNvSpPr txBox="1"/>
      </cdr:nvSpPr>
      <cdr:spPr>
        <a:xfrm xmlns:a="http://schemas.openxmlformats.org/drawingml/2006/main">
          <a:off x="3360178" y="3528392"/>
          <a:ext cx="711778" cy="41954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000" b="1" dirty="0" smtClean="0">
              <a:solidFill>
                <a:srgbClr val="00682F"/>
              </a:solidFill>
              <a:latin typeface="Times New Roman" pitchFamily="18" charset="0"/>
              <a:cs typeface="Times New Roman" pitchFamily="18" charset="0"/>
            </a:rPr>
            <a:t>+1500,0 (+11,1%)</a:t>
          </a:r>
          <a:endParaRPr lang="ru-RU" sz="1000" b="1" dirty="0">
            <a:solidFill>
              <a:srgbClr val="00682F"/>
            </a:solidFill>
            <a:latin typeface="Times New Roman" pitchFamily="18" charset="0"/>
            <a:cs typeface="Times New Roman" pitchFamily="18" charset="0"/>
          </a:endParaRPr>
        </a:p>
        <a:p xmlns:a="http://schemas.openxmlformats.org/drawingml/2006/main">
          <a:r>
            <a:rPr lang="ru-RU" sz="1000" dirty="0">
              <a:solidFill>
                <a:srgbClr val="00682F"/>
              </a:solidFill>
              <a:latin typeface="Times New Roman" pitchFamily="18" charset="0"/>
              <a:cs typeface="Times New Roman" pitchFamily="18" charset="0"/>
            </a:rPr>
            <a:t> </a:t>
          </a:r>
        </a:p>
      </cdr:txBody>
    </cdr:sp>
  </cdr:relSizeAnchor>
  <cdr:relSizeAnchor xmlns:cdr="http://schemas.openxmlformats.org/drawingml/2006/chartDrawing">
    <cdr:from>
      <cdr:x>0.32583</cdr:x>
      <cdr:y>0.2875</cdr:y>
    </cdr:from>
    <cdr:to>
      <cdr:x>0.35954</cdr:x>
      <cdr:y>0.3375</cdr:y>
    </cdr:to>
    <cdr:cxnSp macro="">
      <cdr:nvCxnSpPr>
        <cdr:cNvPr id="28" name="Прямая со стрелкой 27"/>
        <cdr:cNvCxnSpPr/>
      </cdr:nvCxnSpPr>
      <cdr:spPr>
        <a:xfrm xmlns:a="http://schemas.openxmlformats.org/drawingml/2006/main">
          <a:off x="2784137" y="1656184"/>
          <a:ext cx="288009" cy="288032"/>
        </a:xfrm>
        <a:prstGeom xmlns:a="http://schemas.openxmlformats.org/drawingml/2006/main" prst="straightConnector1">
          <a:avLst/>
        </a:prstGeom>
        <a:ln xmlns:a="http://schemas.openxmlformats.org/drawingml/2006/main" w="28575">
          <a:solidFill>
            <a:srgbClr val="FF0000"/>
          </a:solidFill>
          <a:tailEnd type="arrow"/>
        </a:ln>
      </cdr:spPr>
      <cdr:style>
        <a:lnRef xmlns:a="http://schemas.openxmlformats.org/drawingml/2006/main" idx="2">
          <a:schemeClr val="accent3"/>
        </a:lnRef>
        <a:fillRef xmlns:a="http://schemas.openxmlformats.org/drawingml/2006/main" idx="0">
          <a:schemeClr val="accent3"/>
        </a:fillRef>
        <a:effectRef xmlns:a="http://schemas.openxmlformats.org/drawingml/2006/main" idx="1">
          <a:schemeClr val="accent3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0.44381</cdr:x>
      <cdr:y>0.275</cdr:y>
    </cdr:from>
    <cdr:to>
      <cdr:x>0.52808</cdr:x>
      <cdr:y>0.35304</cdr:y>
    </cdr:to>
    <cdr:sp macro="" textlink="">
      <cdr:nvSpPr>
        <cdr:cNvPr id="29" name="Поле 28"/>
        <cdr:cNvSpPr txBox="1"/>
      </cdr:nvSpPr>
      <cdr:spPr>
        <a:xfrm xmlns:a="http://schemas.openxmlformats.org/drawingml/2006/main">
          <a:off x="3792226" y="1584176"/>
          <a:ext cx="720080" cy="44956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0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-7285,0    (-19,4%)</a:t>
          </a:r>
          <a:endParaRPr lang="ru-RU" sz="1000" b="1" dirty="0">
            <a:solidFill>
              <a:srgbClr val="FF0000"/>
            </a:solidFill>
            <a:latin typeface="Times New Roman" pitchFamily="18" charset="0"/>
            <a:cs typeface="Times New Roman" pitchFamily="18" charset="0"/>
          </a:endParaRPr>
        </a:p>
      </cdr:txBody>
    </cdr:sp>
  </cdr:relSizeAnchor>
  <cdr:relSizeAnchor xmlns:cdr="http://schemas.openxmlformats.org/drawingml/2006/chartDrawing">
    <cdr:from>
      <cdr:x>0.27526</cdr:x>
      <cdr:y>0.525</cdr:y>
    </cdr:from>
    <cdr:to>
      <cdr:x>0.30055</cdr:x>
      <cdr:y>0.5875</cdr:y>
    </cdr:to>
    <cdr:cxnSp macro="">
      <cdr:nvCxnSpPr>
        <cdr:cNvPr id="20" name="Прямая со стрелкой 19"/>
        <cdr:cNvCxnSpPr/>
      </cdr:nvCxnSpPr>
      <cdr:spPr>
        <a:xfrm xmlns:a="http://schemas.openxmlformats.org/drawingml/2006/main" flipV="1">
          <a:off x="2352066" y="3024336"/>
          <a:ext cx="216024" cy="360040"/>
        </a:xfrm>
        <a:prstGeom xmlns:a="http://schemas.openxmlformats.org/drawingml/2006/main" prst="straightConnector1">
          <a:avLst/>
        </a:prstGeom>
        <a:ln xmlns:a="http://schemas.openxmlformats.org/drawingml/2006/main" w="28575">
          <a:solidFill>
            <a:srgbClr val="00682F"/>
          </a:solidFill>
          <a:tailEnd type="arrow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0.48594</cdr:x>
      <cdr:y>0.55</cdr:y>
    </cdr:from>
    <cdr:to>
      <cdr:x>0.59296</cdr:x>
      <cdr:y>0.70873</cdr:y>
    </cdr:to>
    <cdr:sp macro="" textlink="">
      <cdr:nvSpPr>
        <cdr:cNvPr id="33" name="TextBox 32"/>
        <cdr:cNvSpPr txBox="1"/>
      </cdr:nvSpPr>
      <cdr:spPr>
        <a:xfrm xmlns:a="http://schemas.openxmlformats.org/drawingml/2006/main">
          <a:off x="4152266" y="3168352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ru-RU" sz="1100" dirty="0"/>
        </a:p>
      </cdr:txBody>
    </cdr:sp>
  </cdr:relSizeAnchor>
  <cdr:relSizeAnchor xmlns:cdr="http://schemas.openxmlformats.org/drawingml/2006/chartDrawing">
    <cdr:from>
      <cdr:x>0.46066</cdr:x>
      <cdr:y>0.525</cdr:y>
    </cdr:from>
    <cdr:to>
      <cdr:x>0.56767</cdr:x>
      <cdr:y>0.6</cdr:y>
    </cdr:to>
    <cdr:sp macro="" textlink="">
      <cdr:nvSpPr>
        <cdr:cNvPr id="34" name="TextBox 33"/>
        <cdr:cNvSpPr txBox="1"/>
      </cdr:nvSpPr>
      <cdr:spPr>
        <a:xfrm xmlns:a="http://schemas.openxmlformats.org/drawingml/2006/main">
          <a:off x="3936242" y="3024336"/>
          <a:ext cx="914400" cy="43204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ru-RU" sz="1100" dirty="0"/>
        </a:p>
      </cdr:txBody>
    </cdr:sp>
  </cdr:relSizeAnchor>
  <cdr:relSizeAnchor xmlns:cdr="http://schemas.openxmlformats.org/drawingml/2006/chartDrawing">
    <cdr:from>
      <cdr:x>0.37639</cdr:x>
      <cdr:y>0.525</cdr:y>
    </cdr:from>
    <cdr:to>
      <cdr:x>0.45223</cdr:x>
      <cdr:y>0.6</cdr:y>
    </cdr:to>
    <cdr:sp macro="" textlink="">
      <cdr:nvSpPr>
        <cdr:cNvPr id="35" name="TextBox 34"/>
        <cdr:cNvSpPr txBox="1"/>
      </cdr:nvSpPr>
      <cdr:spPr>
        <a:xfrm xmlns:a="http://schemas.openxmlformats.org/drawingml/2006/main">
          <a:off x="3216162" y="3024336"/>
          <a:ext cx="648035" cy="43204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000" b="1" dirty="0" smtClean="0">
              <a:solidFill>
                <a:srgbClr val="00682F"/>
              </a:solidFill>
              <a:latin typeface="Times New Roman" pitchFamily="18" charset="0"/>
              <a:cs typeface="Times New Roman" pitchFamily="18" charset="0"/>
            </a:rPr>
            <a:t>+600,0 </a:t>
          </a:r>
        </a:p>
        <a:p xmlns:a="http://schemas.openxmlformats.org/drawingml/2006/main">
          <a:r>
            <a:rPr lang="ru-RU" sz="1000" b="1" dirty="0" smtClean="0">
              <a:solidFill>
                <a:srgbClr val="00682F"/>
              </a:solidFill>
              <a:latin typeface="Times New Roman" pitchFamily="18" charset="0"/>
              <a:cs typeface="Times New Roman" pitchFamily="18" charset="0"/>
            </a:rPr>
            <a:t>(+4,1%)</a:t>
          </a:r>
        </a:p>
        <a:p xmlns:a="http://schemas.openxmlformats.org/drawingml/2006/main">
          <a:endParaRPr lang="ru-RU" sz="1100" dirty="0"/>
        </a:p>
      </cdr:txBody>
    </cdr:sp>
  </cdr:relSizeAnchor>
  <cdr:relSizeAnchor xmlns:cdr="http://schemas.openxmlformats.org/drawingml/2006/chartDrawing">
    <cdr:from>
      <cdr:x>0.26684</cdr:x>
      <cdr:y>0.6875</cdr:y>
    </cdr:from>
    <cdr:to>
      <cdr:x>0.29212</cdr:x>
      <cdr:y>0.75</cdr:y>
    </cdr:to>
    <cdr:cxnSp macro="">
      <cdr:nvCxnSpPr>
        <cdr:cNvPr id="12" name="Прямая со стрелкой 11"/>
        <cdr:cNvCxnSpPr/>
      </cdr:nvCxnSpPr>
      <cdr:spPr>
        <a:xfrm xmlns:a="http://schemas.openxmlformats.org/drawingml/2006/main">
          <a:off x="2280058" y="3960440"/>
          <a:ext cx="216024" cy="360040"/>
        </a:xfrm>
        <a:prstGeom xmlns:a="http://schemas.openxmlformats.org/drawingml/2006/main" prst="straightConnector1">
          <a:avLst/>
        </a:prstGeom>
        <a:ln xmlns:a="http://schemas.openxmlformats.org/drawingml/2006/main" w="28575">
          <a:solidFill>
            <a:srgbClr val="FF0000"/>
          </a:solidFill>
          <a:tailEnd type="arrow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0.38482</cdr:x>
      <cdr:y>0.6875</cdr:y>
    </cdr:from>
    <cdr:to>
      <cdr:x>0.48594</cdr:x>
      <cdr:y>0.75</cdr:y>
    </cdr:to>
    <cdr:sp macro="" textlink="">
      <cdr:nvSpPr>
        <cdr:cNvPr id="17" name="TextBox 16"/>
        <cdr:cNvSpPr txBox="1"/>
      </cdr:nvSpPr>
      <cdr:spPr>
        <a:xfrm xmlns:a="http://schemas.openxmlformats.org/drawingml/2006/main">
          <a:off x="3288170" y="3960440"/>
          <a:ext cx="864096" cy="36004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ru-RU" sz="1100" dirty="0"/>
        </a:p>
      </cdr:txBody>
    </cdr:sp>
  </cdr:relSizeAnchor>
  <cdr:relSizeAnchor xmlns:cdr="http://schemas.openxmlformats.org/drawingml/2006/chartDrawing">
    <cdr:from>
      <cdr:x>0.37639</cdr:x>
      <cdr:y>0.6875</cdr:y>
    </cdr:from>
    <cdr:to>
      <cdr:x>0.4834</cdr:x>
      <cdr:y>0.7625</cdr:y>
    </cdr:to>
    <cdr:sp macro="" textlink="">
      <cdr:nvSpPr>
        <cdr:cNvPr id="22" name="TextBox 21"/>
        <cdr:cNvSpPr txBox="1"/>
      </cdr:nvSpPr>
      <cdr:spPr>
        <a:xfrm xmlns:a="http://schemas.openxmlformats.org/drawingml/2006/main">
          <a:off x="3216162" y="3960440"/>
          <a:ext cx="914400" cy="43204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ru-RU" sz="10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-1600,0               </a:t>
          </a:r>
        </a:p>
        <a:p xmlns:a="http://schemas.openxmlformats.org/drawingml/2006/main">
          <a:r>
            <a:rPr lang="ru-RU" sz="10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(-13,3%)</a:t>
          </a:r>
          <a:endParaRPr lang="ru-RU" sz="1000" b="1" dirty="0">
            <a:solidFill>
              <a:srgbClr val="FF0000"/>
            </a:solidFill>
            <a:latin typeface="Times New Roman" pitchFamily="18" charset="0"/>
            <a:cs typeface="Times New Roman" pitchFamily="18" charset="0"/>
          </a:endParaRPr>
        </a:p>
      </cdr:txBody>
    </cdr:sp>
  </cdr:relSizeAnchor>
  <cdr:relSizeAnchor xmlns:cdr="http://schemas.openxmlformats.org/drawingml/2006/chartDrawing">
    <cdr:from>
      <cdr:x>0.4101</cdr:x>
      <cdr:y>0.45</cdr:y>
    </cdr:from>
    <cdr:to>
      <cdr:x>0.49437</cdr:x>
      <cdr:y>0.525</cdr:y>
    </cdr:to>
    <cdr:sp macro="" textlink="">
      <cdr:nvSpPr>
        <cdr:cNvPr id="4" name="TextBox 3"/>
        <cdr:cNvSpPr txBox="1"/>
      </cdr:nvSpPr>
      <cdr:spPr>
        <a:xfrm xmlns:a="http://schemas.openxmlformats.org/drawingml/2006/main">
          <a:off x="3504194" y="2592288"/>
          <a:ext cx="720080" cy="43204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000" b="1" dirty="0" smtClean="0">
              <a:solidFill>
                <a:srgbClr val="007A37"/>
              </a:solidFill>
              <a:latin typeface="Times New Roman" pitchFamily="18" charset="0"/>
              <a:cs typeface="Times New Roman" pitchFamily="18" charset="0"/>
            </a:rPr>
            <a:t>+1000,0       (+3,7%)</a:t>
          </a:r>
          <a:endParaRPr lang="ru-RU" sz="1000" b="1" dirty="0">
            <a:solidFill>
              <a:srgbClr val="007A37"/>
            </a:solidFill>
            <a:latin typeface="Times New Roman" pitchFamily="18" charset="0"/>
            <a:cs typeface="Times New Roman" pitchFamily="18" charset="0"/>
          </a:endParaRPr>
        </a:p>
      </cdr:txBody>
    </cdr:sp>
  </cdr:relSizeAnchor>
  <cdr:relSizeAnchor xmlns:cdr="http://schemas.openxmlformats.org/drawingml/2006/chartDrawing">
    <cdr:from>
      <cdr:x>0.30897</cdr:x>
      <cdr:y>0.45</cdr:y>
    </cdr:from>
    <cdr:to>
      <cdr:x>0.32583</cdr:x>
      <cdr:y>0.5</cdr:y>
    </cdr:to>
    <cdr:cxnSp macro="">
      <cdr:nvCxnSpPr>
        <cdr:cNvPr id="6" name="Прямая со стрелкой 5"/>
        <cdr:cNvCxnSpPr/>
      </cdr:nvCxnSpPr>
      <cdr:spPr>
        <a:xfrm xmlns:a="http://schemas.openxmlformats.org/drawingml/2006/main" flipV="1">
          <a:off x="2640098" y="2592288"/>
          <a:ext cx="144016" cy="288032"/>
        </a:xfrm>
        <a:prstGeom xmlns:a="http://schemas.openxmlformats.org/drawingml/2006/main" prst="straightConnector1">
          <a:avLst/>
        </a:prstGeom>
        <a:ln xmlns:a="http://schemas.openxmlformats.org/drawingml/2006/main" w="28575">
          <a:solidFill>
            <a:srgbClr val="007A37"/>
          </a:solidFill>
          <a:tailEnd type="arrow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0.27526</cdr:x>
      <cdr:y>0.375</cdr:y>
    </cdr:from>
    <cdr:to>
      <cdr:x>0.30897</cdr:x>
      <cdr:y>0.425</cdr:y>
    </cdr:to>
    <cdr:cxnSp macro="">
      <cdr:nvCxnSpPr>
        <cdr:cNvPr id="23" name="Прямая со стрелкой 22"/>
        <cdr:cNvCxnSpPr/>
      </cdr:nvCxnSpPr>
      <cdr:spPr>
        <a:xfrm xmlns:a="http://schemas.openxmlformats.org/drawingml/2006/main">
          <a:off x="2352066" y="2160240"/>
          <a:ext cx="288032" cy="288032"/>
        </a:xfrm>
        <a:prstGeom xmlns:a="http://schemas.openxmlformats.org/drawingml/2006/main" prst="straightConnector1">
          <a:avLst/>
        </a:prstGeom>
        <a:ln xmlns:a="http://schemas.openxmlformats.org/drawingml/2006/main" w="28575">
          <a:solidFill>
            <a:srgbClr val="FF0000"/>
          </a:solidFill>
          <a:tailEnd type="arrow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0.38482</cdr:x>
      <cdr:y>0.3625</cdr:y>
    </cdr:from>
    <cdr:to>
      <cdr:x>0.48594</cdr:x>
      <cdr:y>0.4375</cdr:y>
    </cdr:to>
    <cdr:sp macro="" textlink="">
      <cdr:nvSpPr>
        <cdr:cNvPr id="30" name="TextBox 29"/>
        <cdr:cNvSpPr txBox="1"/>
      </cdr:nvSpPr>
      <cdr:spPr>
        <a:xfrm xmlns:a="http://schemas.openxmlformats.org/drawingml/2006/main">
          <a:off x="3288170" y="2088232"/>
          <a:ext cx="864096" cy="43204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0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-7630,0 </a:t>
          </a:r>
        </a:p>
        <a:p xmlns:a="http://schemas.openxmlformats.org/drawingml/2006/main">
          <a:r>
            <a:rPr lang="ru-RU" sz="10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(-45,5%)</a:t>
          </a:r>
          <a:endParaRPr lang="ru-RU" sz="1000" b="1" dirty="0">
            <a:solidFill>
              <a:srgbClr val="FF0000"/>
            </a:solidFill>
            <a:latin typeface="Times New Roman" pitchFamily="18" charset="0"/>
            <a:cs typeface="Times New Roman" pitchFamily="18" charset="0"/>
          </a:endParaRPr>
        </a:p>
      </cdr:txBody>
    </cdr:sp>
  </cdr:relSizeAnchor>
  <cdr:relSizeAnchor xmlns:cdr="http://schemas.openxmlformats.org/drawingml/2006/chartDrawing">
    <cdr:from>
      <cdr:x>0.27526</cdr:x>
      <cdr:y>0.2</cdr:y>
    </cdr:from>
    <cdr:to>
      <cdr:x>0.30897</cdr:x>
      <cdr:y>0.2625</cdr:y>
    </cdr:to>
    <cdr:cxnSp macro="">
      <cdr:nvCxnSpPr>
        <cdr:cNvPr id="44" name="Прямая со стрелкой 43"/>
        <cdr:cNvCxnSpPr/>
      </cdr:nvCxnSpPr>
      <cdr:spPr>
        <a:xfrm xmlns:a="http://schemas.openxmlformats.org/drawingml/2006/main">
          <a:off x="2352066" y="1152128"/>
          <a:ext cx="288032" cy="360040"/>
        </a:xfrm>
        <a:prstGeom xmlns:a="http://schemas.openxmlformats.org/drawingml/2006/main" prst="straightConnector1">
          <a:avLst/>
        </a:prstGeom>
        <a:ln xmlns:a="http://schemas.openxmlformats.org/drawingml/2006/main" w="28575">
          <a:solidFill>
            <a:srgbClr val="FF0000"/>
          </a:solidFill>
          <a:tailEnd type="arrow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0.4101</cdr:x>
      <cdr:y>0.1875</cdr:y>
    </cdr:from>
    <cdr:to>
      <cdr:x>0.51122</cdr:x>
      <cdr:y>0.2625</cdr:y>
    </cdr:to>
    <cdr:sp macro="" textlink="">
      <cdr:nvSpPr>
        <cdr:cNvPr id="45" name="TextBox 44"/>
        <cdr:cNvSpPr txBox="1"/>
      </cdr:nvSpPr>
      <cdr:spPr>
        <a:xfrm xmlns:a="http://schemas.openxmlformats.org/drawingml/2006/main">
          <a:off x="3504194" y="1080120"/>
          <a:ext cx="864096" cy="43204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0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-13290,0     (-91,1%)</a:t>
          </a:r>
          <a:endParaRPr lang="ru-RU" sz="1000" b="1" dirty="0">
            <a:solidFill>
              <a:srgbClr val="FF0000"/>
            </a:solidFill>
            <a:latin typeface="Times New Roman" pitchFamily="18" charset="0"/>
            <a:cs typeface="Times New Roman" pitchFamily="18" charset="0"/>
          </a:endParaRPr>
        </a:p>
      </cdr:txBody>
    </cdr:sp>
  </cdr:relSizeAnchor>
  <cdr:relSizeAnchor xmlns:cdr="http://schemas.openxmlformats.org/drawingml/2006/chartDrawing">
    <cdr:from>
      <cdr:x>0.25841</cdr:x>
      <cdr:y>0.05</cdr:y>
    </cdr:from>
    <cdr:to>
      <cdr:x>0.28369</cdr:x>
      <cdr:y>0.1125</cdr:y>
    </cdr:to>
    <cdr:cxnSp macro="">
      <cdr:nvCxnSpPr>
        <cdr:cNvPr id="53" name="Прямая со стрелкой 52"/>
        <cdr:cNvCxnSpPr/>
      </cdr:nvCxnSpPr>
      <cdr:spPr>
        <a:xfrm xmlns:a="http://schemas.openxmlformats.org/drawingml/2006/main">
          <a:off x="2208050" y="288032"/>
          <a:ext cx="216024" cy="360040"/>
        </a:xfrm>
        <a:prstGeom xmlns:a="http://schemas.openxmlformats.org/drawingml/2006/main" prst="straightConnector1">
          <a:avLst/>
        </a:prstGeom>
        <a:ln xmlns:a="http://schemas.openxmlformats.org/drawingml/2006/main" w="28575">
          <a:solidFill>
            <a:srgbClr val="FF0000"/>
          </a:solidFill>
          <a:tailEnd type="arrow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0.37639</cdr:x>
      <cdr:y>0.05</cdr:y>
    </cdr:from>
    <cdr:to>
      <cdr:x>0.46909</cdr:x>
      <cdr:y>0.125</cdr:y>
    </cdr:to>
    <cdr:sp macro="" textlink="">
      <cdr:nvSpPr>
        <cdr:cNvPr id="54" name="TextBox 53"/>
        <cdr:cNvSpPr txBox="1"/>
      </cdr:nvSpPr>
      <cdr:spPr>
        <a:xfrm xmlns:a="http://schemas.openxmlformats.org/drawingml/2006/main">
          <a:off x="3216162" y="288032"/>
          <a:ext cx="792088" cy="43204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0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-3447,4 </a:t>
          </a:r>
        </a:p>
        <a:p xmlns:a="http://schemas.openxmlformats.org/drawingml/2006/main">
          <a:r>
            <a:rPr lang="ru-RU" sz="10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(-45,2%)</a:t>
          </a:r>
          <a:endParaRPr lang="ru-RU" sz="1000" b="1" dirty="0">
            <a:solidFill>
              <a:srgbClr val="FF0000"/>
            </a:solidFill>
            <a:latin typeface="Times New Roman" pitchFamily="18" charset="0"/>
            <a:cs typeface="Times New Roman" pitchFamily="18" charset="0"/>
          </a:endParaRPr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0.40336</cdr:x>
      <cdr:y>0.65432</cdr:y>
    </cdr:from>
    <cdr:to>
      <cdr:x>0.60504</cdr:x>
      <cdr:y>0.7037</cdr:y>
    </cdr:to>
    <cdr:sp macro="" textlink="">
      <cdr:nvSpPr>
        <cdr:cNvPr id="10" name="TextBox 9"/>
        <cdr:cNvSpPr txBox="1"/>
      </cdr:nvSpPr>
      <cdr:spPr>
        <a:xfrm xmlns:a="http://schemas.openxmlformats.org/drawingml/2006/main">
          <a:off x="3456384" y="3816424"/>
          <a:ext cx="1728192" cy="28803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ru-RU" sz="1100" dirty="0"/>
        </a:p>
      </cdr:txBody>
    </cdr:sp>
  </cdr:relSizeAnchor>
  <cdr:relSizeAnchor xmlns:cdr="http://schemas.openxmlformats.org/drawingml/2006/chartDrawing">
    <cdr:from>
      <cdr:x>0.52593</cdr:x>
      <cdr:y>0.75309</cdr:y>
    </cdr:from>
    <cdr:to>
      <cdr:x>0.54983</cdr:x>
      <cdr:y>0.83951</cdr:y>
    </cdr:to>
    <cdr:cxnSp macro="">
      <cdr:nvCxnSpPr>
        <cdr:cNvPr id="3" name="Прямая со стрелкой 2"/>
        <cdr:cNvCxnSpPr/>
      </cdr:nvCxnSpPr>
      <cdr:spPr>
        <a:xfrm xmlns:a="http://schemas.openxmlformats.org/drawingml/2006/main">
          <a:off x="4752528" y="4392488"/>
          <a:ext cx="216024" cy="504056"/>
        </a:xfrm>
        <a:prstGeom xmlns:a="http://schemas.openxmlformats.org/drawingml/2006/main" prst="straightConnector1">
          <a:avLst/>
        </a:prstGeom>
        <a:ln xmlns:a="http://schemas.openxmlformats.org/drawingml/2006/main" w="28575">
          <a:solidFill>
            <a:srgbClr val="FF0000"/>
          </a:solidFill>
          <a:tailEnd type="arrow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0.54983</cdr:x>
      <cdr:y>0.74074</cdr:y>
    </cdr:from>
    <cdr:to>
      <cdr:x>0.66139</cdr:x>
      <cdr:y>0.83951</cdr:y>
    </cdr:to>
    <cdr:sp macro="" textlink="">
      <cdr:nvSpPr>
        <cdr:cNvPr id="6" name="TextBox 5"/>
        <cdr:cNvSpPr txBox="1"/>
      </cdr:nvSpPr>
      <cdr:spPr>
        <a:xfrm xmlns:a="http://schemas.openxmlformats.org/drawingml/2006/main">
          <a:off x="4968552" y="4320480"/>
          <a:ext cx="1008112" cy="57606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2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-134805,1               (-36,3%)</a:t>
          </a:r>
          <a:endParaRPr lang="ru-RU" sz="1200" b="1" dirty="0">
            <a:solidFill>
              <a:srgbClr val="FF0000"/>
            </a:solidFill>
            <a:latin typeface="Times New Roman" pitchFamily="18" charset="0"/>
            <a:cs typeface="Times New Roman" pitchFamily="18" charset="0"/>
          </a:endParaRPr>
        </a:p>
      </cdr:txBody>
    </cdr:sp>
  </cdr:relSizeAnchor>
  <cdr:relSizeAnchor xmlns:cdr="http://schemas.openxmlformats.org/drawingml/2006/chartDrawing">
    <cdr:from>
      <cdr:x>0.8367</cdr:x>
      <cdr:y>0.58025</cdr:y>
    </cdr:from>
    <cdr:to>
      <cdr:x>0.88451</cdr:x>
      <cdr:y>0.65432</cdr:y>
    </cdr:to>
    <cdr:cxnSp macro="">
      <cdr:nvCxnSpPr>
        <cdr:cNvPr id="8" name="Прямая со стрелкой 7"/>
        <cdr:cNvCxnSpPr/>
      </cdr:nvCxnSpPr>
      <cdr:spPr>
        <a:xfrm xmlns:a="http://schemas.openxmlformats.org/drawingml/2006/main" flipV="1">
          <a:off x="7560840" y="3384376"/>
          <a:ext cx="432048" cy="432049"/>
        </a:xfrm>
        <a:prstGeom xmlns:a="http://schemas.openxmlformats.org/drawingml/2006/main" prst="straightConnector1">
          <a:avLst/>
        </a:prstGeom>
        <a:ln xmlns:a="http://schemas.openxmlformats.org/drawingml/2006/main" w="28575">
          <a:solidFill>
            <a:srgbClr val="007A37"/>
          </a:solidFill>
          <a:tailEnd type="arrow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0.89248</cdr:x>
      <cdr:y>0.5679</cdr:y>
    </cdr:from>
    <cdr:to>
      <cdr:x>0.9881</cdr:x>
      <cdr:y>0.65432</cdr:y>
    </cdr:to>
    <cdr:sp macro="" textlink="">
      <cdr:nvSpPr>
        <cdr:cNvPr id="9" name="TextBox 8"/>
        <cdr:cNvSpPr txBox="1"/>
      </cdr:nvSpPr>
      <cdr:spPr>
        <a:xfrm xmlns:a="http://schemas.openxmlformats.org/drawingml/2006/main">
          <a:off x="8064896" y="3312368"/>
          <a:ext cx="864070" cy="50405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200" b="1" dirty="0" smtClean="0">
              <a:solidFill>
                <a:srgbClr val="007A37"/>
              </a:solidFill>
              <a:latin typeface="Times New Roman" pitchFamily="18" charset="0"/>
              <a:cs typeface="Times New Roman" pitchFamily="18" charset="0"/>
            </a:rPr>
            <a:t>+389342,6(+79,5%)</a:t>
          </a:r>
          <a:endParaRPr lang="ru-RU" sz="1200" b="1" dirty="0">
            <a:solidFill>
              <a:srgbClr val="007A37"/>
            </a:solidFill>
            <a:latin typeface="Times New Roman" pitchFamily="18" charset="0"/>
            <a:cs typeface="Times New Roman" pitchFamily="18" charset="0"/>
          </a:endParaRPr>
        </a:p>
      </cdr:txBody>
    </cdr:sp>
  </cdr:relSizeAnchor>
  <cdr:relSizeAnchor xmlns:cdr="http://schemas.openxmlformats.org/drawingml/2006/chartDrawing">
    <cdr:from>
      <cdr:x>0.8367</cdr:x>
      <cdr:y>0.35802</cdr:y>
    </cdr:from>
    <cdr:to>
      <cdr:x>0.86061</cdr:x>
      <cdr:y>0.45679</cdr:y>
    </cdr:to>
    <cdr:cxnSp macro="">
      <cdr:nvCxnSpPr>
        <cdr:cNvPr id="12" name="Прямая со стрелкой 11"/>
        <cdr:cNvCxnSpPr/>
      </cdr:nvCxnSpPr>
      <cdr:spPr>
        <a:xfrm xmlns:a="http://schemas.openxmlformats.org/drawingml/2006/main">
          <a:off x="7560840" y="2088232"/>
          <a:ext cx="216024" cy="576064"/>
        </a:xfrm>
        <a:prstGeom xmlns:a="http://schemas.openxmlformats.org/drawingml/2006/main" prst="straightConnector1">
          <a:avLst/>
        </a:prstGeom>
        <a:ln xmlns:a="http://schemas.openxmlformats.org/drawingml/2006/main" w="28575">
          <a:solidFill>
            <a:srgbClr val="FF0000"/>
          </a:solidFill>
          <a:tailEnd type="arrow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0.84467</cdr:x>
      <cdr:y>0.34568</cdr:y>
    </cdr:from>
    <cdr:to>
      <cdr:x>0.94029</cdr:x>
      <cdr:y>0.44444</cdr:y>
    </cdr:to>
    <cdr:sp macro="" textlink="">
      <cdr:nvSpPr>
        <cdr:cNvPr id="17" name="TextBox 16"/>
        <cdr:cNvSpPr txBox="1"/>
      </cdr:nvSpPr>
      <cdr:spPr>
        <a:xfrm xmlns:a="http://schemas.openxmlformats.org/drawingml/2006/main">
          <a:off x="7632848" y="2016224"/>
          <a:ext cx="864096" cy="57606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2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-52716,3 (-6,2%)</a:t>
          </a:r>
          <a:endParaRPr lang="ru-RU" sz="1200" b="1" dirty="0">
            <a:solidFill>
              <a:srgbClr val="FF0000"/>
            </a:solidFill>
            <a:latin typeface="Times New Roman" pitchFamily="18" charset="0"/>
            <a:cs typeface="Times New Roman" pitchFamily="18" charset="0"/>
          </a:endParaRPr>
        </a:p>
      </cdr:txBody>
    </cdr:sp>
  </cdr:relSizeAnchor>
  <cdr:relSizeAnchor xmlns:cdr="http://schemas.openxmlformats.org/drawingml/2006/chartDrawing">
    <cdr:from>
      <cdr:x>0.31874</cdr:x>
      <cdr:y>0.17284</cdr:y>
    </cdr:from>
    <cdr:to>
      <cdr:x>0.34265</cdr:x>
      <cdr:y>0.25926</cdr:y>
    </cdr:to>
    <cdr:cxnSp macro="">
      <cdr:nvCxnSpPr>
        <cdr:cNvPr id="19" name="Прямая со стрелкой 18"/>
        <cdr:cNvCxnSpPr/>
      </cdr:nvCxnSpPr>
      <cdr:spPr>
        <a:xfrm xmlns:a="http://schemas.openxmlformats.org/drawingml/2006/main">
          <a:off x="2880320" y="1008112"/>
          <a:ext cx="216024" cy="504056"/>
        </a:xfrm>
        <a:prstGeom xmlns:a="http://schemas.openxmlformats.org/drawingml/2006/main" prst="straightConnector1">
          <a:avLst/>
        </a:prstGeom>
        <a:ln xmlns:a="http://schemas.openxmlformats.org/drawingml/2006/main" w="28575">
          <a:solidFill>
            <a:srgbClr val="FF0000"/>
          </a:solidFill>
          <a:tailEnd type="arrow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0.39046</cdr:x>
      <cdr:y>0.17284</cdr:y>
    </cdr:from>
    <cdr:to>
      <cdr:x>0.47811</cdr:x>
      <cdr:y>0.24691</cdr:y>
    </cdr:to>
    <cdr:sp macro="" textlink="">
      <cdr:nvSpPr>
        <cdr:cNvPr id="26" name="TextBox 25"/>
        <cdr:cNvSpPr txBox="1"/>
      </cdr:nvSpPr>
      <cdr:spPr>
        <a:xfrm xmlns:a="http://schemas.openxmlformats.org/drawingml/2006/main">
          <a:off x="3528392" y="1008112"/>
          <a:ext cx="792088" cy="43204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ru-RU" sz="1100" dirty="0"/>
        </a:p>
      </cdr:txBody>
    </cdr:sp>
  </cdr:relSizeAnchor>
  <cdr:relSizeAnchor xmlns:cdr="http://schemas.openxmlformats.org/drawingml/2006/chartDrawing">
    <cdr:from>
      <cdr:x>0.34265</cdr:x>
      <cdr:y>0.16049</cdr:y>
    </cdr:from>
    <cdr:to>
      <cdr:x>0.43827</cdr:x>
      <cdr:y>0.25926</cdr:y>
    </cdr:to>
    <cdr:sp macro="" textlink="">
      <cdr:nvSpPr>
        <cdr:cNvPr id="27" name="TextBox 26"/>
        <cdr:cNvSpPr txBox="1"/>
      </cdr:nvSpPr>
      <cdr:spPr>
        <a:xfrm xmlns:a="http://schemas.openxmlformats.org/drawingml/2006/main">
          <a:off x="3096344" y="936104"/>
          <a:ext cx="864096" cy="57606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2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-57693,0 (-100%)</a:t>
          </a:r>
          <a:endParaRPr lang="ru-RU" sz="1200" b="1" dirty="0">
            <a:solidFill>
              <a:srgbClr val="FF0000"/>
            </a:solidFill>
            <a:latin typeface="Times New Roman" pitchFamily="18" charset="0"/>
            <a:cs typeface="Times New Roman" pitchFamily="18" charset="0"/>
          </a:endParaRP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089EA579-79AA-440B-9FF8-A9D48F1CD85C}" type="datetimeFigureOut">
              <a:rPr lang="ru-RU"/>
              <a:pPr>
                <a:defRPr/>
              </a:pPr>
              <a:t>23.12.2025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C430D459-7D34-4B45-AF31-A6F38EE5428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76065356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287B3FC2-C89D-4A92-8E23-BAD44377C14F}" type="datetimeFigureOut">
              <a:rPr lang="ru-RU"/>
              <a:pPr>
                <a:defRPr/>
              </a:pPr>
              <a:t>23.12.2025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C6B5B5C9-CA8E-425F-9A41-B5BDD6B94DB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3065100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4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dirty="0" smtClean="0"/>
          </a:p>
        </p:txBody>
      </p:sp>
      <p:sp>
        <p:nvSpPr>
          <p:cNvPr id="16387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905BA224-B187-4F30-BF23-6D273417D15C}" type="slidenum">
              <a:rPr lang="ru-RU">
                <a:solidFill>
                  <a:prstClr val="black"/>
                </a:solidFill>
              </a:rPr>
              <a:pPr>
                <a:defRPr/>
              </a:pPr>
              <a:t>1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9473418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2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ru-RU" dirty="0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E4BDBC2-86BE-401F-A2C1-6842C34773E4}" type="slidenum">
              <a:rPr lang="ru-RU" smtClean="0">
                <a:solidFill>
                  <a:prstClr val="black"/>
                </a:solidFill>
              </a:rPr>
              <a:pPr>
                <a:defRPr/>
              </a:pPr>
              <a:t>2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800983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4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dirty="0" smtClean="0"/>
          </a:p>
        </p:txBody>
      </p:sp>
      <p:sp>
        <p:nvSpPr>
          <p:cNvPr id="19459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4A95651-670C-45DF-BA94-3C56D138671E}" type="slidenum">
              <a:rPr lang="ru-RU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</a:t>
            </a:fld>
            <a:endParaRPr lang="ru-RU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2280698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6B5B5C9-CA8E-425F-9A41-B5BDD6B94DBF}" type="slidenum">
              <a:rPr lang="ru-RU" smtClean="0">
                <a:solidFill>
                  <a:prstClr val="black"/>
                </a:solidFill>
              </a:rPr>
              <a:pPr>
                <a:defRPr/>
              </a:pPr>
              <a:t>4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3685708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6B5B5C9-CA8E-425F-9A41-B5BDD6B94DBF}" type="slidenum">
              <a:rPr lang="ru-RU" smtClean="0">
                <a:solidFill>
                  <a:prstClr val="black"/>
                </a:solidFill>
              </a:rPr>
              <a:pPr>
                <a:defRPr/>
              </a:pPr>
              <a:t>6</a:t>
            </a:fld>
            <a:endParaRPr lang="ru-RU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4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dirty="0" smtClean="0"/>
          </a:p>
        </p:txBody>
      </p:sp>
      <p:sp>
        <p:nvSpPr>
          <p:cNvPr id="19459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4A95651-670C-45DF-BA94-3C56D138671E}" type="slidenum">
              <a:rPr lang="ru-RU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7</a:t>
            </a:fld>
            <a:endParaRPr lang="ru-RU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2280698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6B5B5C9-CA8E-425F-9A41-B5BDD6B94DBF}" type="slidenum">
              <a:rPr lang="ru-RU" smtClean="0">
                <a:solidFill>
                  <a:prstClr val="black"/>
                </a:solidFill>
              </a:rPr>
              <a:pPr>
                <a:defRPr/>
              </a:pPr>
              <a:t>11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94880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6B5B5C9-CA8E-425F-9A41-B5BDD6B94DBF}" type="slidenum">
              <a:rPr lang="ru-RU" smtClean="0"/>
              <a:pPr>
                <a:defRPr/>
              </a:pPr>
              <a:t>14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494092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7983631-63BC-4D12-B65D-516B12FDC47A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t>23.12.2025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13EE6BB-E42D-477A-9517-85CA308D9E2E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777416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8811089-F691-49D3-A4A4-A0BD29CC5B16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t>23.12.2025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E6FC19E-63B8-48EB-8F2C-93F3E4797C04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115125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ED0828B-B50C-4F4F-A9C9-7BC635F2DF60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t>23.12.2025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C5EC24B-C170-4429-820C-E8AE20232086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254235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3238" y="4986338"/>
            <a:ext cx="8183562" cy="10509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503238" y="530225"/>
            <a:ext cx="4014787" cy="418782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70425" y="530225"/>
            <a:ext cx="4016375" cy="418782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44D6D6-BB62-432E-82F2-B2EF2C0B9939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t>23.12.2025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03CD40-D208-4A0C-B8DF-2E0F110D1659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922853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1828800" y="3159760"/>
            <a:ext cx="457200" cy="1034129"/>
          </a:xfrm>
          <a:prstGeom prst="rect">
            <a:avLst/>
          </a:prstGeom>
          <a:noFill/>
        </p:spPr>
        <p:txBody>
          <a:bodyPr wrap="square" lIns="0" tIns="9144" rIns="0" bIns="9144" rtlCol="0" anchor="ctr" anchorCtr="0">
            <a:spAutoFit/>
          </a:bodyPr>
          <a:lstStyle/>
          <a:p>
            <a:r>
              <a:rPr lang="en-US" sz="6600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/>
              </a:rPr>
              <a:t>{</a:t>
            </a:r>
            <a:endParaRPr lang="en-US" sz="6600" dirty="0"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Palatino Linotype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77240" y="1219200"/>
            <a:ext cx="7543800" cy="2152650"/>
          </a:xfrm>
        </p:spPr>
        <p:txBody>
          <a:bodyPr>
            <a:noAutofit/>
          </a:bodyPr>
          <a:lstStyle>
            <a:lvl1pPr>
              <a:defRPr sz="6000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33600" y="3375491"/>
            <a:ext cx="6172200" cy="685800"/>
          </a:xfrm>
        </p:spPr>
        <p:txBody>
          <a:bodyPr anchor="ctr"/>
          <a:lstStyle>
            <a:lvl1pPr marL="0" indent="0" algn="l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50790D2-7E3D-442A-B2A7-4B1BB76C7566}" type="datetime1">
              <a:rPr lang="ru-RU" smtClean="0">
                <a:solidFill>
                  <a:prstClr val="white">
                    <a:alpha val="60000"/>
                  </a:prstClr>
                </a:solidFill>
              </a:rPr>
              <a:t>23.12.2025</a:t>
            </a:fld>
            <a:endParaRPr lang="ru-RU">
              <a:solidFill>
                <a:prstClr val="white">
                  <a:alpha val="60000"/>
                </a:prstClr>
              </a:solidFill>
            </a:endParaRPr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E13EE6BB-E42D-477A-9517-85CA308D9E2E}" type="slidenum">
              <a:rPr lang="ru-RU" smtClean="0">
                <a:solidFill>
                  <a:prstClr val="white">
                    <a:alpha val="60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white">
                  <a:alpha val="60000"/>
                </a:prstClr>
              </a:solidFill>
            </a:endParaRPr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prstClr val="white">
                  <a:alpha val="6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074294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7E5B20C-19F8-4BB9-9FD5-4664C33960CA}" type="datetime1">
              <a:rPr lang="ru-RU" smtClean="0">
                <a:solidFill>
                  <a:prstClr val="white">
                    <a:alpha val="60000"/>
                  </a:prstClr>
                </a:solidFill>
              </a:rPr>
              <a:t>23.12.2025</a:t>
            </a:fld>
            <a:endParaRPr lang="ru-RU">
              <a:solidFill>
                <a:prstClr val="white">
                  <a:alpha val="60000"/>
                </a:prstClr>
              </a:solidFill>
            </a:endParaRPr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97C3AC1D-2EEF-4D28-9FEE-0C10A0C2C2BF}" type="slidenum">
              <a:rPr lang="ru-RU" smtClean="0">
                <a:solidFill>
                  <a:prstClr val="white">
                    <a:alpha val="60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white">
                  <a:alpha val="60000"/>
                </a:prstClr>
              </a:solidFill>
            </a:endParaRPr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prstClr val="white">
                  <a:alpha val="6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6009714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4267200" y="4074497"/>
            <a:ext cx="457200" cy="1015663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600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/>
              </a:rPr>
              <a:t>{</a:t>
            </a:r>
            <a:endParaRPr lang="en-US" sz="6600" dirty="0"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Palatino Linotype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0" y="4267368"/>
            <a:ext cx="3733800" cy="731520"/>
          </a:xfrm>
        </p:spPr>
        <p:txBody>
          <a:bodyPr anchor="ctr">
            <a:normAutofit/>
          </a:bodyPr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8183D9C-3678-4738-B26B-FA5FE93501B4}" type="datetime1">
              <a:rPr lang="ru-RU" smtClean="0">
                <a:solidFill>
                  <a:prstClr val="white">
                    <a:alpha val="60000"/>
                  </a:prstClr>
                </a:solidFill>
              </a:rPr>
              <a:t>23.12.2025</a:t>
            </a:fld>
            <a:endParaRPr lang="ru-RU">
              <a:solidFill>
                <a:prstClr val="white">
                  <a:alpha val="60000"/>
                </a:prstClr>
              </a:solidFill>
            </a:endParaRPr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E8B23002-D7BC-4691-8BEA-84A30C66E334}" type="slidenum">
              <a:rPr lang="ru-RU" smtClean="0">
                <a:solidFill>
                  <a:prstClr val="white">
                    <a:alpha val="60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white">
                  <a:alpha val="60000"/>
                </a:prstClr>
              </a:solidFill>
            </a:endParaRPr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prstClr val="white">
                  <a:alpha val="60000"/>
                </a:prstClr>
              </a:solidFill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286000" y="1905000"/>
            <a:ext cx="6035040" cy="2350008"/>
          </a:xfrm>
        </p:spPr>
        <p:txBody>
          <a:bodyPr/>
          <a:lstStyle>
            <a:lvl1pPr marL="0" algn="l" defTabSz="914400" rtl="0" eaLnBrk="1" latinLnBrk="0" hangingPunct="1">
              <a:spcBef>
                <a:spcPct val="0"/>
              </a:spcBef>
              <a:buNone/>
              <a:defRPr lang="en-US" sz="5400" b="0" kern="1200" cap="none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539002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9F09A2E-D247-4534-B9C0-722168BB876B}" type="datetime1">
              <a:rPr lang="ru-RU" smtClean="0">
                <a:solidFill>
                  <a:prstClr val="white">
                    <a:alpha val="60000"/>
                  </a:prstClr>
                </a:solidFill>
              </a:rPr>
              <a:t>23.12.2025</a:t>
            </a:fld>
            <a:endParaRPr lang="ru-RU">
              <a:solidFill>
                <a:prstClr val="white">
                  <a:alpha val="60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D9174730-A55E-43FE-8707-73C9B2827C2D}" type="slidenum">
              <a:rPr lang="ru-RU" smtClean="0">
                <a:solidFill>
                  <a:prstClr val="white">
                    <a:alpha val="60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white">
                  <a:alpha val="60000"/>
                </a:prstClr>
              </a:solidFill>
            </a:endParaRPr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prstClr val="white">
                  <a:alpha val="60000"/>
                </a:prstClr>
              </a:solidFill>
            </a:endParaRPr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>
          <a:xfrm>
            <a:off x="1344168" y="658368"/>
            <a:ext cx="3273552" cy="3429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4"/>
          </p:nvPr>
        </p:nvSpPr>
        <p:spPr>
          <a:xfrm>
            <a:off x="5029200" y="658368"/>
            <a:ext cx="3273552" cy="34321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21041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41120" y="661976"/>
            <a:ext cx="3273552" cy="639762"/>
          </a:xfrm>
        </p:spPr>
        <p:txBody>
          <a:bodyPr anchor="ctr">
            <a:noAutofit/>
          </a:bodyPr>
          <a:lstStyle>
            <a:lvl1pPr marL="0" indent="0">
              <a:buNone/>
              <a:defRPr sz="22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44168" y="1371600"/>
            <a:ext cx="3276600" cy="2743200"/>
          </a:xfrm>
        </p:spPr>
        <p:txBody>
          <a:bodyPr anchor="t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29200" y="661976"/>
            <a:ext cx="3273552" cy="639762"/>
          </a:xfrm>
        </p:spPr>
        <p:txBody>
          <a:bodyPr anchor="ctr">
            <a:noAutofit/>
          </a:bodyPr>
          <a:lstStyle>
            <a:lvl1pPr marL="0" indent="0">
              <a:buNone/>
              <a:defRPr sz="22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29200" y="1371600"/>
            <a:ext cx="3273552" cy="2743200"/>
          </a:xfrm>
        </p:spPr>
        <p:txBody>
          <a:bodyPr anchor="t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056640" y="520192"/>
            <a:ext cx="457200" cy="923330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000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/>
              </a:rPr>
              <a:t>{</a:t>
            </a:r>
            <a:endParaRPr lang="en-US" sz="6000" dirty="0"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Palatino Linotype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4780280" y="520192"/>
            <a:ext cx="457200" cy="923330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000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/>
              </a:rPr>
              <a:t>{</a:t>
            </a:r>
            <a:endParaRPr lang="en-US" sz="6000" dirty="0"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Palatino Linotype"/>
            </a:endParaRPr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357D0B7-7710-49CC-BC6E-5D063A046219}" type="datetime1">
              <a:rPr lang="ru-RU" smtClean="0">
                <a:solidFill>
                  <a:prstClr val="white">
                    <a:alpha val="60000"/>
                  </a:prstClr>
                </a:solidFill>
              </a:rPr>
              <a:t>23.12.2025</a:t>
            </a:fld>
            <a:endParaRPr lang="ru-RU">
              <a:solidFill>
                <a:prstClr val="white">
                  <a:alpha val="60000"/>
                </a:prstClr>
              </a:solidFill>
            </a:endParaRPr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87C4481E-4738-4AE7-8FEC-A0DD2EE4BA83}" type="slidenum">
              <a:rPr lang="ru-RU" smtClean="0">
                <a:solidFill>
                  <a:prstClr val="white">
                    <a:alpha val="60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white">
                  <a:alpha val="60000"/>
                </a:prstClr>
              </a:solidFill>
            </a:endParaRPr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prstClr val="white">
                  <a:alpha val="6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7377165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84D3CBF-BA52-4115-AB92-50ADCEC28B5C}" type="datetime1">
              <a:rPr lang="ru-RU" smtClean="0">
                <a:solidFill>
                  <a:prstClr val="white">
                    <a:alpha val="60000"/>
                  </a:prstClr>
                </a:solidFill>
              </a:rPr>
              <a:t>23.12.2025</a:t>
            </a:fld>
            <a:endParaRPr lang="ru-RU">
              <a:solidFill>
                <a:prstClr val="white">
                  <a:alpha val="60000"/>
                </a:prstClr>
              </a:solidFill>
            </a:endParaRP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A8BF1BE2-D13C-4845-B061-6D8EAB003FD8}" type="slidenum">
              <a:rPr lang="ru-RU" smtClean="0">
                <a:solidFill>
                  <a:prstClr val="white">
                    <a:alpha val="60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white">
                  <a:alpha val="60000"/>
                </a:prstClr>
              </a:solidFill>
            </a:endParaRPr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prstClr val="white">
                  <a:alpha val="6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6739017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A011AB8-CA62-48C7-845F-121CF3979143}" type="datetime1">
              <a:rPr lang="ru-RU" smtClean="0">
                <a:solidFill>
                  <a:prstClr val="white">
                    <a:alpha val="60000"/>
                  </a:prstClr>
                </a:solidFill>
              </a:rPr>
              <a:t>23.12.2025</a:t>
            </a:fld>
            <a:endParaRPr lang="ru-RU">
              <a:solidFill>
                <a:prstClr val="white">
                  <a:alpha val="60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0F504C2C-D475-4B57-9C47-6349FFB049C8}" type="slidenum">
              <a:rPr lang="ru-RU" smtClean="0">
                <a:solidFill>
                  <a:prstClr val="white">
                    <a:alpha val="60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white">
                  <a:alpha val="60000"/>
                </a:prstClr>
              </a:solidFill>
            </a:endParaRP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prstClr val="white">
                  <a:alpha val="6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76569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1956A17-5959-41B6-B8B5-AC10C4520607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t>23.12.2025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7C3AC1D-2EEF-4D28-9FEE-0C10A0C2C2BF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928169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5328920" y="1774588"/>
            <a:ext cx="457200" cy="1231106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8000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/>
              </a:rPr>
              <a:t>{</a:t>
            </a:r>
            <a:endParaRPr lang="en-US" sz="8000" dirty="0"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Palatino Linotype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1"/>
            <a:ext cx="4343400" cy="3429000"/>
          </a:xfrm>
        </p:spPr>
        <p:txBody>
          <a:bodyPr anchor="ctr"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15000" y="685801"/>
            <a:ext cx="2590800" cy="3429000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065067A-A474-4EB0-9EA5-2370394FBBC0}" type="datetime1">
              <a:rPr lang="ru-RU" smtClean="0">
                <a:solidFill>
                  <a:prstClr val="white">
                    <a:alpha val="60000"/>
                  </a:prstClr>
                </a:solidFill>
              </a:rPr>
              <a:t>23.12.2025</a:t>
            </a:fld>
            <a:endParaRPr lang="ru-RU">
              <a:solidFill>
                <a:prstClr val="white">
                  <a:alpha val="60000"/>
                </a:prstClr>
              </a:solidFill>
            </a:endParaRPr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E5CE88C5-9D66-40E4-BDB4-E7DA883925CE}" type="slidenum">
              <a:rPr lang="ru-RU" smtClean="0">
                <a:solidFill>
                  <a:prstClr val="white">
                    <a:alpha val="60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white">
                  <a:alpha val="60000"/>
                </a:prstClr>
              </a:solidFill>
            </a:endParaRPr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prstClr val="white">
                  <a:alpha val="60000"/>
                </a:prstClr>
              </a:solidFill>
            </a:endParaRPr>
          </a:p>
        </p:txBody>
      </p:sp>
      <p:sp>
        <p:nvSpPr>
          <p:cNvPr id="18" name="Title 1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002692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219200" y="612775"/>
            <a:ext cx="6705600" cy="2546985"/>
          </a:xfrm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743200" y="3453047"/>
            <a:ext cx="5029200" cy="720804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435352" y="3331464"/>
            <a:ext cx="457200" cy="923330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000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/>
              </a:rPr>
              <a:t>{</a:t>
            </a:r>
            <a:endParaRPr lang="en-US" sz="6000" dirty="0"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Palatino Linotype"/>
            </a:endParaRPr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E920B1E-4089-4335-A90E-77A17246BD2D}" type="datetime1">
              <a:rPr lang="ru-RU" smtClean="0">
                <a:solidFill>
                  <a:prstClr val="white">
                    <a:alpha val="60000"/>
                  </a:prstClr>
                </a:solidFill>
              </a:rPr>
              <a:t>23.12.2025</a:t>
            </a:fld>
            <a:endParaRPr lang="ru-RU">
              <a:solidFill>
                <a:prstClr val="white">
                  <a:alpha val="60000"/>
                </a:prstClr>
              </a:solidFill>
            </a:endParaRP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04FF8229-DA65-484A-B9B9-E825E625FB7D}" type="slidenum">
              <a:rPr lang="ru-RU" smtClean="0">
                <a:solidFill>
                  <a:prstClr val="white">
                    <a:alpha val="60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white">
                  <a:alpha val="60000"/>
                </a:prstClr>
              </a:solidFill>
            </a:endParaRPr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prstClr val="white">
                  <a:alpha val="6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913552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133600" y="685801"/>
            <a:ext cx="5791200" cy="3505199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E8285FE-26B1-4862-AD16-B893E537019A}" type="datetime1">
              <a:rPr lang="ru-RU" smtClean="0">
                <a:solidFill>
                  <a:prstClr val="white">
                    <a:alpha val="60000"/>
                  </a:prstClr>
                </a:solidFill>
              </a:rPr>
              <a:t>23.12.2025</a:t>
            </a:fld>
            <a:endParaRPr lang="ru-RU">
              <a:solidFill>
                <a:prstClr val="white">
                  <a:alpha val="60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prstClr val="white">
                  <a:alpha val="60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E6FC19E-63B8-48EB-8F2C-93F3E4797C04}" type="slidenum">
              <a:rPr lang="ru-RU" smtClean="0">
                <a:solidFill>
                  <a:prstClr val="white">
                    <a:alpha val="60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white">
                  <a:alpha val="6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190243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09600" y="609601"/>
            <a:ext cx="2133600" cy="51816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895600" y="685801"/>
            <a:ext cx="5029200" cy="4572000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3D9F7BF-5BF2-40F5-B192-B92A0FE5ADAB}" type="datetime1">
              <a:rPr lang="ru-RU" smtClean="0">
                <a:solidFill>
                  <a:prstClr val="white">
                    <a:alpha val="60000"/>
                  </a:prstClr>
                </a:solidFill>
              </a:rPr>
              <a:t>23.12.2025</a:t>
            </a:fld>
            <a:endParaRPr lang="ru-RU">
              <a:solidFill>
                <a:prstClr val="white">
                  <a:alpha val="60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prstClr val="white">
                  <a:alpha val="60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C5EC24B-C170-4429-820C-E8AE20232086}" type="slidenum">
              <a:rPr lang="ru-RU" smtClean="0">
                <a:solidFill>
                  <a:prstClr val="white">
                    <a:alpha val="60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white">
                  <a:alpha val="6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7482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2FB27E6-5A42-466A-B00E-F7594B7ADABB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t>23.12.2025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8B23002-D7BC-4691-8BEA-84A30C66E334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02412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F32A8A4-3751-4181-8B0D-C12494A49F9A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t>23.12.2025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9174730-A55E-43FE-8707-73C9B2827C2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49783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6361D9C-09C7-4BBF-89B1-CB218177F610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t>23.12.2025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7C4481E-4738-4AE7-8FEC-A0DD2EE4BA83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05941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56E34DE-F304-435D-886B-9D5C2C3E6415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t>23.12.2025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BF1BE2-D13C-4845-B061-6D8EAB003FD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27456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571B7F2-18B9-4911-8781-09B441E52A9C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t>23.12.2025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F504C2C-D475-4B57-9C47-6349FFB049C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925254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CDA87CF-6306-4F0A-B33E-559896F83FE4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t>23.12.2025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5CE88C5-9D66-40E4-BDB4-E7DA883925CE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923316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805E046-41C3-43E3-AA3D-78D0515F5FDF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t>23.12.2025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4FF8229-DA65-484A-B9B9-E825E625FB7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26836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28C41FE5-6D37-4E25-A088-3373DC93668C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t>23.12.2025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6482D52D-A4AE-4B9F-810B-78825358573B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599300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954" r:id="rId1"/>
    <p:sldLayoutId id="2147484955" r:id="rId2"/>
    <p:sldLayoutId id="2147484956" r:id="rId3"/>
    <p:sldLayoutId id="2147484957" r:id="rId4"/>
    <p:sldLayoutId id="2147484958" r:id="rId5"/>
    <p:sldLayoutId id="2147484959" r:id="rId6"/>
    <p:sldLayoutId id="2147484960" r:id="rId7"/>
    <p:sldLayoutId id="2147484961" r:id="rId8"/>
    <p:sldLayoutId id="2147484962" r:id="rId9"/>
    <p:sldLayoutId id="2147484963" r:id="rId10"/>
    <p:sldLayoutId id="2147484964" r:id="rId11"/>
    <p:sldLayoutId id="2147484965" r:id="rId12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C000"/>
            </a:gs>
            <a:gs pos="43000">
              <a:srgbClr val="FF7A00"/>
            </a:gs>
            <a:gs pos="58000">
              <a:srgbClr val="FF0300"/>
            </a:gs>
            <a:gs pos="75000">
              <a:srgbClr val="4D0808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chemeClr val="accent6">
                  <a:lumMod val="50000"/>
                  <a:alpha val="36000"/>
                </a:schemeClr>
              </a:gs>
              <a:gs pos="100000">
                <a:schemeClr val="bg2">
                  <a:alpha val="1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 rot="19724275">
            <a:off x="1373221" y="1038440"/>
            <a:ext cx="7240620" cy="5706987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alpha val="7000"/>
                </a:schemeClr>
              </a:gs>
              <a:gs pos="58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 rot="17656910">
            <a:off x="-274211" y="1165875"/>
            <a:ext cx="5538472" cy="4480459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alpha val="8000"/>
                </a:schemeClr>
              </a:gs>
              <a:gs pos="58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 rot="19724275">
            <a:off x="3277955" y="116854"/>
            <a:ext cx="6479362" cy="4754757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alpha val="8000"/>
                </a:schemeClr>
              </a:gs>
              <a:gs pos="58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77240" y="4876800"/>
            <a:ext cx="7543800" cy="9144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33600" y="685801"/>
            <a:ext cx="6096000" cy="36575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5473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100">
                <a:solidFill>
                  <a:schemeClr val="tx1">
                    <a:alpha val="60000"/>
                  </a:schemeClr>
                </a:solidFill>
                <a:effectLst/>
              </a:defRPr>
            </a:lvl1pPr>
          </a:lstStyle>
          <a:p>
            <a:pPr>
              <a:defRPr/>
            </a:pPr>
            <a:fld id="{7DB184A8-509E-47D8-A4A8-0B6FD8E9321A}" type="datetime1">
              <a:rPr lang="ru-RU" smtClean="0">
                <a:solidFill>
                  <a:srgbClr val="E3DED1">
                    <a:shade val="50000"/>
                  </a:srgbClr>
                </a:solidFill>
              </a:rPr>
              <a:t>23.12.2025</a:t>
            </a:fld>
            <a:endParaRPr lang="ru-RU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22960" y="6154738"/>
            <a:ext cx="45720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>
                <a:solidFill>
                  <a:schemeClr val="tx1">
                    <a:alpha val="60000"/>
                  </a:schemeClr>
                </a:solidFill>
                <a:effectLst/>
              </a:defRPr>
            </a:lvl1pPr>
          </a:lstStyle>
          <a:p>
            <a:pPr>
              <a:defRPr/>
            </a:pPr>
            <a:endParaRPr lang="ru-RU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2960" y="5842000"/>
            <a:ext cx="2133600" cy="304800"/>
          </a:xfrm>
          <a:prstGeom prst="rect">
            <a:avLst/>
          </a:prstGeom>
        </p:spPr>
        <p:txBody>
          <a:bodyPr vert="horz" lIns="91440" tIns="45720" rIns="91440" bIns="9144" rtlCol="0" anchor="b"/>
          <a:lstStyle>
            <a:lvl1pPr algn="l">
              <a:defRPr sz="1600">
                <a:solidFill>
                  <a:schemeClr val="tx1">
                    <a:alpha val="60000"/>
                  </a:schemeClr>
                </a:solidFill>
                <a:effectLst/>
              </a:defRPr>
            </a:lvl1pPr>
          </a:lstStyle>
          <a:p>
            <a:pPr>
              <a:defRPr/>
            </a:pPr>
            <a:fld id="{6482D52D-A4AE-4B9F-810B-78825358573B}" type="slidenum">
              <a:rPr lang="ru-RU" smtClean="0">
                <a:solidFill>
                  <a:srgbClr val="E3DED1">
                    <a:shade val="50000"/>
                  </a:srgbClr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E3DED1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6391952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4993" r:id="rId1"/>
    <p:sldLayoutId id="2147484994" r:id="rId2"/>
    <p:sldLayoutId id="2147484995" r:id="rId3"/>
    <p:sldLayoutId id="2147484996" r:id="rId4"/>
    <p:sldLayoutId id="2147484997" r:id="rId5"/>
    <p:sldLayoutId id="2147484998" r:id="rId6"/>
    <p:sldLayoutId id="2147484999" r:id="rId7"/>
    <p:sldLayoutId id="2147485000" r:id="rId8"/>
    <p:sldLayoutId id="2147485001" r:id="rId9"/>
    <p:sldLayoutId id="2147485002" r:id="rId10"/>
    <p:sldLayoutId id="2147485003" r:id="rId11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56032" algn="l" defTabSz="914400" rtl="0" eaLnBrk="1" latinLnBrk="0" hangingPunct="1">
        <a:spcBef>
          <a:spcPct val="20000"/>
        </a:spcBef>
        <a:spcAft>
          <a:spcPts val="0"/>
        </a:spcAft>
        <a:buSzPct val="60000"/>
        <a:buFont typeface="Wingdings" pitchFamily="2" charset="2"/>
        <a:buChar char=""/>
        <a:defRPr sz="21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1pPr>
      <a:lvl2pPr marL="64008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"/>
        <a:defRPr sz="19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2pPr>
      <a:lvl3pPr marL="100584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"/>
        <a:defRPr sz="17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3pPr>
      <a:lvl4pPr marL="137160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"/>
        <a:defRPr sz="16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4pPr>
      <a:lvl5pPr marL="164592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"/>
        <a:defRPr sz="15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5pPr>
      <a:lvl6pPr marL="196596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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6pPr>
      <a:lvl7pPr marL="224028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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7pPr>
      <a:lvl8pPr marL="251460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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8pPr>
      <a:lvl9pPr marL="283464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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9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mailto:fin04@govirk.ru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19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42845" y="2286000"/>
            <a:ext cx="9001155" cy="3357570"/>
          </a:xfrm>
        </p:spPr>
        <p:txBody>
          <a:bodyPr>
            <a:noAutofit/>
          </a:bodyPr>
          <a:lstStyle/>
          <a:p>
            <a:pPr algn="ctr">
              <a:defRPr/>
            </a:pPr>
            <a:r>
              <a:rPr lang="ru-RU" sz="3200" b="1" dirty="0" smtClean="0">
                <a:solidFill>
                  <a:srgbClr val="0070C0"/>
                </a:solidFill>
                <a:effectLst/>
                <a:latin typeface="+mn-lt"/>
              </a:rPr>
              <a:t>Бюджет</a:t>
            </a:r>
            <a:br>
              <a:rPr lang="ru-RU" sz="3200" b="1" dirty="0" smtClean="0">
                <a:solidFill>
                  <a:srgbClr val="0070C0"/>
                </a:solidFill>
                <a:effectLst/>
                <a:latin typeface="+mn-lt"/>
              </a:rPr>
            </a:br>
            <a:r>
              <a:rPr lang="ru-RU" sz="3200" b="1" dirty="0" smtClean="0">
                <a:solidFill>
                  <a:srgbClr val="0070C0"/>
                </a:solidFill>
                <a:effectLst/>
                <a:latin typeface="+mn-lt"/>
              </a:rPr>
              <a:t>Зиминского </a:t>
            </a:r>
            <a:r>
              <a:rPr lang="ru-RU" sz="3200" b="1" dirty="0" smtClean="0">
                <a:solidFill>
                  <a:srgbClr val="0070C0"/>
                </a:solidFill>
                <a:latin typeface="+mn-lt"/>
              </a:rPr>
              <a:t>городского</a:t>
            </a:r>
            <a:r>
              <a:rPr lang="ru-RU" sz="3200" b="1" dirty="0" smtClean="0">
                <a:solidFill>
                  <a:srgbClr val="0070C0"/>
                </a:solidFill>
                <a:effectLst/>
                <a:latin typeface="+mn-lt"/>
              </a:rPr>
              <a:t> округа </a:t>
            </a:r>
            <a:br>
              <a:rPr lang="ru-RU" sz="3200" b="1" dirty="0" smtClean="0">
                <a:solidFill>
                  <a:srgbClr val="0070C0"/>
                </a:solidFill>
                <a:effectLst/>
                <a:latin typeface="+mn-lt"/>
              </a:rPr>
            </a:br>
            <a:r>
              <a:rPr lang="ru-RU" sz="3200" b="1" dirty="0" smtClean="0">
                <a:solidFill>
                  <a:srgbClr val="0070C0"/>
                </a:solidFill>
                <a:effectLst/>
                <a:latin typeface="+mn-lt"/>
              </a:rPr>
              <a:t>Иркутской области</a:t>
            </a:r>
            <a:br>
              <a:rPr lang="ru-RU" sz="3200" b="1" dirty="0" smtClean="0">
                <a:solidFill>
                  <a:srgbClr val="0070C0"/>
                </a:solidFill>
                <a:effectLst/>
                <a:latin typeface="+mn-lt"/>
              </a:rPr>
            </a:br>
            <a:r>
              <a:rPr lang="ru-RU" sz="3200" b="1" dirty="0" smtClean="0">
                <a:solidFill>
                  <a:srgbClr val="0070C0"/>
                </a:solidFill>
                <a:effectLst/>
                <a:latin typeface="+mn-lt"/>
              </a:rPr>
              <a:t>на 2026 год и плановый период</a:t>
            </a:r>
            <a:br>
              <a:rPr lang="ru-RU" sz="3200" b="1" dirty="0" smtClean="0">
                <a:solidFill>
                  <a:srgbClr val="0070C0"/>
                </a:solidFill>
                <a:effectLst/>
                <a:latin typeface="+mn-lt"/>
              </a:rPr>
            </a:br>
            <a:r>
              <a:rPr lang="ru-RU" sz="3200" b="1" dirty="0" smtClean="0">
                <a:solidFill>
                  <a:srgbClr val="0070C0"/>
                </a:solidFill>
                <a:effectLst/>
                <a:latin typeface="+mn-lt"/>
              </a:rPr>
              <a:t>2027 и 2028 годов</a:t>
            </a:r>
            <a:r>
              <a:rPr lang="en-US" sz="3200" b="1" dirty="0" smtClean="0">
                <a:solidFill>
                  <a:srgbClr val="0070C0"/>
                </a:solidFill>
                <a:effectLst/>
              </a:rPr>
              <a:t> </a:t>
            </a:r>
            <a:r>
              <a:rPr lang="ru-RU" sz="3200" dirty="0" smtClean="0">
                <a:solidFill>
                  <a:srgbClr val="009BD2"/>
                </a:solidFill>
                <a:effectLst/>
              </a:rPr>
              <a:t/>
            </a:r>
            <a:br>
              <a:rPr lang="ru-RU" sz="3200" dirty="0" smtClean="0">
                <a:solidFill>
                  <a:srgbClr val="009BD2"/>
                </a:solidFill>
                <a:effectLst/>
              </a:rPr>
            </a:br>
            <a:r>
              <a:rPr lang="ru-RU" sz="2000" dirty="0" smtClean="0">
                <a:solidFill>
                  <a:srgbClr val="0070C0"/>
                </a:solidFill>
                <a:effectLst/>
              </a:rPr>
              <a:t>(Решение Думы </a:t>
            </a:r>
            <a:r>
              <a:rPr lang="ru-RU" sz="2000" dirty="0" err="1" smtClean="0">
                <a:solidFill>
                  <a:srgbClr val="0070C0"/>
                </a:solidFill>
                <a:effectLst/>
              </a:rPr>
              <a:t>Зиминского</a:t>
            </a:r>
            <a:r>
              <a:rPr lang="ru-RU" sz="2000" dirty="0" smtClean="0">
                <a:solidFill>
                  <a:srgbClr val="0070C0"/>
                </a:solidFill>
                <a:effectLst/>
              </a:rPr>
              <a:t> городского округа Иркутской области)</a:t>
            </a:r>
            <a:r>
              <a:rPr lang="en-US" sz="2000" dirty="0" smtClean="0">
                <a:solidFill>
                  <a:srgbClr val="0070C0"/>
                </a:solidFill>
                <a:effectLst/>
                <a:latin typeface="+mn-lt"/>
              </a:rPr>
              <a:t>  </a:t>
            </a:r>
            <a:r>
              <a:rPr lang="ru-RU" sz="2000" dirty="0" smtClean="0">
                <a:solidFill>
                  <a:srgbClr val="0070C0"/>
                </a:solidFill>
                <a:effectLst/>
                <a:latin typeface="+mn-lt"/>
              </a:rPr>
              <a:t/>
            </a:r>
            <a:br>
              <a:rPr lang="ru-RU" sz="2000" dirty="0" smtClean="0">
                <a:solidFill>
                  <a:srgbClr val="0070C0"/>
                </a:solidFill>
                <a:effectLst/>
                <a:latin typeface="+mn-lt"/>
              </a:rPr>
            </a:br>
            <a:endParaRPr lang="ru-RU" sz="2000" dirty="0">
              <a:solidFill>
                <a:srgbClr val="0070C0"/>
              </a:solidFill>
              <a:effectLst/>
              <a:latin typeface="+mn-lt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900113" y="5941017"/>
            <a:ext cx="8134350" cy="914400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sz="1400" i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Управление по финансам администрации</a:t>
            </a:r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sz="1400" i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Зиминского</a:t>
            </a:r>
            <a:r>
              <a:rPr lang="ru-RU" sz="1400" i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городского округа Иркутской области</a:t>
            </a:r>
            <a:endParaRPr lang="ru-RU" sz="1400" i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285750" y="1785938"/>
            <a:ext cx="8429625" cy="1000125"/>
          </a:xfrm>
          <a:prstGeom prst="rect">
            <a:avLst/>
          </a:prstGeom>
        </p:spPr>
        <p:txBody>
          <a:bodyPr lIns="45720" tIns="0" rIns="45720" bIns="0" anchor="b"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/>
          <a:p>
            <a:pPr algn="ctr" fontAlgn="auto">
              <a:spcAft>
                <a:spcPts val="0"/>
              </a:spcAft>
              <a:defRPr/>
            </a:pPr>
            <a:endParaRPr lang="ru-RU" sz="3200" b="1" cap="all" dirty="0">
              <a:ln w="6350">
                <a:noFill/>
              </a:ln>
              <a:solidFill>
                <a:prstClr val="black"/>
              </a:solidFill>
              <a:latin typeface="Calibri"/>
            </a:endParaRPr>
          </a:p>
        </p:txBody>
      </p:sp>
      <p:pic>
        <p:nvPicPr>
          <p:cNvPr id="1026" name="Рисунок 0" descr="Gerb.JPG"/>
          <p:cNvPicPr>
            <a:picLocks noChangeArrowheads="1"/>
          </p:cNvPicPr>
          <p:nvPr/>
        </p:nvPicPr>
        <p:blipFill>
          <a:blip r:embed="rId3" cstate="print">
            <a:lum bright="-36000" contrast="54000"/>
          </a:blip>
          <a:srcRect/>
          <a:stretch>
            <a:fillRect/>
          </a:stretch>
        </p:blipFill>
        <p:spPr bwMode="auto">
          <a:xfrm>
            <a:off x="900113" y="476250"/>
            <a:ext cx="1586358" cy="1440000"/>
          </a:xfrm>
          <a:prstGeom prst="rect">
            <a:avLst/>
          </a:prstGeom>
          <a:solidFill>
            <a:schemeClr val="bg1">
              <a:lumMod val="75000"/>
              <a:alpha val="81000"/>
            </a:schemeClr>
          </a:solidFill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</p:pic>
    </p:spTree>
    <p:extLst>
      <p:ext uri="{BB962C8B-B14F-4D97-AF65-F5344CB8AC3E}">
        <p14:creationId xmlns:p14="http://schemas.microsoft.com/office/powerpoint/2010/main" val="42689316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68000">
              <a:srgbClr val="FFC000">
                <a:alpha val="25000"/>
              </a:srgbClr>
            </a:gs>
            <a:gs pos="98000">
              <a:srgbClr val="FF7A00"/>
            </a:gs>
            <a:gs pos="100000">
              <a:srgbClr val="FF0300"/>
            </a:gs>
            <a:gs pos="100000">
              <a:srgbClr val="4D0808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14386776"/>
              </p:ext>
            </p:extLst>
          </p:nvPr>
        </p:nvGraphicFramePr>
        <p:xfrm>
          <a:off x="1187624" y="620688"/>
          <a:ext cx="6989970" cy="6169499"/>
        </p:xfrm>
        <a:graphic>
          <a:graphicData uri="http://schemas.openxmlformats.org/drawingml/2006/table">
            <a:tbl>
              <a:tblPr firstRow="1" firstCol="1" lastRow="1"/>
              <a:tblGrid>
                <a:gridCol w="3894992"/>
                <a:gridCol w="1139007"/>
                <a:gridCol w="1047477"/>
                <a:gridCol w="908494"/>
              </a:tblGrid>
              <a:tr h="314946"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4323" marR="4323" marT="432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     </a:t>
                      </a:r>
                      <a:r>
                        <a:rPr lang="ru-RU" sz="1200" b="1" i="1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2023г</a:t>
                      </a:r>
                      <a:r>
                        <a:rPr lang="ru-RU" sz="1200" b="1" i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  </a:t>
                      </a:r>
                      <a:r>
                        <a:rPr lang="ru-RU" sz="1200" b="1" i="1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      </a:t>
                      </a:r>
                      <a:r>
                        <a:rPr lang="ru-RU" sz="1200" b="1" i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(факт)</a:t>
                      </a:r>
                    </a:p>
                  </a:txBody>
                  <a:tcPr marL="4323" marR="4323" marT="43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      </a:t>
                      </a:r>
                      <a:r>
                        <a:rPr lang="ru-RU" sz="1200" b="1" i="1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2024г</a:t>
                      </a:r>
                      <a:r>
                        <a:rPr lang="ru-RU" sz="1200" b="1" i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       </a:t>
                      </a:r>
                      <a:r>
                        <a:rPr lang="ru-RU" sz="1200" b="1" i="1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(факт)</a:t>
                      </a:r>
                      <a:endParaRPr lang="ru-RU" sz="1200" b="1" i="1" u="none" strike="noStrike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23" marR="4323" marT="43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1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2025г</a:t>
                      </a:r>
                      <a:r>
                        <a:rPr lang="ru-RU" sz="1200" b="1" i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 </a:t>
                      </a:r>
                      <a:endParaRPr lang="ru-RU" sz="1200" b="1" i="1" u="none" strike="noStrike" dirty="0" smtClean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 fontAlgn="ctr"/>
                      <a:r>
                        <a:rPr lang="ru-RU" sz="1200" b="1" i="1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(план)</a:t>
                      </a:r>
                      <a:endParaRPr lang="ru-RU" sz="1200" b="1" i="1" u="none" strike="noStrike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23" marR="4323" marT="43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</a:tr>
              <a:tr h="365052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i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Молодежная политика</a:t>
                      </a:r>
                    </a:p>
                  </a:txBody>
                  <a:tcPr marL="4323" marR="4323" marT="43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500,8</a:t>
                      </a:r>
                      <a:endParaRPr lang="ru-RU" sz="11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23" marR="4323" marT="43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514,8</a:t>
                      </a:r>
                      <a:endParaRPr lang="ru-RU" sz="11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23" marR="4323" marT="43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598,5</a:t>
                      </a:r>
                      <a:endParaRPr lang="ru-RU" sz="11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23" marR="4323" marT="43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0355"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1" i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Развитие культуры</a:t>
                      </a:r>
                    </a:p>
                  </a:txBody>
                  <a:tcPr marL="4323" marR="4323" marT="43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109 856,5</a:t>
                      </a:r>
                      <a:endParaRPr lang="ru-RU" sz="11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23" marR="4323" marT="43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127 381,2</a:t>
                      </a:r>
                      <a:endParaRPr lang="ru-RU" sz="11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23" marR="4323" marT="43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154 234,5</a:t>
                      </a:r>
                      <a:endParaRPr lang="ru-RU" sz="11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23" marR="4323" marT="43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5052"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1" i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Развитие  физической культуры и спорта</a:t>
                      </a:r>
                    </a:p>
                  </a:txBody>
                  <a:tcPr marL="4323" marR="4323" marT="43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172 686,9</a:t>
                      </a:r>
                      <a:endParaRPr lang="ru-RU" sz="11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23" marR="4323" marT="43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136 855,1</a:t>
                      </a:r>
                      <a:endParaRPr lang="ru-RU" sz="11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23" marR="4323" marT="43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169 288,3</a:t>
                      </a:r>
                      <a:endParaRPr lang="ru-RU" sz="11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23" marR="4323" marT="43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5052"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1" i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Социальная поддержка населения</a:t>
                      </a:r>
                    </a:p>
                  </a:txBody>
                  <a:tcPr marL="4323" marR="4323" marT="43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21 283,6</a:t>
                      </a:r>
                      <a:endParaRPr lang="ru-RU" sz="11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23" marR="4323" marT="43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22 857,1</a:t>
                      </a:r>
                      <a:endParaRPr lang="ru-RU" sz="11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23" marR="4323" marT="43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32 917,6</a:t>
                      </a:r>
                      <a:endParaRPr lang="ru-RU" sz="11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23" marR="4323" marT="43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5052"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1" i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Жилищно-коммунальное хозяйство</a:t>
                      </a:r>
                    </a:p>
                  </a:txBody>
                  <a:tcPr marL="4323" marR="4323" marT="43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395 142,8</a:t>
                      </a:r>
                      <a:endParaRPr lang="ru-RU" sz="11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23" marR="4323" marT="43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169 818,7</a:t>
                      </a:r>
                      <a:endParaRPr lang="ru-RU" sz="11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23" marR="4323" marT="43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91 281,0</a:t>
                      </a:r>
                      <a:endParaRPr lang="ru-RU" sz="11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23" marR="4323" marT="43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5052"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1" i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Обеспечение населения города доступным жильем</a:t>
                      </a:r>
                    </a:p>
                  </a:txBody>
                  <a:tcPr marL="4323" marR="4323" marT="43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551 541,5</a:t>
                      </a:r>
                      <a:endParaRPr lang="ru-RU" sz="11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23" marR="4323" marT="43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610 552,7</a:t>
                      </a:r>
                      <a:endParaRPr lang="ru-RU" sz="11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23" marR="4323" marT="43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66 634,9</a:t>
                      </a:r>
                      <a:endParaRPr lang="ru-RU" sz="11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23" marR="4323" marT="43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5052"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1" i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Развитие дорожного хозяйства</a:t>
                      </a:r>
                    </a:p>
                  </a:txBody>
                  <a:tcPr marL="4323" marR="4323" marT="43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141 776,8</a:t>
                      </a:r>
                      <a:endParaRPr lang="ru-RU" sz="11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23" marR="4323" marT="43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88 754,5</a:t>
                      </a:r>
                      <a:endParaRPr lang="ru-RU" sz="11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23" marR="4323" marT="43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150 294,9</a:t>
                      </a:r>
                      <a:endParaRPr lang="ru-RU" sz="11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23" marR="4323" marT="43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5052"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1" i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Содействие развитию малого и среднего предпринимательства </a:t>
                      </a:r>
                      <a:r>
                        <a:rPr lang="ru-RU" sz="1200" b="1" i="1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г.Зимы</a:t>
                      </a:r>
                      <a:endParaRPr lang="ru-RU" sz="1200" b="1" i="1" u="none" strike="noStrike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23" marR="4323" marT="43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170,0</a:t>
                      </a:r>
                      <a:endParaRPr lang="ru-RU" sz="11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23" marR="4323" marT="43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195,0</a:t>
                      </a:r>
                      <a:endParaRPr lang="ru-RU" sz="11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23" marR="4323" marT="43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350,0</a:t>
                      </a:r>
                      <a:endParaRPr lang="ru-RU" sz="11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23" marR="4323" marT="43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5052"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1" i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Охрана труда</a:t>
                      </a:r>
                    </a:p>
                  </a:txBody>
                  <a:tcPr marL="4323" marR="4323" marT="43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1 525,8</a:t>
                      </a:r>
                      <a:endParaRPr lang="ru-RU" sz="11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23" marR="4323" marT="43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1 382,9</a:t>
                      </a:r>
                      <a:endParaRPr lang="ru-RU" sz="11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23" marR="4323" marT="43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5 392,6</a:t>
                      </a:r>
                      <a:endParaRPr lang="ru-RU" sz="11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23" marR="4323" marT="43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2948"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1" i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Безопасность</a:t>
                      </a:r>
                    </a:p>
                  </a:txBody>
                  <a:tcPr marL="4323" marR="4323" marT="43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11 571,2</a:t>
                      </a:r>
                      <a:endParaRPr lang="ru-RU" sz="11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23" marR="4323" marT="43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12 042,1</a:t>
                      </a:r>
                      <a:endParaRPr lang="ru-RU" sz="11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23" marR="4323" marT="43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13 114,4</a:t>
                      </a:r>
                      <a:endParaRPr lang="ru-RU" sz="11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23" marR="4323" marT="43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32"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1" i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Формирование современной городской среды </a:t>
                      </a:r>
                    </a:p>
                  </a:txBody>
                  <a:tcPr marL="4323" marR="4323" marT="43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109</a:t>
                      </a:r>
                      <a:r>
                        <a:rPr lang="ru-RU" sz="1100" b="0" i="0" u="none" strike="noStrike" baseline="0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71</a:t>
                      </a:r>
                      <a:r>
                        <a:rPr lang="ru-RU" sz="11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3,0</a:t>
                      </a:r>
                      <a:endParaRPr lang="ru-RU" sz="11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23" marR="4323" marT="43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33 116,5</a:t>
                      </a:r>
                      <a:endParaRPr lang="ru-RU" sz="11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23" marR="4323" marT="43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16 600,1</a:t>
                      </a:r>
                      <a:endParaRPr lang="ru-RU" sz="11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23" marR="4323" marT="43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32"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1" i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Развитие образования</a:t>
                      </a:r>
                    </a:p>
                  </a:txBody>
                  <a:tcPr marL="4323" marR="4323" marT="43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1 058 563,0</a:t>
                      </a:r>
                      <a:endParaRPr lang="ru-RU" sz="11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23" marR="4323" marT="43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1 105 309,2</a:t>
                      </a:r>
                      <a:endParaRPr lang="ru-RU" sz="11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23" marR="4323" marT="43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1 154 656,8</a:t>
                      </a:r>
                      <a:endParaRPr lang="ru-RU" sz="11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23" marR="4323" marT="43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5052"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1" i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Оказание содействия по сохранению и улучшению здоровья населения г. Зимы</a:t>
                      </a:r>
                    </a:p>
                  </a:txBody>
                  <a:tcPr marL="4323" marR="4323" marT="43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61,0</a:t>
                      </a:r>
                      <a:endParaRPr lang="ru-RU" sz="11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23" marR="4323" marT="43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130,8</a:t>
                      </a:r>
                      <a:endParaRPr lang="ru-RU" sz="11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23" marR="4323" marT="43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548,0</a:t>
                      </a:r>
                      <a:endParaRPr lang="ru-RU" sz="11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23" marR="4323" marT="43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3020"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1" i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Охрана окружающей среды ЗГМО</a:t>
                      </a:r>
                    </a:p>
                  </a:txBody>
                  <a:tcPr marL="4323" marR="4323" marT="43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27 221,1</a:t>
                      </a:r>
                      <a:endParaRPr lang="ru-RU" sz="11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23" marR="4323" marT="43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13 848,8</a:t>
                      </a:r>
                      <a:endParaRPr lang="ru-RU" sz="11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23" marR="4323" marT="43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106 146,1</a:t>
                      </a:r>
                      <a:endParaRPr lang="ru-RU" sz="11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23" marR="4323" marT="43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79576"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1" i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Территориальное планирование и обеспечение градостроительной документации на территории ЗГМО</a:t>
                      </a:r>
                    </a:p>
                  </a:txBody>
                  <a:tcPr marL="4323" marR="4323" marT="43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600,0</a:t>
                      </a:r>
                    </a:p>
                  </a:txBody>
                  <a:tcPr marL="4323" marR="4323" marT="43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0,0</a:t>
                      </a:r>
                      <a:endParaRPr lang="ru-RU" sz="11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23" marR="4323" marT="43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0,0</a:t>
                      </a:r>
                    </a:p>
                  </a:txBody>
                  <a:tcPr marL="4323" marR="4323" marT="43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28536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 i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Всего расходов в рамках программ</a:t>
                      </a:r>
                    </a:p>
                  </a:txBody>
                  <a:tcPr marL="4323" marR="4323" marT="43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i="1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2 602 214,0</a:t>
                      </a:r>
                      <a:endParaRPr lang="ru-RU" sz="1100" b="1" i="1" u="none" strike="noStrike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23" marR="4323" marT="43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1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2 322 759,4</a:t>
                      </a:r>
                      <a:endParaRPr lang="ru-RU" sz="1100" b="1" i="1" u="none" strike="noStrike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23" marR="4323" marT="43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1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1 962 057,7</a:t>
                      </a:r>
                      <a:endParaRPr lang="ru-RU" sz="1100" b="1" i="1" u="none" strike="noStrike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23" marR="4323" marT="43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9" name="Заголовок 1"/>
          <p:cNvSpPr txBox="1">
            <a:spLocks/>
          </p:cNvSpPr>
          <p:nvPr/>
        </p:nvSpPr>
        <p:spPr bwMode="auto">
          <a:xfrm>
            <a:off x="-324544" y="0"/>
            <a:ext cx="9577064" cy="476672"/>
          </a:xfrm>
          <a:prstGeom prst="rect">
            <a:avLst/>
          </a:prstGeom>
          <a:noFill/>
        </p:spPr>
        <p:txBody>
          <a:bodyPr wrap="square" lIns="91440" tIns="45720" rIns="91440" bIns="45720" numCol="1" anchorCtr="0" compatLnSpc="1">
            <a:prstTxWarp prst="textNoShape">
              <a:avLst/>
            </a:prstTxWarp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9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ru-RU" sz="1800" b="1" dirty="0" smtClean="0">
                <a:solidFill>
                  <a:srgbClr val="002060"/>
                </a:solidFill>
                <a:effectLst/>
              </a:rPr>
              <a:t>Структура расходной части  бюджета </a:t>
            </a:r>
          </a:p>
          <a:p>
            <a:pPr algn="ctr"/>
            <a:r>
              <a:rPr lang="ru-RU" sz="1800" b="1" dirty="0" smtClean="0">
                <a:solidFill>
                  <a:srgbClr val="002060"/>
                </a:solidFill>
                <a:effectLst/>
              </a:rPr>
              <a:t>в разрезе муниципальных программ (</a:t>
            </a:r>
            <a:r>
              <a:rPr lang="ru-RU" sz="1800" b="1" dirty="0" err="1">
                <a:solidFill>
                  <a:srgbClr val="002060"/>
                </a:solidFill>
                <a:effectLst/>
              </a:rPr>
              <a:t>тыс.руб</a:t>
            </a:r>
            <a:r>
              <a:rPr lang="ru-RU" sz="1800" b="1" dirty="0" smtClean="0">
                <a:solidFill>
                  <a:srgbClr val="002060"/>
                </a:solidFill>
                <a:effectLst/>
              </a:rPr>
              <a:t>.)</a:t>
            </a:r>
          </a:p>
        </p:txBody>
      </p:sp>
    </p:spTree>
    <p:extLst>
      <p:ext uri="{BB962C8B-B14F-4D97-AF65-F5344CB8AC3E}">
        <p14:creationId xmlns:p14="http://schemas.microsoft.com/office/powerpoint/2010/main" val="18602820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251520" y="188640"/>
            <a:ext cx="8640960" cy="432048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i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Структура расходной части  бюджета </a:t>
            </a:r>
          </a:p>
          <a:p>
            <a:pPr algn="ctr"/>
            <a:r>
              <a:rPr lang="ru-RU" sz="1600" b="1" i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в разрезе муниципальных программ (</a:t>
            </a:r>
            <a:r>
              <a:rPr lang="ru-RU" sz="1600" b="1" i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тыс.руб</a:t>
            </a:r>
            <a:r>
              <a:rPr lang="ru-RU" sz="1600" b="1" i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.)</a:t>
            </a: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44445922"/>
              </p:ext>
            </p:extLst>
          </p:nvPr>
        </p:nvGraphicFramePr>
        <p:xfrm>
          <a:off x="503548" y="764704"/>
          <a:ext cx="8136903" cy="5986425"/>
        </p:xfrm>
        <a:graphic>
          <a:graphicData uri="http://schemas.openxmlformats.org/drawingml/2006/table">
            <a:tbl>
              <a:tblPr>
                <a:tableStyleId>{08FB837D-C827-4EFA-A057-4D05807E0F7C}</a:tableStyleId>
              </a:tblPr>
              <a:tblGrid>
                <a:gridCol w="4318730"/>
                <a:gridCol w="1334808"/>
                <a:gridCol w="1226161"/>
                <a:gridCol w="1257204"/>
              </a:tblGrid>
              <a:tr h="295060"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000" u="none" strike="noStrike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1000" b="0" i="0" u="none" strike="noStrike" dirty="0">
                        <a:solidFill>
                          <a:schemeClr val="tx1"/>
                        </a:solidFill>
                        <a:effectLst/>
                        <a:latin typeface="Palatino Linotype"/>
                      </a:endParaRPr>
                    </a:p>
                  </a:txBody>
                  <a:tcPr marL="5178" marR="5178" marT="517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2026г.     </a:t>
                      </a:r>
                      <a:endParaRPr lang="ru-RU" sz="1100" b="1" i="0" u="none" strike="noStrike" dirty="0">
                        <a:solidFill>
                          <a:schemeClr val="tx1"/>
                        </a:solidFill>
                        <a:effectLst/>
                        <a:latin typeface="Palatino Linotype"/>
                      </a:endParaRPr>
                    </a:p>
                  </a:txBody>
                  <a:tcPr marL="5178" marR="5178" marT="517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2027г.      </a:t>
                      </a:r>
                      <a:endParaRPr lang="ru-RU" sz="1100" b="1" i="0" u="none" strike="noStrike" dirty="0">
                        <a:solidFill>
                          <a:schemeClr val="tx1"/>
                        </a:solidFill>
                        <a:effectLst/>
                        <a:latin typeface="Palatino Linotype"/>
                      </a:endParaRPr>
                    </a:p>
                  </a:txBody>
                  <a:tcPr marL="5178" marR="5178" marT="517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2028г.     </a:t>
                      </a:r>
                      <a:endParaRPr lang="ru-RU" sz="1100" b="1" i="0" u="none" strike="noStrike" dirty="0">
                        <a:solidFill>
                          <a:schemeClr val="tx1"/>
                        </a:solidFill>
                        <a:effectLst/>
                        <a:latin typeface="Palatino Linotype"/>
                      </a:endParaRPr>
                    </a:p>
                  </a:txBody>
                  <a:tcPr marL="5178" marR="5178" marT="517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50000"/>
                      </a:schemeClr>
                    </a:solidFill>
                  </a:tcPr>
                </a:tc>
              </a:tr>
              <a:tr h="281004"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i="0" u="none" strike="noStrike" dirty="0">
                          <a:solidFill>
                            <a:schemeClr val="bg1"/>
                          </a:solidFill>
                          <a:effectLst/>
                        </a:rPr>
                        <a:t>Охрана труда</a:t>
                      </a:r>
                      <a:endParaRPr lang="ru-RU" sz="1200" b="0" i="0" u="none" strike="noStrike" dirty="0">
                        <a:solidFill>
                          <a:schemeClr val="bg1"/>
                        </a:solidFill>
                        <a:effectLst/>
                        <a:latin typeface="Palatino Linotype"/>
                      </a:endParaRPr>
                    </a:p>
                  </a:txBody>
                  <a:tcPr marL="5178" marR="5178" marT="517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u="none" strike="noStrike" dirty="0">
                          <a:solidFill>
                            <a:schemeClr val="bg1"/>
                          </a:solidFill>
                          <a:effectLst/>
                        </a:rPr>
                        <a:t>1 865,0</a:t>
                      </a:r>
                      <a:endParaRPr lang="ru-RU" sz="1100" b="0" i="0" u="none" strike="noStrike" dirty="0">
                        <a:solidFill>
                          <a:schemeClr val="bg1"/>
                        </a:solidFill>
                        <a:effectLst/>
                        <a:latin typeface="Palatino Linotype"/>
                      </a:endParaRPr>
                    </a:p>
                  </a:txBody>
                  <a:tcPr marL="5178" marR="5178" marT="517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u="none" strike="noStrike" dirty="0">
                          <a:solidFill>
                            <a:schemeClr val="bg1"/>
                          </a:solidFill>
                          <a:effectLst/>
                        </a:rPr>
                        <a:t>1 434,5</a:t>
                      </a:r>
                      <a:endParaRPr lang="ru-RU" sz="1100" b="0" i="0" u="none" strike="noStrike" dirty="0">
                        <a:solidFill>
                          <a:schemeClr val="bg1"/>
                        </a:solidFill>
                        <a:effectLst/>
                        <a:latin typeface="Palatino Linotype"/>
                      </a:endParaRPr>
                    </a:p>
                  </a:txBody>
                  <a:tcPr marL="5178" marR="5178" marT="517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u="none" strike="noStrike">
                          <a:solidFill>
                            <a:schemeClr val="bg1"/>
                          </a:solidFill>
                          <a:effectLst/>
                        </a:rPr>
                        <a:t>1 362,9</a:t>
                      </a:r>
                      <a:endParaRPr lang="ru-RU" sz="1100" b="0" i="0" u="none" strike="noStrike">
                        <a:solidFill>
                          <a:schemeClr val="bg1"/>
                        </a:solidFill>
                        <a:effectLst/>
                        <a:latin typeface="Palatino Linotype"/>
                      </a:endParaRPr>
                    </a:p>
                  </a:txBody>
                  <a:tcPr marL="5178" marR="5178" marT="517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  <a:tr h="432048"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i="0" u="none" strike="noStrike" dirty="0">
                          <a:solidFill>
                            <a:schemeClr val="bg1"/>
                          </a:solidFill>
                          <a:effectLst/>
                        </a:rPr>
                        <a:t>Энергосбережение и повышение энергетической эффективности на территории ЗГО</a:t>
                      </a:r>
                      <a:endParaRPr lang="ru-RU" sz="1200" b="0" i="0" u="none" strike="noStrike" dirty="0">
                        <a:solidFill>
                          <a:schemeClr val="bg1"/>
                        </a:solidFill>
                        <a:effectLst/>
                        <a:latin typeface="Palatino Linotype"/>
                      </a:endParaRPr>
                    </a:p>
                  </a:txBody>
                  <a:tcPr marL="5178" marR="5178" marT="517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u="none" strike="noStrike" dirty="0">
                          <a:solidFill>
                            <a:schemeClr val="bg1"/>
                          </a:solidFill>
                          <a:effectLst/>
                        </a:rPr>
                        <a:t>20,0</a:t>
                      </a:r>
                      <a:endParaRPr lang="ru-RU" sz="1100" b="0" i="0" u="none" strike="noStrike" dirty="0">
                        <a:solidFill>
                          <a:schemeClr val="bg1"/>
                        </a:solidFill>
                        <a:effectLst/>
                        <a:latin typeface="Palatino Linotype"/>
                      </a:endParaRPr>
                    </a:p>
                  </a:txBody>
                  <a:tcPr marL="5178" marR="5178" marT="517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u="none" strike="noStrike" dirty="0">
                          <a:solidFill>
                            <a:schemeClr val="bg1"/>
                          </a:solidFill>
                          <a:effectLst/>
                        </a:rPr>
                        <a:t>20,0</a:t>
                      </a:r>
                      <a:endParaRPr lang="ru-RU" sz="1100" b="0" i="0" u="none" strike="noStrike" dirty="0">
                        <a:solidFill>
                          <a:schemeClr val="bg1"/>
                        </a:solidFill>
                        <a:effectLst/>
                        <a:latin typeface="Palatino Linotype"/>
                      </a:endParaRPr>
                    </a:p>
                  </a:txBody>
                  <a:tcPr marL="5178" marR="5178" marT="517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u="none" strike="noStrike" dirty="0">
                          <a:solidFill>
                            <a:schemeClr val="bg1"/>
                          </a:solidFill>
                          <a:effectLst/>
                        </a:rPr>
                        <a:t>20,0</a:t>
                      </a:r>
                      <a:endParaRPr lang="ru-RU" sz="1100" b="0" i="0" u="none" strike="noStrike" dirty="0">
                        <a:solidFill>
                          <a:schemeClr val="bg1"/>
                        </a:solidFill>
                        <a:effectLst/>
                        <a:latin typeface="Palatino Linotype"/>
                      </a:endParaRPr>
                    </a:p>
                  </a:txBody>
                  <a:tcPr marL="5178" marR="5178" marT="517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  <a:tr h="465176"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i="0" u="none" strike="noStrike" dirty="0">
                          <a:solidFill>
                            <a:schemeClr val="bg1"/>
                          </a:solidFill>
                          <a:effectLst/>
                        </a:rPr>
                        <a:t>Содержание и ремонт муниципального жилищного фонда на территории ЗГО</a:t>
                      </a:r>
                      <a:endParaRPr lang="ru-RU" sz="1200" b="0" i="0" u="none" strike="noStrike" dirty="0">
                        <a:solidFill>
                          <a:schemeClr val="bg1"/>
                        </a:solidFill>
                        <a:effectLst/>
                        <a:latin typeface="Palatino Linotype"/>
                      </a:endParaRPr>
                    </a:p>
                  </a:txBody>
                  <a:tcPr marL="5178" marR="5178" marT="517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u="none" strike="noStrike" dirty="0">
                          <a:solidFill>
                            <a:schemeClr val="bg1"/>
                          </a:solidFill>
                          <a:effectLst/>
                        </a:rPr>
                        <a:t>7 040,8</a:t>
                      </a:r>
                      <a:endParaRPr lang="ru-RU" sz="1100" b="0" i="0" u="none" strike="noStrike" dirty="0">
                        <a:solidFill>
                          <a:schemeClr val="bg1"/>
                        </a:solidFill>
                        <a:effectLst/>
                        <a:latin typeface="Palatino Linotype"/>
                      </a:endParaRPr>
                    </a:p>
                  </a:txBody>
                  <a:tcPr marL="5178" marR="5178" marT="517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u="none" strike="noStrike">
                          <a:solidFill>
                            <a:schemeClr val="bg1"/>
                          </a:solidFill>
                          <a:effectLst/>
                        </a:rPr>
                        <a:t>6 001,3</a:t>
                      </a:r>
                      <a:endParaRPr lang="ru-RU" sz="1100" b="0" i="0" u="none" strike="noStrike">
                        <a:solidFill>
                          <a:schemeClr val="bg1"/>
                        </a:solidFill>
                        <a:effectLst/>
                        <a:latin typeface="Palatino Linotype"/>
                      </a:endParaRPr>
                    </a:p>
                  </a:txBody>
                  <a:tcPr marL="5178" marR="5178" marT="517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u="none" strike="noStrike" dirty="0">
                          <a:solidFill>
                            <a:schemeClr val="bg1"/>
                          </a:solidFill>
                          <a:effectLst/>
                        </a:rPr>
                        <a:t>5 038,3</a:t>
                      </a:r>
                      <a:endParaRPr lang="ru-RU" sz="1100" b="0" i="0" u="none" strike="noStrike" dirty="0">
                        <a:solidFill>
                          <a:schemeClr val="bg1"/>
                        </a:solidFill>
                        <a:effectLst/>
                        <a:latin typeface="Palatino Linotype"/>
                      </a:endParaRPr>
                    </a:p>
                  </a:txBody>
                  <a:tcPr marL="5178" marR="5178" marT="517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  <a:tr h="244830"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i="0" u="none" strike="noStrike" dirty="0">
                          <a:solidFill>
                            <a:schemeClr val="bg1"/>
                          </a:solidFill>
                          <a:effectLst/>
                        </a:rPr>
                        <a:t>Развитие дорожного хозяйства города Зимы</a:t>
                      </a:r>
                      <a:endParaRPr lang="ru-RU" sz="1200" b="0" i="0" u="none" strike="noStrike" dirty="0">
                        <a:solidFill>
                          <a:schemeClr val="bg1"/>
                        </a:solidFill>
                        <a:effectLst/>
                        <a:latin typeface="Palatino Linotype"/>
                      </a:endParaRPr>
                    </a:p>
                  </a:txBody>
                  <a:tcPr marL="5178" marR="5178" marT="517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u="none" strike="noStrike" dirty="0">
                          <a:solidFill>
                            <a:schemeClr val="bg1"/>
                          </a:solidFill>
                          <a:effectLst/>
                        </a:rPr>
                        <a:t>85 289,0</a:t>
                      </a:r>
                      <a:endParaRPr lang="ru-RU" sz="1100" b="0" i="0" u="none" strike="noStrike" dirty="0">
                        <a:solidFill>
                          <a:schemeClr val="bg1"/>
                        </a:solidFill>
                        <a:effectLst/>
                        <a:latin typeface="Palatino Linotype"/>
                      </a:endParaRPr>
                    </a:p>
                  </a:txBody>
                  <a:tcPr marL="5178" marR="5178" marT="517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u="none" strike="noStrike" dirty="0">
                          <a:solidFill>
                            <a:schemeClr val="bg1"/>
                          </a:solidFill>
                          <a:effectLst/>
                        </a:rPr>
                        <a:t>102 189,8</a:t>
                      </a:r>
                      <a:endParaRPr lang="ru-RU" sz="1100" b="0" i="0" u="none" strike="noStrike" dirty="0">
                        <a:solidFill>
                          <a:schemeClr val="bg1"/>
                        </a:solidFill>
                        <a:effectLst/>
                        <a:latin typeface="Palatino Linotype"/>
                      </a:endParaRPr>
                    </a:p>
                  </a:txBody>
                  <a:tcPr marL="5178" marR="5178" marT="517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u="none" strike="noStrike" dirty="0">
                          <a:solidFill>
                            <a:schemeClr val="bg1"/>
                          </a:solidFill>
                          <a:effectLst/>
                        </a:rPr>
                        <a:t>109 339,8</a:t>
                      </a:r>
                      <a:endParaRPr lang="ru-RU" sz="1100" b="0" i="0" u="none" strike="noStrike" dirty="0">
                        <a:solidFill>
                          <a:schemeClr val="bg1"/>
                        </a:solidFill>
                        <a:effectLst/>
                        <a:latin typeface="Palatino Linotype"/>
                      </a:endParaRPr>
                    </a:p>
                  </a:txBody>
                  <a:tcPr marL="5178" marR="5178" marT="517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  <a:tr h="244830"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i="0" u="none" strike="noStrike" dirty="0">
                          <a:solidFill>
                            <a:schemeClr val="bg1"/>
                          </a:solidFill>
                          <a:effectLst/>
                        </a:rPr>
                        <a:t>Социальная поддержка населения</a:t>
                      </a:r>
                      <a:endParaRPr lang="ru-RU" sz="1200" b="0" i="0" u="none" strike="noStrike" dirty="0">
                        <a:solidFill>
                          <a:schemeClr val="bg1"/>
                        </a:solidFill>
                        <a:effectLst/>
                        <a:latin typeface="Palatino Linotype"/>
                      </a:endParaRPr>
                    </a:p>
                  </a:txBody>
                  <a:tcPr marL="5178" marR="5178" marT="517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u="none" strike="noStrike" dirty="0">
                          <a:solidFill>
                            <a:schemeClr val="bg1"/>
                          </a:solidFill>
                          <a:effectLst/>
                        </a:rPr>
                        <a:t>9 881,0</a:t>
                      </a:r>
                      <a:endParaRPr lang="ru-RU" sz="1100" b="0" i="0" u="none" strike="noStrike" dirty="0">
                        <a:solidFill>
                          <a:schemeClr val="bg1"/>
                        </a:solidFill>
                        <a:effectLst/>
                        <a:latin typeface="Palatino Linotype"/>
                      </a:endParaRPr>
                    </a:p>
                  </a:txBody>
                  <a:tcPr marL="5178" marR="5178" marT="517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u="none" strike="noStrike" dirty="0">
                          <a:solidFill>
                            <a:schemeClr val="bg1"/>
                          </a:solidFill>
                          <a:effectLst/>
                        </a:rPr>
                        <a:t>9 738,2</a:t>
                      </a:r>
                      <a:endParaRPr lang="ru-RU" sz="1100" b="0" i="0" u="none" strike="noStrike" dirty="0">
                        <a:solidFill>
                          <a:schemeClr val="bg1"/>
                        </a:solidFill>
                        <a:effectLst/>
                        <a:latin typeface="Palatino Linotype"/>
                      </a:endParaRPr>
                    </a:p>
                  </a:txBody>
                  <a:tcPr marL="5178" marR="5178" marT="517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u="none" strike="noStrike" dirty="0">
                          <a:solidFill>
                            <a:schemeClr val="bg1"/>
                          </a:solidFill>
                          <a:effectLst/>
                        </a:rPr>
                        <a:t>9 728,2</a:t>
                      </a:r>
                      <a:endParaRPr lang="ru-RU" sz="1100" b="0" i="0" u="none" strike="noStrike" dirty="0">
                        <a:solidFill>
                          <a:schemeClr val="bg1"/>
                        </a:solidFill>
                        <a:effectLst/>
                        <a:latin typeface="Palatino Linotype"/>
                      </a:endParaRPr>
                    </a:p>
                  </a:txBody>
                  <a:tcPr marL="5178" marR="5178" marT="517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  <a:tr h="344448"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i="0" u="none" strike="noStrike" dirty="0">
                          <a:solidFill>
                            <a:schemeClr val="bg1"/>
                          </a:solidFill>
                          <a:effectLst/>
                        </a:rPr>
                        <a:t>Обеспечение населения города доступным жильем</a:t>
                      </a:r>
                      <a:endParaRPr lang="ru-RU" sz="1200" b="0" i="0" u="none" strike="noStrike" dirty="0">
                        <a:solidFill>
                          <a:schemeClr val="bg1"/>
                        </a:solidFill>
                        <a:effectLst/>
                        <a:latin typeface="Palatino Linotype"/>
                      </a:endParaRPr>
                    </a:p>
                  </a:txBody>
                  <a:tcPr marL="5178" marR="5178" marT="517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u="none" strike="noStrike" dirty="0">
                          <a:solidFill>
                            <a:schemeClr val="bg1"/>
                          </a:solidFill>
                          <a:effectLst/>
                        </a:rPr>
                        <a:t>805 551,9</a:t>
                      </a:r>
                      <a:endParaRPr lang="ru-RU" sz="1100" b="0" i="0" u="none" strike="noStrike" dirty="0">
                        <a:solidFill>
                          <a:schemeClr val="bg1"/>
                        </a:solidFill>
                        <a:effectLst/>
                        <a:latin typeface="Palatino Linotype"/>
                      </a:endParaRPr>
                    </a:p>
                  </a:txBody>
                  <a:tcPr marL="5178" marR="5178" marT="517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u="none" strike="noStrike" dirty="0">
                          <a:solidFill>
                            <a:schemeClr val="bg1"/>
                          </a:solidFill>
                          <a:effectLst/>
                        </a:rPr>
                        <a:t>878 901,4</a:t>
                      </a:r>
                      <a:endParaRPr lang="ru-RU" sz="1100" b="0" i="0" u="none" strike="noStrike" dirty="0">
                        <a:solidFill>
                          <a:schemeClr val="bg1"/>
                        </a:solidFill>
                        <a:effectLst/>
                        <a:latin typeface="Palatino Linotype"/>
                      </a:endParaRPr>
                    </a:p>
                  </a:txBody>
                  <a:tcPr marL="5178" marR="5178" marT="517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u="none" strike="noStrike" dirty="0">
                          <a:solidFill>
                            <a:schemeClr val="bg1"/>
                          </a:solidFill>
                          <a:effectLst/>
                        </a:rPr>
                        <a:t>526 214,4</a:t>
                      </a:r>
                      <a:endParaRPr lang="ru-RU" sz="1100" b="0" i="0" u="none" strike="noStrike" dirty="0">
                        <a:solidFill>
                          <a:schemeClr val="bg1"/>
                        </a:solidFill>
                        <a:effectLst/>
                        <a:latin typeface="Palatino Linotype"/>
                      </a:endParaRPr>
                    </a:p>
                  </a:txBody>
                  <a:tcPr marL="5178" marR="5178" marT="517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  <a:tr h="218715"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i="0" u="none" strike="noStrike" dirty="0">
                          <a:solidFill>
                            <a:schemeClr val="bg1"/>
                          </a:solidFill>
                          <a:effectLst/>
                        </a:rPr>
                        <a:t>Охрана окружающей среды ЗГО</a:t>
                      </a:r>
                      <a:endParaRPr lang="ru-RU" sz="1200" b="0" i="0" u="none" strike="noStrike" dirty="0">
                        <a:solidFill>
                          <a:schemeClr val="bg1"/>
                        </a:solidFill>
                        <a:effectLst/>
                        <a:latin typeface="Palatino Linotype"/>
                      </a:endParaRPr>
                    </a:p>
                  </a:txBody>
                  <a:tcPr marL="5178" marR="5178" marT="517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u="none" strike="noStrike" dirty="0">
                          <a:solidFill>
                            <a:schemeClr val="bg1"/>
                          </a:solidFill>
                          <a:effectLst/>
                        </a:rPr>
                        <a:t>57 899,3</a:t>
                      </a:r>
                      <a:endParaRPr lang="ru-RU" sz="1100" b="0" i="0" u="none" strike="noStrike" dirty="0">
                        <a:solidFill>
                          <a:schemeClr val="bg1"/>
                        </a:solidFill>
                        <a:effectLst/>
                        <a:latin typeface="Palatino Linotype"/>
                      </a:endParaRPr>
                    </a:p>
                  </a:txBody>
                  <a:tcPr marL="5178" marR="5178" marT="517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u="none" strike="noStrike" dirty="0">
                          <a:solidFill>
                            <a:schemeClr val="bg1"/>
                          </a:solidFill>
                          <a:effectLst/>
                        </a:rPr>
                        <a:t>121 383,2</a:t>
                      </a:r>
                      <a:endParaRPr lang="ru-RU" sz="1100" b="0" i="0" u="none" strike="noStrike" dirty="0">
                        <a:solidFill>
                          <a:schemeClr val="bg1"/>
                        </a:solidFill>
                        <a:effectLst/>
                        <a:latin typeface="Palatino Linotype"/>
                      </a:endParaRPr>
                    </a:p>
                  </a:txBody>
                  <a:tcPr marL="5178" marR="5178" marT="517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u="none" strike="noStrike" dirty="0">
                          <a:solidFill>
                            <a:schemeClr val="bg1"/>
                          </a:solidFill>
                          <a:effectLst/>
                        </a:rPr>
                        <a:t>159 247,7</a:t>
                      </a:r>
                      <a:endParaRPr lang="ru-RU" sz="1100" b="0" i="0" u="none" strike="noStrike" dirty="0">
                        <a:solidFill>
                          <a:schemeClr val="bg1"/>
                        </a:solidFill>
                        <a:effectLst/>
                        <a:latin typeface="Palatino Linotype"/>
                      </a:endParaRPr>
                    </a:p>
                  </a:txBody>
                  <a:tcPr marL="5178" marR="5178" marT="517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  <a:tr h="282201"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i="0" u="none" strike="noStrike" dirty="0">
                          <a:solidFill>
                            <a:schemeClr val="bg1"/>
                          </a:solidFill>
                          <a:effectLst/>
                        </a:rPr>
                        <a:t>Формирование современной городской среды ЗГО</a:t>
                      </a:r>
                      <a:endParaRPr lang="ru-RU" sz="1200" b="0" i="0" u="none" strike="noStrike" dirty="0">
                        <a:solidFill>
                          <a:schemeClr val="bg1"/>
                        </a:solidFill>
                        <a:effectLst/>
                        <a:latin typeface="Palatino Linotype"/>
                      </a:endParaRPr>
                    </a:p>
                  </a:txBody>
                  <a:tcPr marL="5178" marR="5178" marT="517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u="none" strike="noStrike" dirty="0">
                          <a:solidFill>
                            <a:schemeClr val="bg1"/>
                          </a:solidFill>
                          <a:effectLst/>
                        </a:rPr>
                        <a:t>41,3</a:t>
                      </a:r>
                      <a:endParaRPr lang="ru-RU" sz="1100" b="0" i="0" u="none" strike="noStrike" dirty="0">
                        <a:solidFill>
                          <a:schemeClr val="bg1"/>
                        </a:solidFill>
                        <a:effectLst/>
                        <a:latin typeface="Palatino Linotype"/>
                      </a:endParaRPr>
                    </a:p>
                  </a:txBody>
                  <a:tcPr marL="5178" marR="5178" marT="517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u="none" strike="noStrike" dirty="0">
                          <a:solidFill>
                            <a:schemeClr val="bg1"/>
                          </a:solidFill>
                          <a:effectLst/>
                        </a:rPr>
                        <a:t>0,0</a:t>
                      </a:r>
                      <a:endParaRPr lang="ru-RU" sz="1100" b="0" i="0" u="none" strike="noStrike" dirty="0">
                        <a:solidFill>
                          <a:schemeClr val="bg1"/>
                        </a:solidFill>
                        <a:effectLst/>
                        <a:latin typeface="Palatino Linotype"/>
                      </a:endParaRPr>
                    </a:p>
                  </a:txBody>
                  <a:tcPr marL="5178" marR="5178" marT="517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u="none" strike="noStrike" dirty="0">
                          <a:solidFill>
                            <a:schemeClr val="bg1"/>
                          </a:solidFill>
                          <a:effectLst/>
                        </a:rPr>
                        <a:t>0,0</a:t>
                      </a:r>
                      <a:endParaRPr lang="ru-RU" sz="1100" b="0" i="0" u="none" strike="noStrike" dirty="0">
                        <a:solidFill>
                          <a:schemeClr val="bg1"/>
                        </a:solidFill>
                        <a:effectLst/>
                        <a:latin typeface="Palatino Linotype"/>
                      </a:endParaRPr>
                    </a:p>
                  </a:txBody>
                  <a:tcPr marL="5178" marR="5178" marT="517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  <a:tr h="379989"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i="0" u="none" strike="noStrike" dirty="0">
                          <a:solidFill>
                            <a:schemeClr val="bg1"/>
                          </a:solidFill>
                          <a:effectLst/>
                        </a:rPr>
                        <a:t>Содействие развитию малого и среднего предпринимательства </a:t>
                      </a:r>
                      <a:r>
                        <a:rPr lang="ru-RU" sz="1200" i="0" u="none" strike="noStrike" dirty="0" err="1">
                          <a:solidFill>
                            <a:schemeClr val="bg1"/>
                          </a:solidFill>
                          <a:effectLst/>
                        </a:rPr>
                        <a:t>г.Зимы</a:t>
                      </a:r>
                      <a:endParaRPr lang="ru-RU" sz="1200" b="0" i="0" u="none" strike="noStrike" dirty="0">
                        <a:solidFill>
                          <a:schemeClr val="bg1"/>
                        </a:solidFill>
                        <a:effectLst/>
                        <a:latin typeface="Palatino Linotype"/>
                      </a:endParaRPr>
                    </a:p>
                  </a:txBody>
                  <a:tcPr marL="5178" marR="5178" marT="517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u="none" strike="noStrike" dirty="0">
                          <a:solidFill>
                            <a:schemeClr val="bg1"/>
                          </a:solidFill>
                          <a:effectLst/>
                        </a:rPr>
                        <a:t>210,0</a:t>
                      </a:r>
                      <a:endParaRPr lang="ru-RU" sz="1100" b="0" i="0" u="none" strike="noStrike" dirty="0">
                        <a:solidFill>
                          <a:schemeClr val="bg1"/>
                        </a:solidFill>
                        <a:effectLst/>
                        <a:latin typeface="Palatino Linotype"/>
                      </a:endParaRPr>
                    </a:p>
                  </a:txBody>
                  <a:tcPr marL="5178" marR="5178" marT="517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u="none" strike="noStrike" dirty="0">
                          <a:solidFill>
                            <a:schemeClr val="bg1"/>
                          </a:solidFill>
                          <a:effectLst/>
                        </a:rPr>
                        <a:t>210,0</a:t>
                      </a:r>
                      <a:endParaRPr lang="ru-RU" sz="1100" b="0" i="0" u="none" strike="noStrike" dirty="0">
                        <a:solidFill>
                          <a:schemeClr val="bg1"/>
                        </a:solidFill>
                        <a:effectLst/>
                        <a:latin typeface="Palatino Linotype"/>
                      </a:endParaRPr>
                    </a:p>
                  </a:txBody>
                  <a:tcPr marL="5178" marR="5178" marT="517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u="none" strike="noStrike" dirty="0">
                          <a:solidFill>
                            <a:schemeClr val="bg1"/>
                          </a:solidFill>
                          <a:effectLst/>
                        </a:rPr>
                        <a:t>210,0</a:t>
                      </a:r>
                      <a:endParaRPr lang="ru-RU" sz="1100" b="0" i="0" u="none" strike="noStrike" dirty="0">
                        <a:solidFill>
                          <a:schemeClr val="bg1"/>
                        </a:solidFill>
                        <a:effectLst/>
                        <a:latin typeface="Palatino Linotype"/>
                      </a:endParaRPr>
                    </a:p>
                  </a:txBody>
                  <a:tcPr marL="5178" marR="5178" marT="517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  <a:tr h="408048"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i="0" u="none" strike="noStrike" dirty="0">
                          <a:solidFill>
                            <a:schemeClr val="bg1"/>
                          </a:solidFill>
                          <a:effectLst/>
                        </a:rPr>
                        <a:t>Сохранение и укрепление общественного здоровья на территории ЗГО</a:t>
                      </a:r>
                      <a:endParaRPr lang="ru-RU" sz="1200" b="0" i="0" u="none" strike="noStrike" dirty="0">
                        <a:solidFill>
                          <a:schemeClr val="bg1"/>
                        </a:solidFill>
                        <a:effectLst/>
                        <a:latin typeface="Palatino Linotype"/>
                      </a:endParaRPr>
                    </a:p>
                  </a:txBody>
                  <a:tcPr marL="5178" marR="5178" marT="517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u="none" strike="noStrike" dirty="0">
                          <a:solidFill>
                            <a:schemeClr val="bg1"/>
                          </a:solidFill>
                          <a:effectLst/>
                        </a:rPr>
                        <a:t>15 156,4</a:t>
                      </a:r>
                      <a:endParaRPr lang="ru-RU" sz="1100" b="0" i="0" u="none" strike="noStrike" dirty="0">
                        <a:solidFill>
                          <a:schemeClr val="bg1"/>
                        </a:solidFill>
                        <a:effectLst/>
                        <a:latin typeface="Palatino Linotype"/>
                      </a:endParaRPr>
                    </a:p>
                  </a:txBody>
                  <a:tcPr marL="5178" marR="5178" marT="517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u="none" strike="noStrike" dirty="0">
                          <a:solidFill>
                            <a:schemeClr val="bg1"/>
                          </a:solidFill>
                          <a:effectLst/>
                        </a:rPr>
                        <a:t>15 165,8</a:t>
                      </a:r>
                      <a:endParaRPr lang="ru-RU" sz="1100" b="0" i="0" u="none" strike="noStrike" dirty="0">
                        <a:solidFill>
                          <a:schemeClr val="bg1"/>
                        </a:solidFill>
                        <a:effectLst/>
                        <a:latin typeface="Palatino Linotype"/>
                      </a:endParaRPr>
                    </a:p>
                  </a:txBody>
                  <a:tcPr marL="5178" marR="5178" marT="517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u="none" strike="noStrike" dirty="0">
                          <a:solidFill>
                            <a:schemeClr val="bg1"/>
                          </a:solidFill>
                          <a:effectLst/>
                        </a:rPr>
                        <a:t>14 863,7</a:t>
                      </a:r>
                      <a:endParaRPr lang="ru-RU" sz="1100" b="0" i="0" u="none" strike="noStrike" dirty="0">
                        <a:solidFill>
                          <a:schemeClr val="bg1"/>
                        </a:solidFill>
                        <a:effectLst/>
                        <a:latin typeface="Palatino Linotype"/>
                      </a:endParaRPr>
                    </a:p>
                  </a:txBody>
                  <a:tcPr marL="5178" marR="5178" marT="517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  <a:tr h="218715"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i="0" u="none" strike="noStrike">
                          <a:solidFill>
                            <a:schemeClr val="bg1"/>
                          </a:solidFill>
                          <a:effectLst/>
                        </a:rPr>
                        <a:t>Молодежная политика</a:t>
                      </a:r>
                      <a:endParaRPr lang="ru-RU" sz="1200" b="0" i="0" u="none" strike="noStrike">
                        <a:solidFill>
                          <a:schemeClr val="bg1"/>
                        </a:solidFill>
                        <a:effectLst/>
                        <a:latin typeface="Palatino Linotype"/>
                      </a:endParaRPr>
                    </a:p>
                  </a:txBody>
                  <a:tcPr marL="5178" marR="5178" marT="517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u="none" strike="noStrike" dirty="0">
                          <a:solidFill>
                            <a:schemeClr val="bg1"/>
                          </a:solidFill>
                          <a:effectLst/>
                        </a:rPr>
                        <a:t>2 523,4</a:t>
                      </a:r>
                      <a:endParaRPr lang="ru-RU" sz="1100" b="0" i="0" u="none" strike="noStrike" dirty="0">
                        <a:solidFill>
                          <a:schemeClr val="bg1"/>
                        </a:solidFill>
                        <a:effectLst/>
                        <a:latin typeface="Palatino Linotype"/>
                      </a:endParaRPr>
                    </a:p>
                  </a:txBody>
                  <a:tcPr marL="5178" marR="5178" marT="517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u="none" strike="noStrike" dirty="0">
                          <a:solidFill>
                            <a:schemeClr val="bg1"/>
                          </a:solidFill>
                          <a:effectLst/>
                        </a:rPr>
                        <a:t>1 349,0</a:t>
                      </a:r>
                      <a:endParaRPr lang="ru-RU" sz="1100" b="0" i="0" u="none" strike="noStrike" dirty="0">
                        <a:solidFill>
                          <a:schemeClr val="bg1"/>
                        </a:solidFill>
                        <a:effectLst/>
                        <a:latin typeface="Palatino Linotype"/>
                      </a:endParaRPr>
                    </a:p>
                  </a:txBody>
                  <a:tcPr marL="5178" marR="5178" marT="517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u="none" strike="noStrike" dirty="0">
                          <a:solidFill>
                            <a:schemeClr val="bg1"/>
                          </a:solidFill>
                          <a:effectLst/>
                        </a:rPr>
                        <a:t>1 351,0</a:t>
                      </a:r>
                      <a:endParaRPr lang="ru-RU" sz="1100" b="0" i="0" u="none" strike="noStrike" dirty="0">
                        <a:solidFill>
                          <a:schemeClr val="bg1"/>
                        </a:solidFill>
                        <a:effectLst/>
                        <a:latin typeface="Palatino Linotype"/>
                      </a:endParaRPr>
                    </a:p>
                  </a:txBody>
                  <a:tcPr marL="5178" marR="5178" marT="517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  <a:tr h="218715"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i="0" u="none" strike="noStrike" dirty="0">
                          <a:solidFill>
                            <a:schemeClr val="bg1"/>
                          </a:solidFill>
                          <a:effectLst/>
                        </a:rPr>
                        <a:t>Безопасность</a:t>
                      </a:r>
                      <a:endParaRPr lang="ru-RU" sz="1200" b="0" i="0" u="none" strike="noStrike" dirty="0">
                        <a:solidFill>
                          <a:schemeClr val="bg1"/>
                        </a:solidFill>
                        <a:effectLst/>
                        <a:latin typeface="Palatino Linotype"/>
                      </a:endParaRPr>
                    </a:p>
                  </a:txBody>
                  <a:tcPr marL="5178" marR="5178" marT="517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u="none" strike="noStrike" dirty="0">
                          <a:solidFill>
                            <a:schemeClr val="bg1"/>
                          </a:solidFill>
                          <a:effectLst/>
                        </a:rPr>
                        <a:t>7 884,1</a:t>
                      </a:r>
                      <a:endParaRPr lang="ru-RU" sz="1100" b="0" i="0" u="none" strike="noStrike" dirty="0">
                        <a:solidFill>
                          <a:schemeClr val="bg1"/>
                        </a:solidFill>
                        <a:effectLst/>
                        <a:latin typeface="Palatino Linotype"/>
                      </a:endParaRPr>
                    </a:p>
                  </a:txBody>
                  <a:tcPr marL="5178" marR="5178" marT="517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u="none" strike="noStrike" dirty="0">
                          <a:solidFill>
                            <a:schemeClr val="bg1"/>
                          </a:solidFill>
                          <a:effectLst/>
                        </a:rPr>
                        <a:t>6 506,5</a:t>
                      </a:r>
                      <a:endParaRPr lang="ru-RU" sz="1100" b="0" i="0" u="none" strike="noStrike" dirty="0">
                        <a:solidFill>
                          <a:schemeClr val="bg1"/>
                        </a:solidFill>
                        <a:effectLst/>
                        <a:latin typeface="Palatino Linotype"/>
                      </a:endParaRPr>
                    </a:p>
                  </a:txBody>
                  <a:tcPr marL="5178" marR="5178" marT="517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u="none" strike="noStrike" dirty="0">
                          <a:solidFill>
                            <a:schemeClr val="bg1"/>
                          </a:solidFill>
                          <a:effectLst/>
                        </a:rPr>
                        <a:t>8 279,5</a:t>
                      </a:r>
                      <a:endParaRPr lang="ru-RU" sz="1100" b="0" i="0" u="none" strike="noStrike" dirty="0">
                        <a:solidFill>
                          <a:schemeClr val="bg1"/>
                        </a:solidFill>
                        <a:effectLst/>
                        <a:latin typeface="Palatino Linotype"/>
                      </a:endParaRPr>
                    </a:p>
                  </a:txBody>
                  <a:tcPr marL="5178" marR="5178" marT="517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  <a:tr h="218715"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i="0" u="none" strike="noStrike" dirty="0">
                          <a:solidFill>
                            <a:schemeClr val="bg1"/>
                          </a:solidFill>
                          <a:effectLst/>
                        </a:rPr>
                        <a:t>Молодым семьям-доступное жилье</a:t>
                      </a:r>
                      <a:endParaRPr lang="ru-RU" sz="1200" b="0" i="0" u="none" strike="noStrike" dirty="0">
                        <a:solidFill>
                          <a:schemeClr val="bg1"/>
                        </a:solidFill>
                        <a:effectLst/>
                        <a:latin typeface="Palatino Linotype"/>
                      </a:endParaRPr>
                    </a:p>
                  </a:txBody>
                  <a:tcPr marL="5178" marR="5178" marT="517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u="none" strike="noStrike" dirty="0">
                          <a:solidFill>
                            <a:schemeClr val="bg1"/>
                          </a:solidFill>
                          <a:effectLst/>
                        </a:rPr>
                        <a:t>0,0</a:t>
                      </a:r>
                      <a:endParaRPr lang="ru-RU" sz="1100" b="0" i="0" u="none" strike="noStrike" dirty="0">
                        <a:solidFill>
                          <a:schemeClr val="bg1"/>
                        </a:solidFill>
                        <a:effectLst/>
                        <a:latin typeface="Palatino Linotype"/>
                      </a:endParaRPr>
                    </a:p>
                  </a:txBody>
                  <a:tcPr marL="5178" marR="5178" marT="517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u="none" strike="noStrike" dirty="0">
                          <a:solidFill>
                            <a:schemeClr val="bg1"/>
                          </a:solidFill>
                          <a:effectLst/>
                        </a:rPr>
                        <a:t>0,0</a:t>
                      </a:r>
                      <a:endParaRPr lang="ru-RU" sz="1100" b="0" i="0" u="none" strike="noStrike" dirty="0">
                        <a:solidFill>
                          <a:schemeClr val="bg1"/>
                        </a:solidFill>
                        <a:effectLst/>
                        <a:latin typeface="Palatino Linotype"/>
                      </a:endParaRPr>
                    </a:p>
                  </a:txBody>
                  <a:tcPr marL="5178" marR="5178" marT="517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u="none" strike="noStrike" dirty="0">
                          <a:solidFill>
                            <a:schemeClr val="bg1"/>
                          </a:solidFill>
                          <a:effectLst/>
                        </a:rPr>
                        <a:t>0,0</a:t>
                      </a:r>
                      <a:endParaRPr lang="ru-RU" sz="1100" b="0" i="0" u="none" strike="noStrike" dirty="0">
                        <a:solidFill>
                          <a:schemeClr val="bg1"/>
                        </a:solidFill>
                        <a:effectLst/>
                        <a:latin typeface="Palatino Linotype"/>
                      </a:endParaRPr>
                    </a:p>
                  </a:txBody>
                  <a:tcPr marL="5178" marR="5178" marT="517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  <a:tr h="424372"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i="0" u="none" strike="noStrike" dirty="0">
                          <a:solidFill>
                            <a:schemeClr val="bg1"/>
                          </a:solidFill>
                          <a:effectLst/>
                        </a:rPr>
                        <a:t>Реализация государственной национальной политики на территории ЗГО</a:t>
                      </a:r>
                      <a:endParaRPr lang="ru-RU" sz="1200" b="0" i="0" u="none" strike="noStrike" dirty="0">
                        <a:solidFill>
                          <a:schemeClr val="bg1"/>
                        </a:solidFill>
                        <a:effectLst/>
                        <a:latin typeface="Palatino Linotype"/>
                      </a:endParaRPr>
                    </a:p>
                  </a:txBody>
                  <a:tcPr marL="5178" marR="5178" marT="517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u="none" strike="noStrike" dirty="0">
                          <a:solidFill>
                            <a:schemeClr val="bg1"/>
                          </a:solidFill>
                          <a:effectLst/>
                        </a:rPr>
                        <a:t>32,0</a:t>
                      </a:r>
                      <a:endParaRPr lang="ru-RU" sz="1100" b="0" i="0" u="none" strike="noStrike" dirty="0">
                        <a:solidFill>
                          <a:schemeClr val="bg1"/>
                        </a:solidFill>
                        <a:effectLst/>
                        <a:latin typeface="Palatino Linotype"/>
                      </a:endParaRPr>
                    </a:p>
                  </a:txBody>
                  <a:tcPr marL="5178" marR="5178" marT="517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u="none" strike="noStrike" dirty="0">
                          <a:solidFill>
                            <a:schemeClr val="bg1"/>
                          </a:solidFill>
                          <a:effectLst/>
                        </a:rPr>
                        <a:t>32,0</a:t>
                      </a:r>
                      <a:endParaRPr lang="ru-RU" sz="1100" b="0" i="0" u="none" strike="noStrike" dirty="0">
                        <a:solidFill>
                          <a:schemeClr val="bg1"/>
                        </a:solidFill>
                        <a:effectLst/>
                        <a:latin typeface="Palatino Linotype"/>
                      </a:endParaRPr>
                    </a:p>
                  </a:txBody>
                  <a:tcPr marL="5178" marR="5178" marT="517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u="none" strike="noStrike" dirty="0">
                          <a:solidFill>
                            <a:schemeClr val="bg1"/>
                          </a:solidFill>
                          <a:effectLst/>
                        </a:rPr>
                        <a:t>32,0</a:t>
                      </a:r>
                      <a:endParaRPr lang="ru-RU" sz="1100" b="0" i="0" u="none" strike="noStrike" dirty="0">
                        <a:solidFill>
                          <a:schemeClr val="bg1"/>
                        </a:solidFill>
                        <a:effectLst/>
                        <a:latin typeface="Palatino Linotype"/>
                      </a:endParaRPr>
                    </a:p>
                  </a:txBody>
                  <a:tcPr marL="5178" marR="5178" marT="517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  <a:tr h="218715"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i="0" u="none" strike="noStrike" dirty="0">
                          <a:solidFill>
                            <a:schemeClr val="bg1"/>
                          </a:solidFill>
                          <a:effectLst/>
                        </a:rPr>
                        <a:t>Развитие физической культуры и спорта</a:t>
                      </a:r>
                      <a:endParaRPr lang="ru-RU" sz="1200" b="0" i="0" u="none" strike="noStrike" dirty="0">
                        <a:solidFill>
                          <a:schemeClr val="bg1"/>
                        </a:solidFill>
                        <a:effectLst/>
                        <a:latin typeface="Palatino Linotype"/>
                      </a:endParaRPr>
                    </a:p>
                  </a:txBody>
                  <a:tcPr marL="5178" marR="5178" marT="517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u="none" strike="noStrike">
                          <a:solidFill>
                            <a:schemeClr val="bg1"/>
                          </a:solidFill>
                          <a:effectLst/>
                        </a:rPr>
                        <a:t>41 860,7</a:t>
                      </a:r>
                      <a:endParaRPr lang="ru-RU" sz="1100" b="0" i="0" u="none" strike="noStrike">
                        <a:solidFill>
                          <a:schemeClr val="bg1"/>
                        </a:solidFill>
                        <a:effectLst/>
                        <a:latin typeface="Palatino Linotype"/>
                      </a:endParaRPr>
                    </a:p>
                  </a:txBody>
                  <a:tcPr marL="5178" marR="5178" marT="517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u="none" strike="noStrike">
                          <a:solidFill>
                            <a:schemeClr val="bg1"/>
                          </a:solidFill>
                          <a:effectLst/>
                        </a:rPr>
                        <a:t>34 314,2</a:t>
                      </a:r>
                      <a:endParaRPr lang="ru-RU" sz="1100" b="0" i="0" u="none" strike="noStrike">
                        <a:solidFill>
                          <a:schemeClr val="bg1"/>
                        </a:solidFill>
                        <a:effectLst/>
                        <a:latin typeface="Palatino Linotype"/>
                      </a:endParaRPr>
                    </a:p>
                  </a:txBody>
                  <a:tcPr marL="5178" marR="5178" marT="517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u="none" strike="noStrike" dirty="0">
                          <a:solidFill>
                            <a:schemeClr val="bg1"/>
                          </a:solidFill>
                          <a:effectLst/>
                        </a:rPr>
                        <a:t>34 855,5</a:t>
                      </a:r>
                      <a:endParaRPr lang="ru-RU" sz="1100" b="0" i="0" u="none" strike="noStrike" dirty="0">
                        <a:solidFill>
                          <a:schemeClr val="bg1"/>
                        </a:solidFill>
                        <a:effectLst/>
                        <a:latin typeface="Palatino Linotype"/>
                      </a:endParaRPr>
                    </a:p>
                  </a:txBody>
                  <a:tcPr marL="5178" marR="5178" marT="517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  <a:tr h="416211"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i="0" u="none" strike="noStrike" dirty="0">
                          <a:solidFill>
                            <a:schemeClr val="bg1"/>
                          </a:solidFill>
                          <a:effectLst/>
                        </a:rPr>
                        <a:t>Модернизация коммунальной инфраструктуры на территории ЗГО</a:t>
                      </a:r>
                      <a:endParaRPr lang="ru-RU" sz="1200" b="0" i="0" u="none" strike="noStrike" dirty="0">
                        <a:solidFill>
                          <a:schemeClr val="bg1"/>
                        </a:solidFill>
                        <a:effectLst/>
                        <a:latin typeface="Palatino Linotype"/>
                      </a:endParaRPr>
                    </a:p>
                  </a:txBody>
                  <a:tcPr marL="5178" marR="5178" marT="517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u="none" strike="noStrike">
                          <a:solidFill>
                            <a:schemeClr val="bg1"/>
                          </a:solidFill>
                          <a:effectLst/>
                        </a:rPr>
                        <a:t>1 200,0</a:t>
                      </a:r>
                      <a:endParaRPr lang="ru-RU" sz="1100" b="0" i="0" u="none" strike="noStrike">
                        <a:solidFill>
                          <a:schemeClr val="bg1"/>
                        </a:solidFill>
                        <a:effectLst/>
                        <a:latin typeface="Palatino Linotype"/>
                      </a:endParaRPr>
                    </a:p>
                  </a:txBody>
                  <a:tcPr marL="5178" marR="5178" marT="517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u="none" strike="noStrike">
                          <a:solidFill>
                            <a:schemeClr val="bg1"/>
                          </a:solidFill>
                          <a:effectLst/>
                        </a:rPr>
                        <a:t>370 103,6</a:t>
                      </a:r>
                      <a:endParaRPr lang="ru-RU" sz="1100" b="0" i="0" u="none" strike="noStrike">
                        <a:solidFill>
                          <a:schemeClr val="bg1"/>
                        </a:solidFill>
                        <a:effectLst/>
                        <a:latin typeface="Palatino Linotype"/>
                      </a:endParaRPr>
                    </a:p>
                  </a:txBody>
                  <a:tcPr marL="5178" marR="5178" marT="517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u="none" strike="noStrike" dirty="0">
                          <a:solidFill>
                            <a:schemeClr val="bg1"/>
                          </a:solidFill>
                          <a:effectLst/>
                        </a:rPr>
                        <a:t>297 523,9</a:t>
                      </a:r>
                      <a:endParaRPr lang="ru-RU" sz="1100" b="0" i="0" u="none" strike="noStrike" dirty="0">
                        <a:solidFill>
                          <a:schemeClr val="bg1"/>
                        </a:solidFill>
                        <a:effectLst/>
                        <a:latin typeface="Palatino Linotype"/>
                      </a:endParaRPr>
                    </a:p>
                  </a:txBody>
                  <a:tcPr marL="5178" marR="5178" marT="517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  <a:tr h="218715"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i="0" u="none" strike="noStrike" dirty="0">
                          <a:solidFill>
                            <a:schemeClr val="bg1"/>
                          </a:solidFill>
                          <a:effectLst/>
                        </a:rPr>
                        <a:t>Развитие образования</a:t>
                      </a:r>
                      <a:endParaRPr lang="ru-RU" sz="1200" b="0" i="0" u="none" strike="noStrike" dirty="0">
                        <a:solidFill>
                          <a:schemeClr val="bg1"/>
                        </a:solidFill>
                        <a:effectLst/>
                        <a:latin typeface="Palatino Linotype"/>
                      </a:endParaRPr>
                    </a:p>
                  </a:txBody>
                  <a:tcPr marL="5178" marR="5178" marT="517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u="none" strike="noStrike" dirty="0">
                          <a:solidFill>
                            <a:schemeClr val="bg1"/>
                          </a:solidFill>
                          <a:effectLst/>
                        </a:rPr>
                        <a:t>1 026 266,7</a:t>
                      </a:r>
                      <a:endParaRPr lang="ru-RU" sz="1100" b="0" i="0" u="none" strike="noStrike" dirty="0">
                        <a:solidFill>
                          <a:schemeClr val="bg1"/>
                        </a:solidFill>
                        <a:effectLst/>
                        <a:latin typeface="Palatino Linotype"/>
                      </a:endParaRPr>
                    </a:p>
                  </a:txBody>
                  <a:tcPr marL="5178" marR="5178" marT="517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u="none" strike="noStrike">
                          <a:solidFill>
                            <a:schemeClr val="bg1"/>
                          </a:solidFill>
                          <a:effectLst/>
                        </a:rPr>
                        <a:t>1 013 075,8</a:t>
                      </a:r>
                      <a:endParaRPr lang="ru-RU" sz="1100" b="0" i="0" u="none" strike="noStrike">
                        <a:solidFill>
                          <a:schemeClr val="bg1"/>
                        </a:solidFill>
                        <a:effectLst/>
                        <a:latin typeface="Palatino Linotype"/>
                      </a:endParaRPr>
                    </a:p>
                  </a:txBody>
                  <a:tcPr marL="5178" marR="5178" marT="517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u="none" strike="noStrike" dirty="0">
                          <a:solidFill>
                            <a:schemeClr val="bg1"/>
                          </a:solidFill>
                          <a:effectLst/>
                        </a:rPr>
                        <a:t>1 007 777,7</a:t>
                      </a:r>
                      <a:endParaRPr lang="ru-RU" sz="1100" b="0" i="0" u="none" strike="noStrike" dirty="0">
                        <a:solidFill>
                          <a:schemeClr val="bg1"/>
                        </a:solidFill>
                        <a:effectLst/>
                        <a:latin typeface="Palatino Linotype"/>
                      </a:endParaRPr>
                    </a:p>
                  </a:txBody>
                  <a:tcPr marL="5178" marR="5178" marT="517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  <a:tr h="192647"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i="0" u="none" strike="noStrike" dirty="0">
                          <a:solidFill>
                            <a:schemeClr val="bg1"/>
                          </a:solidFill>
                          <a:effectLst/>
                        </a:rPr>
                        <a:t>Развитие культуры</a:t>
                      </a:r>
                      <a:endParaRPr lang="ru-RU" sz="1200" b="0" i="0" u="none" strike="noStrike" dirty="0">
                        <a:solidFill>
                          <a:schemeClr val="bg1"/>
                        </a:solidFill>
                        <a:effectLst/>
                        <a:latin typeface="Palatino Linotype"/>
                      </a:endParaRPr>
                    </a:p>
                  </a:txBody>
                  <a:tcPr marL="5178" marR="5178" marT="517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u="none" strike="noStrike" dirty="0">
                          <a:solidFill>
                            <a:schemeClr val="bg1"/>
                          </a:solidFill>
                          <a:effectLst/>
                        </a:rPr>
                        <a:t>107 736,5</a:t>
                      </a:r>
                      <a:endParaRPr lang="ru-RU" sz="1100" b="0" i="0" u="none" strike="noStrike" dirty="0">
                        <a:solidFill>
                          <a:schemeClr val="bg1"/>
                        </a:solidFill>
                        <a:effectLst/>
                        <a:latin typeface="Palatino Linotype"/>
                      </a:endParaRPr>
                    </a:p>
                  </a:txBody>
                  <a:tcPr marL="5178" marR="5178" marT="517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u="none" strike="noStrike">
                          <a:solidFill>
                            <a:schemeClr val="bg1"/>
                          </a:solidFill>
                          <a:effectLst/>
                        </a:rPr>
                        <a:t>104 569,5</a:t>
                      </a:r>
                      <a:endParaRPr lang="ru-RU" sz="1100" b="0" i="0" u="none" strike="noStrike">
                        <a:solidFill>
                          <a:schemeClr val="bg1"/>
                        </a:solidFill>
                        <a:effectLst/>
                        <a:latin typeface="Palatino Linotype"/>
                      </a:endParaRPr>
                    </a:p>
                  </a:txBody>
                  <a:tcPr marL="5178" marR="5178" marT="517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u="none" strike="noStrike" dirty="0">
                          <a:solidFill>
                            <a:schemeClr val="bg1"/>
                          </a:solidFill>
                          <a:effectLst/>
                        </a:rPr>
                        <a:t>101 090,2</a:t>
                      </a:r>
                      <a:endParaRPr lang="ru-RU" sz="1100" b="0" i="0" u="none" strike="noStrike" dirty="0">
                        <a:solidFill>
                          <a:schemeClr val="bg1"/>
                        </a:solidFill>
                        <a:effectLst/>
                        <a:latin typeface="Palatino Linotype"/>
                      </a:endParaRPr>
                    </a:p>
                  </a:txBody>
                  <a:tcPr marL="5178" marR="5178" marT="517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  <a:tr h="263271"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Итого</a:t>
                      </a:r>
                      <a:endParaRPr lang="ru-RU" sz="1100" b="1" i="0" u="none" strike="noStrike" dirty="0">
                        <a:solidFill>
                          <a:schemeClr val="tx1"/>
                        </a:solidFill>
                        <a:effectLst/>
                        <a:latin typeface="Palatino Linotype"/>
                      </a:endParaRPr>
                    </a:p>
                  </a:txBody>
                  <a:tcPr marL="5178" marR="5178" marT="517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2 170 458,1</a:t>
                      </a:r>
                      <a:endParaRPr lang="ru-RU" sz="1100" b="1" i="0" u="none" strike="noStrike" dirty="0">
                        <a:solidFill>
                          <a:schemeClr val="tx1"/>
                        </a:solidFill>
                        <a:effectLst/>
                        <a:latin typeface="Palatino Linotype"/>
                      </a:endParaRPr>
                    </a:p>
                  </a:txBody>
                  <a:tcPr marL="5178" marR="5178" marT="517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2 664 994,8</a:t>
                      </a:r>
                      <a:endParaRPr lang="ru-RU" sz="1100" b="1" i="0" u="none" strike="noStrike" dirty="0">
                        <a:solidFill>
                          <a:schemeClr val="tx1"/>
                        </a:solidFill>
                        <a:effectLst/>
                        <a:latin typeface="Palatino Linotype"/>
                      </a:endParaRPr>
                    </a:p>
                  </a:txBody>
                  <a:tcPr marL="5178" marR="5178" marT="517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2 276 934,8</a:t>
                      </a:r>
                      <a:endParaRPr lang="ru-RU" sz="1100" b="1" i="0" u="none" strike="noStrike" dirty="0">
                        <a:solidFill>
                          <a:schemeClr val="tx1"/>
                        </a:solidFill>
                        <a:effectLst/>
                        <a:latin typeface="Palatino Linotype"/>
                      </a:endParaRPr>
                    </a:p>
                  </a:txBody>
                  <a:tcPr marL="5178" marR="5178" marT="517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5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139730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62000">
              <a:srgbClr val="FFC000">
                <a:alpha val="58000"/>
              </a:srgbClr>
            </a:gs>
            <a:gs pos="85000">
              <a:srgbClr val="FF7A00"/>
            </a:gs>
            <a:gs pos="93000">
              <a:srgbClr val="FF0300"/>
            </a:gs>
            <a:gs pos="100000">
              <a:srgbClr val="4D0808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кругленный прямоугольник 4"/>
          <p:cNvSpPr/>
          <p:nvPr/>
        </p:nvSpPr>
        <p:spPr>
          <a:xfrm>
            <a:off x="323528" y="404664"/>
            <a:ext cx="8640960" cy="792088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rgbClr val="ACCBF9">
                    <a:lumMod val="25000"/>
                  </a:srgbClr>
                </a:solidFill>
              </a:rPr>
              <a:t>Публично – нормативные обязательства                                                   </a:t>
            </a:r>
            <a:r>
              <a:rPr lang="ru-RU" sz="2000" b="1" dirty="0" err="1" smtClean="0">
                <a:solidFill>
                  <a:srgbClr val="ACCBF9">
                    <a:lumMod val="25000"/>
                  </a:srgbClr>
                </a:solidFill>
              </a:rPr>
              <a:t>Зиминского</a:t>
            </a:r>
            <a:r>
              <a:rPr lang="ru-RU" sz="2000" b="1" dirty="0" smtClean="0">
                <a:solidFill>
                  <a:srgbClr val="ACCBF9">
                    <a:lumMod val="25000"/>
                  </a:srgbClr>
                </a:solidFill>
              </a:rPr>
              <a:t> городского округа Иркутской области (тыс. руб.)</a:t>
            </a:r>
            <a:endParaRPr lang="ru-RU" sz="2000" b="1" dirty="0">
              <a:solidFill>
                <a:srgbClr val="ACCBF9">
                  <a:lumMod val="25000"/>
                </a:srgbClr>
              </a:solidFill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81359602"/>
              </p:ext>
            </p:extLst>
          </p:nvPr>
        </p:nvGraphicFramePr>
        <p:xfrm>
          <a:off x="755576" y="1658470"/>
          <a:ext cx="7704856" cy="4037204"/>
        </p:xfrm>
        <a:graphic>
          <a:graphicData uri="http://schemas.openxmlformats.org/drawingml/2006/table">
            <a:tbl>
              <a:tblPr lastRow="1">
                <a:tableStyleId>{69C7853C-536D-4A76-A0AE-DD22124D55A5}</a:tableStyleId>
              </a:tblPr>
              <a:tblGrid>
                <a:gridCol w="2929554"/>
                <a:gridCol w="999710"/>
                <a:gridCol w="967280"/>
                <a:gridCol w="864096"/>
                <a:gridCol w="936104"/>
                <a:gridCol w="1008112"/>
              </a:tblGrid>
              <a:tr h="105045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</a:rPr>
                        <a:t> 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965" marR="8965" marT="8965" marB="0" anchor="ctr">
                    <a:cell3D prstMaterial="dkEdge">
                      <a:bevel prst="coolSlan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dirty="0">
                          <a:effectLst/>
                        </a:rPr>
                        <a:t> </a:t>
                      </a:r>
                      <a:r>
                        <a:rPr lang="ru-RU" sz="1400" b="1" u="none" strike="noStrike" dirty="0" smtClean="0">
                          <a:effectLst/>
                        </a:rPr>
                        <a:t>2024г</a:t>
                      </a:r>
                      <a:r>
                        <a:rPr lang="ru-RU" sz="1400" b="1" u="none" strike="noStrike" dirty="0">
                          <a:effectLst/>
                        </a:rPr>
                        <a:t>.      (факт)</a:t>
                      </a:r>
                      <a:endParaRPr lang="ru-RU" sz="1400" b="1" i="1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965" marR="8965" marT="8965" marB="0" anchor="ctr">
                    <a:cell3D prstMaterial="dkEdge">
                      <a:bevel prst="coolSlan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dirty="0">
                          <a:effectLst/>
                        </a:rPr>
                        <a:t>  </a:t>
                      </a:r>
                      <a:r>
                        <a:rPr lang="ru-RU" sz="1400" b="1" u="none" strike="noStrike" dirty="0" smtClean="0">
                          <a:effectLst/>
                        </a:rPr>
                        <a:t>2025г</a:t>
                      </a:r>
                      <a:r>
                        <a:rPr lang="ru-RU" sz="1400" b="1" u="none" strike="noStrike" dirty="0">
                          <a:effectLst/>
                        </a:rPr>
                        <a:t>.   (план)</a:t>
                      </a:r>
                      <a:endParaRPr lang="ru-RU" sz="1400" b="1" i="1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965" marR="8965" marT="8965" marB="0" anchor="ctr">
                    <a:cell3D prstMaterial="dkEdge">
                      <a:bevel prst="coolSlan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dirty="0" smtClean="0">
                          <a:effectLst/>
                        </a:rPr>
                        <a:t>2026г</a:t>
                      </a:r>
                      <a:r>
                        <a:rPr lang="ru-RU" sz="1400" b="1" u="none" strike="noStrike" dirty="0">
                          <a:effectLst/>
                        </a:rPr>
                        <a:t>.  </a:t>
                      </a:r>
                      <a:endParaRPr lang="ru-RU" sz="1400" b="1" i="1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965" marR="8965" marT="8965" marB="0" anchor="ctr">
                    <a:cell3D prstMaterial="dkEdge">
                      <a:bevel prst="coolSlan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dirty="0" smtClean="0">
                          <a:effectLst/>
                        </a:rPr>
                        <a:t>2027г</a:t>
                      </a:r>
                      <a:r>
                        <a:rPr lang="ru-RU" sz="1400" b="1" u="none" strike="noStrike" dirty="0">
                          <a:effectLst/>
                        </a:rPr>
                        <a:t>.   </a:t>
                      </a:r>
                      <a:endParaRPr lang="ru-RU" sz="1400" b="1" i="1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965" marR="8965" marT="8965" marB="0" anchor="ctr">
                    <a:cell3D prstMaterial="dkEdge">
                      <a:bevel prst="coolSlan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dirty="0" smtClean="0">
                          <a:effectLst/>
                        </a:rPr>
                        <a:t>2028г</a:t>
                      </a:r>
                      <a:r>
                        <a:rPr lang="ru-RU" sz="1400" b="1" u="none" strike="noStrike" dirty="0">
                          <a:effectLst/>
                        </a:rPr>
                        <a:t>.   </a:t>
                      </a:r>
                      <a:endParaRPr lang="ru-RU" sz="1400" b="1" i="1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965" marR="8965" marT="8965" marB="0" anchor="ctr">
                    <a:cell3D prstMaterial="dkEdge">
                      <a:bevel prst="coolSlant"/>
                      <a:lightRig rig="flood" dir="t"/>
                    </a:cell3D>
                  </a:tcPr>
                </a:tc>
              </a:tr>
              <a:tr h="104536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dirty="0">
                          <a:effectLst/>
                        </a:rPr>
                        <a:t>Выплата пенсий муниципальным служащим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965" marR="8965" marT="896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 smtClean="0">
                          <a:effectLst/>
                        </a:rPr>
                        <a:t>7 486,5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965" marR="8965" marT="896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 smtClean="0">
                          <a:effectLst/>
                        </a:rPr>
                        <a:t>8 077,3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965" marR="8965" marT="896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effectLst/>
                        </a:rPr>
                        <a:t>7 </a:t>
                      </a:r>
                      <a:r>
                        <a:rPr lang="ru-RU" sz="1200" u="none" strike="noStrike" dirty="0" smtClean="0">
                          <a:effectLst/>
                        </a:rPr>
                        <a:t>916,0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965" marR="8965" marT="896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8 400,0</a:t>
                      </a:r>
                      <a:endParaRPr kumimoji="0" lang="ru-RU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Times New Roman"/>
                        <a:ea typeface="+mn-ea"/>
                        <a:cs typeface="+mn-cs"/>
                      </a:endParaRPr>
                    </a:p>
                  </a:txBody>
                  <a:tcPr marL="8965" marR="8965" marT="896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8 400,0</a:t>
                      </a:r>
                      <a:endParaRPr kumimoji="0" lang="ru-RU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Times New Roman"/>
                        <a:ea typeface="+mn-ea"/>
                        <a:cs typeface="+mn-cs"/>
                      </a:endParaRPr>
                    </a:p>
                  </a:txBody>
                  <a:tcPr marL="8965" marR="8965" marT="8965" marB="0" anchor="ctr"/>
                </a:tc>
              </a:tr>
              <a:tr h="149337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dirty="0">
                          <a:effectLst/>
                        </a:rPr>
                        <a:t>Предоставление ежемесячной денежной выплаты почетным гражданам города Зимы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965" marR="8965" marT="896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 smtClean="0">
                          <a:effectLst/>
                        </a:rPr>
                        <a:t>260,0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965" marR="8965" marT="896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 smtClean="0">
                          <a:effectLst/>
                        </a:rPr>
                        <a:t>218,0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965" marR="8965" marT="896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 smtClean="0">
                          <a:effectLst/>
                        </a:rPr>
                        <a:t>220,0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965" marR="8965" marT="896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 smtClean="0">
                          <a:effectLst/>
                        </a:rPr>
                        <a:t>233,2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965" marR="8965" marT="896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 smtClean="0">
                          <a:effectLst/>
                        </a:rPr>
                        <a:t>233,2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965" marR="8965" marT="8965" marB="0" anchor="ctr"/>
                </a:tc>
              </a:tr>
              <a:tr h="448013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dirty="0">
                          <a:effectLst/>
                        </a:rPr>
                        <a:t>Всего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965" marR="8965" marT="896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u="none" strike="noStrike" dirty="0" smtClean="0">
                          <a:effectLst/>
                        </a:rPr>
                        <a:t>7 746,5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965" marR="8965" marT="896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u="none" strike="noStrike" dirty="0" smtClean="0">
                          <a:effectLst/>
                        </a:rPr>
                        <a:t>8 295,3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965" marR="8965" marT="896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u="none" strike="noStrike" dirty="0" smtClean="0">
                          <a:effectLst/>
                        </a:rPr>
                        <a:t>8 136,0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965" marR="8965" marT="896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8 633,2</a:t>
                      </a:r>
                      <a:endParaRPr kumimoji="0" lang="ru-RU" sz="14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Times New Roman"/>
                        <a:ea typeface="+mn-ea"/>
                        <a:cs typeface="+mn-cs"/>
                      </a:endParaRPr>
                    </a:p>
                  </a:txBody>
                  <a:tcPr marL="8965" marR="8965" marT="896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8 633,2</a:t>
                      </a:r>
                      <a:endParaRPr kumimoji="0" lang="ru-RU" sz="14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Times New Roman"/>
                        <a:ea typeface="+mn-ea"/>
                        <a:cs typeface="+mn-cs"/>
                      </a:endParaRPr>
                    </a:p>
                  </a:txBody>
                  <a:tcPr marL="8965" marR="8965" marT="8965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664007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92181514"/>
              </p:ext>
            </p:extLst>
          </p:nvPr>
        </p:nvGraphicFramePr>
        <p:xfrm>
          <a:off x="683568" y="764704"/>
          <a:ext cx="7704855" cy="5760637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3960440"/>
                <a:gridCol w="1506765"/>
                <a:gridCol w="1112967"/>
                <a:gridCol w="1124683"/>
              </a:tblGrid>
              <a:tr h="32790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 smtClean="0">
                          <a:solidFill>
                            <a:schemeClr val="bg1"/>
                          </a:solidFill>
                          <a:effectLst/>
                        </a:rPr>
                        <a:t>Наименование </a:t>
                      </a:r>
                      <a:r>
                        <a:rPr lang="ru-RU" sz="12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межбюджетного трансферта</a:t>
                      </a:r>
                      <a:endParaRPr lang="ru-RU" sz="1200" b="1" i="0" u="none" strike="noStrike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976" marR="5976" marT="5976" marB="0" anchor="ctr">
                    <a:solidFill>
                      <a:srgbClr val="FFB36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2026</a:t>
                      </a:r>
                      <a:endParaRPr lang="ru-RU" sz="1200" b="1" i="0" u="none" strike="noStrike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976" marR="5976" marT="5976" marB="0" anchor="ctr">
                    <a:solidFill>
                      <a:srgbClr val="FFB36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2027</a:t>
                      </a:r>
                      <a:endParaRPr lang="ru-RU" sz="1200" b="1" i="0" u="none" strike="noStrike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976" marR="5976" marT="5976" marB="0" anchor="ctr">
                    <a:solidFill>
                      <a:srgbClr val="FFB36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2028</a:t>
                      </a:r>
                      <a:endParaRPr lang="ru-RU" sz="1200" b="1" i="0" u="none" strike="noStrike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976" marR="5976" marT="5976" marB="0" anchor="ctr">
                    <a:solidFill>
                      <a:srgbClr val="FFB36D"/>
                    </a:solidFill>
                  </a:tcPr>
                </a:tc>
              </a:tr>
              <a:tr h="214998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solidFill>
                            <a:schemeClr val="bg1"/>
                          </a:solidFill>
                          <a:effectLst/>
                        </a:rPr>
                        <a:t>Субвенция военкомат</a:t>
                      </a:r>
                      <a:endParaRPr lang="ru-RU" sz="12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976" marR="5976" marT="5976" marB="0" anchor="b">
                    <a:solidFill>
                      <a:srgbClr val="FFB36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 dirty="0">
                          <a:solidFill>
                            <a:schemeClr val="bg1"/>
                          </a:solidFill>
                          <a:effectLst/>
                        </a:rPr>
                        <a:t>5 162,1</a:t>
                      </a:r>
                      <a:endParaRPr lang="ru-RU" sz="12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976" marR="5976" marT="5976" marB="0" anchor="b">
                    <a:solidFill>
                      <a:srgbClr val="FFD9B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 dirty="0">
                          <a:solidFill>
                            <a:schemeClr val="bg1"/>
                          </a:solidFill>
                          <a:effectLst/>
                        </a:rPr>
                        <a:t>5 780,9</a:t>
                      </a:r>
                      <a:endParaRPr lang="ru-RU" sz="12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976" marR="5976" marT="5976" marB="0" anchor="b">
                    <a:solidFill>
                      <a:srgbClr val="FFD9B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 dirty="0">
                          <a:solidFill>
                            <a:schemeClr val="bg1"/>
                          </a:solidFill>
                          <a:effectLst/>
                        </a:rPr>
                        <a:t>7 413,5</a:t>
                      </a:r>
                      <a:endParaRPr lang="ru-RU" sz="12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976" marR="5976" marT="5976" marB="0" anchor="b">
                    <a:solidFill>
                      <a:srgbClr val="FFD9B7"/>
                    </a:solidFill>
                  </a:tcPr>
                </a:tc>
              </a:tr>
              <a:tr h="214998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solidFill>
                            <a:schemeClr val="bg1"/>
                          </a:solidFill>
                          <a:effectLst/>
                        </a:rPr>
                        <a:t>Субвенция присяжные</a:t>
                      </a:r>
                      <a:endParaRPr lang="ru-RU" sz="12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976" marR="5976" marT="5976" marB="0" anchor="b">
                    <a:solidFill>
                      <a:srgbClr val="FFB36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 dirty="0">
                          <a:solidFill>
                            <a:schemeClr val="bg1"/>
                          </a:solidFill>
                          <a:effectLst/>
                        </a:rPr>
                        <a:t>128,4</a:t>
                      </a:r>
                      <a:endParaRPr lang="ru-RU" sz="12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976" marR="5976" marT="5976" marB="0" anchor="b">
                    <a:solidFill>
                      <a:srgbClr val="FFD9B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 dirty="0">
                          <a:solidFill>
                            <a:schemeClr val="bg1"/>
                          </a:solidFill>
                          <a:effectLst/>
                        </a:rPr>
                        <a:t>4,5</a:t>
                      </a:r>
                      <a:endParaRPr lang="ru-RU" sz="12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976" marR="5976" marT="5976" marB="0" anchor="b">
                    <a:solidFill>
                      <a:srgbClr val="FFD9B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 dirty="0">
                          <a:solidFill>
                            <a:schemeClr val="bg1"/>
                          </a:solidFill>
                          <a:effectLst/>
                        </a:rPr>
                        <a:t>4,9</a:t>
                      </a:r>
                      <a:endParaRPr lang="ru-RU" sz="12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976" marR="5976" marT="5976" marB="0" anchor="b">
                    <a:solidFill>
                      <a:srgbClr val="FFD9B7"/>
                    </a:solidFill>
                  </a:tcPr>
                </a:tc>
              </a:tr>
              <a:tr h="229852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solidFill>
                            <a:schemeClr val="bg1"/>
                          </a:solidFill>
                          <a:effectLst/>
                        </a:rPr>
                        <a:t>Субвенция питание на питание отдельных категорий </a:t>
                      </a:r>
                      <a:endParaRPr lang="ru-RU" sz="12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976" marR="5976" marT="5976" marB="0" anchor="b">
                    <a:solidFill>
                      <a:srgbClr val="FFB36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 dirty="0">
                          <a:solidFill>
                            <a:schemeClr val="bg1"/>
                          </a:solidFill>
                          <a:effectLst/>
                        </a:rPr>
                        <a:t>11 989,7</a:t>
                      </a:r>
                      <a:endParaRPr lang="ru-RU" sz="12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976" marR="5976" marT="5976" marB="0" anchor="b">
                    <a:solidFill>
                      <a:srgbClr val="FFD9B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 dirty="0">
                          <a:solidFill>
                            <a:schemeClr val="bg1"/>
                          </a:solidFill>
                          <a:effectLst/>
                        </a:rPr>
                        <a:t>11 989,7</a:t>
                      </a:r>
                      <a:endParaRPr lang="ru-RU" sz="12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976" marR="5976" marT="5976" marB="0" anchor="b">
                    <a:solidFill>
                      <a:srgbClr val="FFD9B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 dirty="0">
                          <a:solidFill>
                            <a:schemeClr val="bg1"/>
                          </a:solidFill>
                          <a:effectLst/>
                        </a:rPr>
                        <a:t>11 989,7</a:t>
                      </a:r>
                      <a:endParaRPr lang="ru-RU" sz="12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976" marR="5976" marT="5976" marB="0" anchor="b">
                    <a:solidFill>
                      <a:srgbClr val="FFD9B7"/>
                    </a:solidFill>
                  </a:tcPr>
                </a:tc>
              </a:tr>
              <a:tr h="214998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solidFill>
                            <a:schemeClr val="bg1"/>
                          </a:solidFill>
                          <a:effectLst/>
                        </a:rPr>
                        <a:t>Единая субвенция</a:t>
                      </a:r>
                      <a:endParaRPr lang="ru-RU" sz="12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976" marR="5976" marT="5976" marB="0" anchor="b">
                    <a:solidFill>
                      <a:srgbClr val="FFB36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>
                          <a:solidFill>
                            <a:schemeClr val="bg1"/>
                          </a:solidFill>
                          <a:effectLst/>
                        </a:rPr>
                        <a:t>7 300,1</a:t>
                      </a:r>
                      <a:endParaRPr lang="ru-RU" sz="1200" b="0" i="0" u="none" strike="noStrike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976" marR="5976" marT="5976" marB="0" anchor="b">
                    <a:solidFill>
                      <a:srgbClr val="FFD9B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 dirty="0">
                          <a:solidFill>
                            <a:schemeClr val="bg1"/>
                          </a:solidFill>
                          <a:effectLst/>
                        </a:rPr>
                        <a:t>6 862,0</a:t>
                      </a:r>
                      <a:endParaRPr lang="ru-RU" sz="12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976" marR="5976" marT="5976" marB="0" anchor="b">
                    <a:solidFill>
                      <a:srgbClr val="FFD9B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 dirty="0">
                          <a:solidFill>
                            <a:schemeClr val="bg1"/>
                          </a:solidFill>
                          <a:effectLst/>
                        </a:rPr>
                        <a:t>6 862,0</a:t>
                      </a:r>
                      <a:endParaRPr lang="ru-RU" sz="12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976" marR="5976" marT="5976" marB="0" anchor="b">
                    <a:solidFill>
                      <a:srgbClr val="FFD9B7"/>
                    </a:solidFill>
                  </a:tcPr>
                </a:tc>
              </a:tr>
              <a:tr h="214998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solidFill>
                            <a:schemeClr val="bg1"/>
                          </a:solidFill>
                          <a:effectLst/>
                        </a:rPr>
                        <a:t>Субвенции животные</a:t>
                      </a:r>
                      <a:endParaRPr lang="ru-RU" sz="12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976" marR="5976" marT="5976" marB="0" anchor="b">
                    <a:solidFill>
                      <a:srgbClr val="FFB36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>
                          <a:solidFill>
                            <a:schemeClr val="bg1"/>
                          </a:solidFill>
                          <a:effectLst/>
                        </a:rPr>
                        <a:t>3 729,0</a:t>
                      </a:r>
                      <a:endParaRPr lang="ru-RU" sz="1200" b="0" i="0" u="none" strike="noStrike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976" marR="5976" marT="5976" marB="0" anchor="b">
                    <a:solidFill>
                      <a:srgbClr val="FFD9B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 dirty="0">
                          <a:solidFill>
                            <a:schemeClr val="bg1"/>
                          </a:solidFill>
                          <a:effectLst/>
                        </a:rPr>
                        <a:t>3 729,0</a:t>
                      </a:r>
                      <a:endParaRPr lang="ru-RU" sz="12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976" marR="5976" marT="5976" marB="0" anchor="b">
                    <a:solidFill>
                      <a:srgbClr val="FFD9B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 dirty="0">
                          <a:solidFill>
                            <a:schemeClr val="bg1"/>
                          </a:solidFill>
                          <a:effectLst/>
                        </a:rPr>
                        <a:t>3 729,0</a:t>
                      </a:r>
                      <a:endParaRPr lang="ru-RU" sz="12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976" marR="5976" marT="5976" marB="0" anchor="b">
                    <a:solidFill>
                      <a:srgbClr val="FFD9B7"/>
                    </a:solidFill>
                  </a:tcPr>
                </a:tc>
              </a:tr>
              <a:tr h="214998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solidFill>
                            <a:schemeClr val="bg1"/>
                          </a:solidFill>
                          <a:effectLst/>
                        </a:rPr>
                        <a:t>Субвенция протоколы</a:t>
                      </a:r>
                      <a:endParaRPr lang="ru-RU" sz="12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976" marR="5976" marT="5976" marB="0" anchor="b">
                    <a:solidFill>
                      <a:srgbClr val="FFB36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 dirty="0">
                          <a:solidFill>
                            <a:schemeClr val="bg1"/>
                          </a:solidFill>
                          <a:effectLst/>
                        </a:rPr>
                        <a:t>0,6</a:t>
                      </a:r>
                      <a:endParaRPr lang="ru-RU" sz="12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976" marR="5976" marT="5976" marB="0" anchor="b">
                    <a:solidFill>
                      <a:srgbClr val="FFD9B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 dirty="0">
                          <a:solidFill>
                            <a:schemeClr val="bg1"/>
                          </a:solidFill>
                          <a:effectLst/>
                        </a:rPr>
                        <a:t>0,6</a:t>
                      </a:r>
                      <a:endParaRPr lang="ru-RU" sz="12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976" marR="5976" marT="5976" marB="0" anchor="b">
                    <a:solidFill>
                      <a:srgbClr val="FFD9B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 dirty="0">
                          <a:solidFill>
                            <a:schemeClr val="bg1"/>
                          </a:solidFill>
                          <a:effectLst/>
                        </a:rPr>
                        <a:t>0,6</a:t>
                      </a:r>
                      <a:endParaRPr lang="ru-RU" sz="12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976" marR="5976" marT="5976" marB="0" anchor="b">
                    <a:solidFill>
                      <a:srgbClr val="FFD9B7"/>
                    </a:solidFill>
                  </a:tcPr>
                </a:tc>
              </a:tr>
              <a:tr h="214998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solidFill>
                            <a:schemeClr val="bg1"/>
                          </a:solidFill>
                          <a:effectLst/>
                        </a:rPr>
                        <a:t>Субвенция общее образование</a:t>
                      </a:r>
                      <a:endParaRPr lang="ru-RU" sz="12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976" marR="5976" marT="5976" marB="0" anchor="b">
                    <a:solidFill>
                      <a:srgbClr val="FFB36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 dirty="0">
                          <a:solidFill>
                            <a:schemeClr val="bg1"/>
                          </a:solidFill>
                          <a:effectLst/>
                        </a:rPr>
                        <a:t>453 913,0</a:t>
                      </a:r>
                      <a:endParaRPr lang="ru-RU" sz="12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976" marR="5976" marT="5976" marB="0" anchor="b">
                    <a:solidFill>
                      <a:srgbClr val="FFD9B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 dirty="0">
                          <a:solidFill>
                            <a:schemeClr val="bg1"/>
                          </a:solidFill>
                          <a:effectLst/>
                        </a:rPr>
                        <a:t>456 000,0</a:t>
                      </a:r>
                      <a:endParaRPr lang="ru-RU" sz="12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976" marR="5976" marT="5976" marB="0" anchor="b">
                    <a:solidFill>
                      <a:srgbClr val="FFD9B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 dirty="0">
                          <a:solidFill>
                            <a:schemeClr val="bg1"/>
                          </a:solidFill>
                          <a:effectLst/>
                        </a:rPr>
                        <a:t>457 800,0</a:t>
                      </a:r>
                      <a:endParaRPr lang="ru-RU" sz="12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976" marR="5976" marT="5976" marB="0" anchor="b">
                    <a:solidFill>
                      <a:srgbClr val="FFD9B7"/>
                    </a:solidFill>
                  </a:tcPr>
                </a:tc>
              </a:tr>
              <a:tr h="214998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solidFill>
                            <a:schemeClr val="bg1"/>
                          </a:solidFill>
                          <a:effectLst/>
                        </a:rPr>
                        <a:t>Субвенция дошкольное образование</a:t>
                      </a:r>
                      <a:endParaRPr lang="ru-RU" sz="12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976" marR="5976" marT="5976" marB="0" anchor="b">
                    <a:solidFill>
                      <a:srgbClr val="FFB36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 dirty="0">
                          <a:solidFill>
                            <a:schemeClr val="bg1"/>
                          </a:solidFill>
                          <a:effectLst/>
                        </a:rPr>
                        <a:t>318 194,0</a:t>
                      </a:r>
                      <a:endParaRPr lang="ru-RU" sz="12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976" marR="5976" marT="5976" marB="0" anchor="b">
                    <a:solidFill>
                      <a:srgbClr val="FFD9B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>
                          <a:solidFill>
                            <a:schemeClr val="bg1"/>
                          </a:solidFill>
                          <a:effectLst/>
                        </a:rPr>
                        <a:t>310 800,0</a:t>
                      </a:r>
                      <a:endParaRPr lang="ru-RU" sz="1200" b="0" i="0" u="none" strike="noStrike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976" marR="5976" marT="5976" marB="0" anchor="b">
                    <a:solidFill>
                      <a:srgbClr val="FFD9B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>
                          <a:solidFill>
                            <a:schemeClr val="bg1"/>
                          </a:solidFill>
                          <a:effectLst/>
                        </a:rPr>
                        <a:t>312 100,0</a:t>
                      </a:r>
                      <a:endParaRPr lang="ru-RU" sz="1200" b="0" i="0" u="none" strike="noStrike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976" marR="5976" marT="5976" marB="0" anchor="b">
                    <a:solidFill>
                      <a:srgbClr val="FFD9B7"/>
                    </a:solidFill>
                  </a:tcPr>
                </a:tc>
              </a:tr>
              <a:tr h="214998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solidFill>
                            <a:schemeClr val="bg1"/>
                          </a:solidFill>
                          <a:effectLst/>
                        </a:rPr>
                        <a:t>Субвенция питание детей-инвалидов</a:t>
                      </a:r>
                      <a:endParaRPr lang="ru-RU" sz="12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976" marR="5976" marT="5976" marB="0" anchor="b">
                    <a:solidFill>
                      <a:srgbClr val="FFB36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u="none" strike="noStrike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ru-RU" sz="12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976" marR="5976" marT="5976" marB="0" anchor="b">
                    <a:solidFill>
                      <a:srgbClr val="FFD9B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u="none" strike="noStrike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ru-RU" sz="12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976" marR="5976" marT="5976" marB="0" anchor="b">
                    <a:solidFill>
                      <a:srgbClr val="FFD9B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u="none" strike="noStrike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ru-RU" sz="12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976" marR="5976" marT="5976" marB="0" anchor="b">
                    <a:solidFill>
                      <a:srgbClr val="FFD9B7"/>
                    </a:solidFill>
                  </a:tcPr>
                </a:tc>
              </a:tr>
              <a:tr h="261198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solidFill>
                            <a:schemeClr val="bg1"/>
                          </a:solidFill>
                          <a:effectLst/>
                        </a:rPr>
                        <a:t>ИТОГО по субвенциям</a:t>
                      </a:r>
                      <a:endParaRPr lang="ru-RU" sz="1200" b="1" i="0" u="none" strike="noStrike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976" marR="5976" marT="5976" marB="0" anchor="b">
                    <a:solidFill>
                      <a:srgbClr val="FFB36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 dirty="0">
                          <a:solidFill>
                            <a:schemeClr val="bg1"/>
                          </a:solidFill>
                          <a:effectLst/>
                        </a:rPr>
                        <a:t>800 416,9</a:t>
                      </a:r>
                      <a:endParaRPr lang="ru-RU" sz="1200" b="1" i="0" u="none" strike="noStrike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976" marR="5976" marT="5976" marB="0" anchor="b">
                    <a:solidFill>
                      <a:srgbClr val="FFD9B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 dirty="0">
                          <a:solidFill>
                            <a:schemeClr val="bg1"/>
                          </a:solidFill>
                          <a:effectLst/>
                        </a:rPr>
                        <a:t>795 166,7</a:t>
                      </a:r>
                      <a:endParaRPr lang="ru-RU" sz="1200" b="1" i="0" u="none" strike="noStrike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976" marR="5976" marT="5976" marB="0" anchor="b">
                    <a:solidFill>
                      <a:srgbClr val="FFD9B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 dirty="0">
                          <a:solidFill>
                            <a:schemeClr val="bg1"/>
                          </a:solidFill>
                          <a:effectLst/>
                        </a:rPr>
                        <a:t>799 899,7</a:t>
                      </a:r>
                      <a:endParaRPr lang="ru-RU" sz="1200" b="1" i="0" u="none" strike="noStrike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976" marR="5976" marT="5976" marB="0" anchor="b">
                    <a:solidFill>
                      <a:srgbClr val="FFD9B7"/>
                    </a:solidFill>
                  </a:tcPr>
                </a:tc>
              </a:tr>
              <a:tr h="214998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solidFill>
                            <a:schemeClr val="bg1"/>
                          </a:solidFill>
                          <a:effectLst/>
                        </a:rPr>
                        <a:t>Книжный фонд </a:t>
                      </a:r>
                      <a:endParaRPr lang="ru-RU" sz="12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976" marR="5976" marT="5976" marB="0" anchor="b">
                    <a:solidFill>
                      <a:srgbClr val="FFB36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 dirty="0">
                          <a:solidFill>
                            <a:schemeClr val="bg1"/>
                          </a:solidFill>
                          <a:effectLst/>
                        </a:rPr>
                        <a:t>143,5</a:t>
                      </a:r>
                      <a:endParaRPr lang="ru-RU" sz="12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976" marR="5976" marT="5976" marB="0" anchor="b">
                    <a:solidFill>
                      <a:srgbClr val="FFD9B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 dirty="0">
                          <a:solidFill>
                            <a:schemeClr val="bg1"/>
                          </a:solidFill>
                          <a:effectLst/>
                        </a:rPr>
                        <a:t>146,5</a:t>
                      </a:r>
                      <a:endParaRPr lang="ru-RU" sz="12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976" marR="5976" marT="5976" marB="0" anchor="b">
                    <a:solidFill>
                      <a:srgbClr val="FFD9B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 dirty="0">
                          <a:solidFill>
                            <a:schemeClr val="bg1"/>
                          </a:solidFill>
                          <a:effectLst/>
                        </a:rPr>
                        <a:t>149,2</a:t>
                      </a:r>
                      <a:endParaRPr lang="ru-RU" sz="12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976" marR="5976" marT="5976" marB="0" anchor="b">
                    <a:solidFill>
                      <a:srgbClr val="FFD9B7"/>
                    </a:solidFill>
                  </a:tcPr>
                </a:tc>
              </a:tr>
              <a:tr h="214998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solidFill>
                            <a:schemeClr val="bg1"/>
                          </a:solidFill>
                          <a:effectLst/>
                        </a:rPr>
                        <a:t>Переселение из ветхого жилья областные </a:t>
                      </a:r>
                      <a:endParaRPr lang="ru-RU" sz="12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976" marR="5976" marT="5976" marB="0" anchor="b">
                    <a:solidFill>
                      <a:srgbClr val="FFB36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>
                          <a:solidFill>
                            <a:schemeClr val="bg1"/>
                          </a:solidFill>
                          <a:effectLst/>
                        </a:rPr>
                        <a:t>747 042,9</a:t>
                      </a:r>
                      <a:endParaRPr lang="ru-RU" sz="1200" b="0" i="0" u="none" strike="noStrike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976" marR="5976" marT="5976" marB="0" anchor="b">
                    <a:solidFill>
                      <a:srgbClr val="FFD9B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 dirty="0">
                          <a:solidFill>
                            <a:schemeClr val="bg1"/>
                          </a:solidFill>
                          <a:effectLst/>
                        </a:rPr>
                        <a:t>817 378,4</a:t>
                      </a:r>
                      <a:endParaRPr lang="ru-RU" sz="12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976" marR="5976" marT="5976" marB="0" anchor="b">
                    <a:solidFill>
                      <a:srgbClr val="FFD9B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>
                          <a:solidFill>
                            <a:schemeClr val="bg1"/>
                          </a:solidFill>
                          <a:effectLst/>
                        </a:rPr>
                        <a:t>489 379,4</a:t>
                      </a:r>
                      <a:endParaRPr lang="ru-RU" sz="1200" b="0" i="0" u="none" strike="noStrike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976" marR="5976" marT="5976" marB="0" anchor="b">
                    <a:solidFill>
                      <a:srgbClr val="FFD9B7"/>
                    </a:solidFill>
                  </a:tcPr>
                </a:tc>
              </a:tr>
              <a:tr h="214998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solidFill>
                            <a:schemeClr val="bg1"/>
                          </a:solidFill>
                          <a:effectLst/>
                        </a:rPr>
                        <a:t>Народные инициативы</a:t>
                      </a:r>
                      <a:endParaRPr lang="ru-RU" sz="12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976" marR="5976" marT="5976" marB="0" anchor="b">
                    <a:solidFill>
                      <a:srgbClr val="FFB36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>
                          <a:solidFill>
                            <a:schemeClr val="bg1"/>
                          </a:solidFill>
                          <a:effectLst/>
                        </a:rPr>
                        <a:t>0,0</a:t>
                      </a:r>
                      <a:endParaRPr lang="ru-RU" sz="1200" b="0" i="0" u="none" strike="noStrike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976" marR="5976" marT="5976" marB="0" anchor="b">
                    <a:solidFill>
                      <a:srgbClr val="FFD9B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 dirty="0">
                          <a:solidFill>
                            <a:schemeClr val="bg1"/>
                          </a:solidFill>
                          <a:effectLst/>
                        </a:rPr>
                        <a:t>5 720,7</a:t>
                      </a:r>
                      <a:endParaRPr lang="ru-RU" sz="12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976" marR="5976" marT="5976" marB="0" anchor="b">
                    <a:solidFill>
                      <a:srgbClr val="FFD9B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 dirty="0">
                          <a:solidFill>
                            <a:schemeClr val="bg1"/>
                          </a:solidFill>
                          <a:effectLst/>
                        </a:rPr>
                        <a:t>6 000,0</a:t>
                      </a:r>
                      <a:endParaRPr lang="ru-RU" sz="12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976" marR="5976" marT="5976" marB="0" anchor="b">
                    <a:solidFill>
                      <a:srgbClr val="FFD9B7"/>
                    </a:solidFill>
                  </a:tcPr>
                </a:tc>
              </a:tr>
              <a:tr h="214998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solidFill>
                            <a:schemeClr val="bg1"/>
                          </a:solidFill>
                          <a:effectLst/>
                        </a:rPr>
                        <a:t>Подготовка к зиме (теплотрасса)</a:t>
                      </a:r>
                      <a:endParaRPr lang="ru-RU" sz="12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976" marR="5976" marT="5976" marB="0" anchor="b">
                    <a:solidFill>
                      <a:srgbClr val="FFB36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u="none" strike="noStrike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ru-RU" sz="1200" b="0" i="0" u="none" strike="noStrike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976" marR="5976" marT="5976" marB="0" anchor="b">
                    <a:solidFill>
                      <a:srgbClr val="FFD9B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 dirty="0">
                          <a:solidFill>
                            <a:schemeClr val="bg1"/>
                          </a:solidFill>
                          <a:effectLst/>
                        </a:rPr>
                        <a:t>357 758,2</a:t>
                      </a:r>
                      <a:endParaRPr lang="ru-RU" sz="12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976" marR="5976" marT="5976" marB="0" anchor="b">
                    <a:solidFill>
                      <a:srgbClr val="FFD9B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>
                          <a:solidFill>
                            <a:schemeClr val="bg1"/>
                          </a:solidFill>
                          <a:effectLst/>
                        </a:rPr>
                        <a:t>289 495,0</a:t>
                      </a:r>
                      <a:endParaRPr lang="ru-RU" sz="1200" b="0" i="0" u="none" strike="noStrike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976" marR="5976" marT="5976" marB="0" anchor="b">
                    <a:solidFill>
                      <a:srgbClr val="FFD9B7"/>
                    </a:solidFill>
                  </a:tcPr>
                </a:tc>
              </a:tr>
              <a:tr h="214998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solidFill>
                            <a:schemeClr val="bg1"/>
                          </a:solidFill>
                          <a:effectLst/>
                        </a:rPr>
                        <a:t>Субсидия по питанию детей с ОВЗ </a:t>
                      </a:r>
                      <a:endParaRPr lang="ru-RU" sz="12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976" marR="5976" marT="5976" marB="0" anchor="b">
                    <a:solidFill>
                      <a:srgbClr val="FFB36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 dirty="0">
                          <a:solidFill>
                            <a:schemeClr val="bg1"/>
                          </a:solidFill>
                          <a:effectLst/>
                        </a:rPr>
                        <a:t>6 184,8</a:t>
                      </a:r>
                      <a:endParaRPr lang="ru-RU" sz="12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976" marR="5976" marT="5976" marB="0" anchor="b">
                    <a:solidFill>
                      <a:srgbClr val="FFD9B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 dirty="0">
                          <a:solidFill>
                            <a:schemeClr val="bg1"/>
                          </a:solidFill>
                          <a:effectLst/>
                        </a:rPr>
                        <a:t>6 629,0</a:t>
                      </a:r>
                      <a:endParaRPr lang="ru-RU" sz="12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976" marR="5976" marT="5976" marB="0" anchor="b">
                    <a:solidFill>
                      <a:srgbClr val="FFD9B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 dirty="0">
                          <a:solidFill>
                            <a:schemeClr val="bg1"/>
                          </a:solidFill>
                          <a:effectLst/>
                        </a:rPr>
                        <a:t>6 629,0</a:t>
                      </a:r>
                      <a:endParaRPr lang="ru-RU" sz="12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976" marR="5976" marT="5976" marB="0" anchor="b">
                    <a:solidFill>
                      <a:srgbClr val="FFD9B7"/>
                    </a:solidFill>
                  </a:tcPr>
                </a:tc>
              </a:tr>
              <a:tr h="214998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solidFill>
                            <a:schemeClr val="bg1"/>
                          </a:solidFill>
                          <a:effectLst/>
                        </a:rPr>
                        <a:t>Субсидия на школьное молоко с 1-4 классы</a:t>
                      </a:r>
                      <a:endParaRPr lang="ru-RU" sz="12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976" marR="5976" marT="5976" marB="0" anchor="b">
                    <a:solidFill>
                      <a:srgbClr val="FFB36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u="none" strike="noStrike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ru-RU" sz="12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976" marR="5976" marT="5976" marB="0" anchor="b">
                    <a:solidFill>
                      <a:srgbClr val="FFD9B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u="none" strike="noStrike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ru-RU" sz="12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976" marR="5976" marT="5976" marB="0" anchor="b">
                    <a:solidFill>
                      <a:srgbClr val="FFD9B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u="none" strike="noStrike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ru-RU" sz="12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976" marR="5976" marT="5976" marB="0" anchor="b">
                    <a:solidFill>
                      <a:srgbClr val="FFD9B7"/>
                    </a:solidFill>
                  </a:tcPr>
                </a:tc>
              </a:tr>
              <a:tr h="214998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solidFill>
                            <a:schemeClr val="bg1"/>
                          </a:solidFill>
                          <a:effectLst/>
                        </a:rPr>
                        <a:t>Питание летние площадки </a:t>
                      </a:r>
                      <a:endParaRPr lang="ru-RU" sz="12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976" marR="5976" marT="5976" marB="0" anchor="b">
                    <a:solidFill>
                      <a:srgbClr val="FFB36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>
                          <a:solidFill>
                            <a:schemeClr val="bg1"/>
                          </a:solidFill>
                          <a:effectLst/>
                        </a:rPr>
                        <a:t>2 227,3</a:t>
                      </a:r>
                      <a:endParaRPr lang="ru-RU" sz="1200" b="0" i="0" u="none" strike="noStrike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976" marR="5976" marT="5976" marB="0" anchor="b">
                    <a:solidFill>
                      <a:srgbClr val="FFD9B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 dirty="0">
                          <a:solidFill>
                            <a:schemeClr val="bg1"/>
                          </a:solidFill>
                          <a:effectLst/>
                        </a:rPr>
                        <a:t>2 227,3</a:t>
                      </a:r>
                      <a:endParaRPr lang="ru-RU" sz="12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976" marR="5976" marT="5976" marB="0" anchor="b">
                    <a:solidFill>
                      <a:srgbClr val="FFD9B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 dirty="0">
                          <a:solidFill>
                            <a:schemeClr val="bg1"/>
                          </a:solidFill>
                          <a:effectLst/>
                        </a:rPr>
                        <a:t>2 227,3</a:t>
                      </a:r>
                      <a:endParaRPr lang="ru-RU" sz="12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976" marR="5976" marT="5976" marB="0" anchor="b">
                    <a:solidFill>
                      <a:srgbClr val="FFD9B7"/>
                    </a:solidFill>
                  </a:tcPr>
                </a:tc>
              </a:tr>
              <a:tr h="214998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solidFill>
                            <a:schemeClr val="bg1"/>
                          </a:solidFill>
                          <a:effectLst/>
                        </a:rPr>
                        <a:t>Дороги (транспортный каркас) </a:t>
                      </a:r>
                      <a:endParaRPr lang="ru-RU" sz="12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976" marR="5976" marT="5976" marB="0" anchor="b">
                    <a:solidFill>
                      <a:srgbClr val="FFB36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>
                          <a:solidFill>
                            <a:schemeClr val="bg1"/>
                          </a:solidFill>
                          <a:effectLst/>
                        </a:rPr>
                        <a:t>46 107,2</a:t>
                      </a:r>
                      <a:endParaRPr lang="ru-RU" sz="1200" b="0" i="0" u="none" strike="noStrike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976" marR="5976" marT="5976" marB="0" anchor="b">
                    <a:solidFill>
                      <a:srgbClr val="FFD9B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>
                          <a:solidFill>
                            <a:schemeClr val="bg1"/>
                          </a:solidFill>
                          <a:effectLst/>
                        </a:rPr>
                        <a:t>70 000,0</a:t>
                      </a:r>
                      <a:endParaRPr lang="ru-RU" sz="1200" b="0" i="0" u="none" strike="noStrike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976" marR="5976" marT="5976" marB="0" anchor="b">
                    <a:solidFill>
                      <a:srgbClr val="FFD9B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 dirty="0">
                          <a:solidFill>
                            <a:schemeClr val="bg1"/>
                          </a:solidFill>
                          <a:effectLst/>
                        </a:rPr>
                        <a:t>70 000,0</a:t>
                      </a:r>
                      <a:endParaRPr lang="ru-RU" sz="12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976" marR="5976" marT="5976" marB="0" anchor="b">
                    <a:solidFill>
                      <a:srgbClr val="FFD9B7"/>
                    </a:solidFill>
                  </a:tcPr>
                </a:tc>
              </a:tr>
              <a:tr h="214998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solidFill>
                            <a:schemeClr val="bg1"/>
                          </a:solidFill>
                          <a:effectLst/>
                        </a:rPr>
                        <a:t>Субсидия на горячее питание </a:t>
                      </a:r>
                      <a:endParaRPr lang="ru-RU" sz="12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976" marR="5976" marT="5976" marB="0" anchor="b">
                    <a:solidFill>
                      <a:srgbClr val="FFB36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 dirty="0">
                          <a:solidFill>
                            <a:schemeClr val="bg1"/>
                          </a:solidFill>
                          <a:effectLst/>
                        </a:rPr>
                        <a:t>26 485,5</a:t>
                      </a:r>
                      <a:endParaRPr lang="ru-RU" sz="12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976" marR="5976" marT="5976" marB="0" anchor="b">
                    <a:solidFill>
                      <a:srgbClr val="FFD9B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 dirty="0">
                          <a:solidFill>
                            <a:schemeClr val="bg1"/>
                          </a:solidFill>
                          <a:effectLst/>
                        </a:rPr>
                        <a:t>25 900,9</a:t>
                      </a:r>
                      <a:endParaRPr lang="ru-RU" sz="12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976" marR="5976" marT="5976" marB="0" anchor="b">
                    <a:solidFill>
                      <a:srgbClr val="FFD9B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 dirty="0">
                          <a:solidFill>
                            <a:schemeClr val="bg1"/>
                          </a:solidFill>
                          <a:effectLst/>
                        </a:rPr>
                        <a:t>24 905,0</a:t>
                      </a:r>
                      <a:endParaRPr lang="ru-RU" sz="12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976" marR="5976" marT="5976" marB="0" anchor="b">
                    <a:solidFill>
                      <a:srgbClr val="FFD9B7"/>
                    </a:solidFill>
                  </a:tcPr>
                </a:tc>
              </a:tr>
              <a:tr h="214998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solidFill>
                            <a:schemeClr val="bg1"/>
                          </a:solidFill>
                          <a:effectLst/>
                        </a:rPr>
                        <a:t>Безопасность дорожного движения </a:t>
                      </a:r>
                      <a:endParaRPr lang="ru-RU" sz="12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976" marR="5976" marT="5976" marB="0" anchor="b">
                    <a:solidFill>
                      <a:srgbClr val="FFB36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>
                          <a:solidFill>
                            <a:schemeClr val="bg1"/>
                          </a:solidFill>
                          <a:effectLst/>
                        </a:rPr>
                        <a:t>3 648,8</a:t>
                      </a:r>
                      <a:endParaRPr lang="ru-RU" sz="1200" b="0" i="0" u="none" strike="noStrike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976" marR="5976" marT="5976" marB="0" anchor="b">
                    <a:solidFill>
                      <a:srgbClr val="FFD9B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>
                          <a:solidFill>
                            <a:schemeClr val="bg1"/>
                          </a:solidFill>
                          <a:effectLst/>
                        </a:rPr>
                        <a:t>3 648,8</a:t>
                      </a:r>
                      <a:endParaRPr lang="ru-RU" sz="1200" b="0" i="0" u="none" strike="noStrike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976" marR="5976" marT="5976" marB="0" anchor="b">
                    <a:solidFill>
                      <a:srgbClr val="FFD9B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 dirty="0">
                          <a:solidFill>
                            <a:schemeClr val="bg1"/>
                          </a:solidFill>
                          <a:effectLst/>
                        </a:rPr>
                        <a:t>3 648,8</a:t>
                      </a:r>
                      <a:endParaRPr lang="ru-RU" sz="12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976" marR="5976" marT="5976" marB="0" anchor="b">
                    <a:solidFill>
                      <a:srgbClr val="FFD9B7"/>
                    </a:solidFill>
                  </a:tcPr>
                </a:tc>
              </a:tr>
              <a:tr h="214998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solidFill>
                            <a:schemeClr val="bg1"/>
                          </a:solidFill>
                          <a:effectLst/>
                        </a:rPr>
                        <a:t>Гидротехнические сооружения </a:t>
                      </a:r>
                      <a:endParaRPr lang="ru-RU" sz="12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976" marR="5976" marT="5976" marB="0" anchor="b">
                    <a:solidFill>
                      <a:srgbClr val="FFB36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>
                          <a:solidFill>
                            <a:schemeClr val="bg1"/>
                          </a:solidFill>
                          <a:effectLst/>
                        </a:rPr>
                        <a:t>47 536,5</a:t>
                      </a:r>
                      <a:endParaRPr lang="ru-RU" sz="1200" b="0" i="0" u="none" strike="noStrike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976" marR="5976" marT="5976" marB="0" anchor="b">
                    <a:solidFill>
                      <a:srgbClr val="FFD9B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 dirty="0">
                          <a:solidFill>
                            <a:schemeClr val="bg1"/>
                          </a:solidFill>
                          <a:effectLst/>
                        </a:rPr>
                        <a:t>109 407,2</a:t>
                      </a:r>
                      <a:endParaRPr lang="ru-RU" sz="12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976" marR="5976" marT="5976" marB="0" anchor="b">
                    <a:solidFill>
                      <a:srgbClr val="FFD9B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 dirty="0">
                          <a:solidFill>
                            <a:schemeClr val="bg1"/>
                          </a:solidFill>
                          <a:effectLst/>
                        </a:rPr>
                        <a:t>144 620,7</a:t>
                      </a:r>
                      <a:endParaRPr lang="ru-RU" sz="12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976" marR="5976" marT="5976" marB="0" anchor="b">
                    <a:solidFill>
                      <a:srgbClr val="FFD9B7"/>
                    </a:solidFill>
                  </a:tcPr>
                </a:tc>
              </a:tr>
              <a:tr h="271644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solidFill>
                            <a:schemeClr val="bg1"/>
                          </a:solidFill>
                          <a:effectLst/>
                        </a:rPr>
                        <a:t>ИТОГО субсидии</a:t>
                      </a:r>
                      <a:endParaRPr lang="ru-RU" sz="1200" b="1" i="0" u="none" strike="noStrike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976" marR="5976" marT="5976" marB="0" anchor="b">
                    <a:solidFill>
                      <a:srgbClr val="FFB36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>
                          <a:solidFill>
                            <a:schemeClr val="bg1"/>
                          </a:solidFill>
                          <a:effectLst/>
                        </a:rPr>
                        <a:t>879 376,5</a:t>
                      </a:r>
                      <a:endParaRPr lang="ru-RU" sz="1200" b="1" i="0" u="none" strike="noStrike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976" marR="5976" marT="5976" marB="0" anchor="b">
                    <a:solidFill>
                      <a:srgbClr val="FFD9B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 dirty="0">
                          <a:solidFill>
                            <a:schemeClr val="bg1"/>
                          </a:solidFill>
                          <a:effectLst/>
                        </a:rPr>
                        <a:t>1 398 817,0</a:t>
                      </a:r>
                      <a:endParaRPr lang="ru-RU" sz="1200" b="1" i="0" u="none" strike="noStrike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976" marR="5976" marT="5976" marB="0" anchor="b">
                    <a:solidFill>
                      <a:srgbClr val="FFD9B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 dirty="0">
                          <a:solidFill>
                            <a:schemeClr val="bg1"/>
                          </a:solidFill>
                          <a:effectLst/>
                        </a:rPr>
                        <a:t>1 037 054,4</a:t>
                      </a:r>
                      <a:endParaRPr lang="ru-RU" sz="1200" b="1" i="0" u="none" strike="noStrike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976" marR="5976" marT="5976" marB="0" anchor="b">
                    <a:solidFill>
                      <a:srgbClr val="FFD9B7"/>
                    </a:solidFill>
                  </a:tcPr>
                </a:tc>
              </a:tr>
              <a:tr h="271644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solidFill>
                            <a:schemeClr val="bg1"/>
                          </a:solidFill>
                          <a:effectLst/>
                        </a:rPr>
                        <a:t>Дотация на выравнивание</a:t>
                      </a:r>
                      <a:endParaRPr lang="ru-RU" sz="1200" b="1" i="0" u="none" strike="noStrike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976" marR="5976" marT="5976" marB="0" anchor="b">
                    <a:solidFill>
                      <a:srgbClr val="FFB36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>
                          <a:solidFill>
                            <a:schemeClr val="bg1"/>
                          </a:solidFill>
                          <a:effectLst/>
                        </a:rPr>
                        <a:t>236 752,2</a:t>
                      </a:r>
                      <a:endParaRPr lang="ru-RU" sz="1200" b="1" i="0" u="none" strike="noStrike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976" marR="5976" marT="5976" marB="0" anchor="b">
                    <a:solidFill>
                      <a:srgbClr val="FFD9B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 dirty="0">
                          <a:solidFill>
                            <a:schemeClr val="bg1"/>
                          </a:solidFill>
                          <a:effectLst/>
                        </a:rPr>
                        <a:t>195 865,9</a:t>
                      </a:r>
                      <a:endParaRPr lang="ru-RU" sz="1200" b="1" i="0" u="none" strike="noStrike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976" marR="5976" marT="5976" marB="0" anchor="b">
                    <a:solidFill>
                      <a:srgbClr val="FFD9B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 dirty="0">
                          <a:solidFill>
                            <a:schemeClr val="bg1"/>
                          </a:solidFill>
                          <a:effectLst/>
                        </a:rPr>
                        <a:t>190 581,6</a:t>
                      </a:r>
                      <a:endParaRPr lang="ru-RU" sz="1200" b="1" i="0" u="none" strike="noStrike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976" marR="5976" marT="5976" marB="0" anchor="b">
                    <a:solidFill>
                      <a:srgbClr val="FFD9B7"/>
                    </a:solidFill>
                  </a:tcPr>
                </a:tc>
              </a:tr>
              <a:tr h="313435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ВСЕГО межбюджетных трансфертов</a:t>
                      </a:r>
                      <a:endParaRPr lang="ru-RU" sz="1200" b="1" i="0" u="none" strike="noStrike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976" marR="5976" marT="5976" marB="0" anchor="b">
                    <a:solidFill>
                      <a:srgbClr val="FFB36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1 916 545,6</a:t>
                      </a:r>
                      <a:endParaRPr lang="ru-RU" sz="1200" b="1" i="0" u="none" strike="noStrike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976" marR="5976" marT="5976" marB="0" anchor="b">
                    <a:solidFill>
                      <a:srgbClr val="FFB36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2 389 849,6</a:t>
                      </a:r>
                      <a:endParaRPr lang="ru-RU" sz="1200" b="1" i="0" u="none" strike="noStrike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976" marR="5976" marT="5976" marB="0" anchor="b">
                    <a:solidFill>
                      <a:srgbClr val="FFB36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2 027 535,7</a:t>
                      </a:r>
                      <a:endParaRPr lang="ru-RU" sz="1200" b="1" i="0" u="none" strike="noStrike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976" marR="5976" marT="5976" marB="0" anchor="b">
                    <a:solidFill>
                      <a:srgbClr val="FFB36D"/>
                    </a:solidFill>
                  </a:tcPr>
                </a:tc>
              </a:tr>
            </a:tbl>
          </a:graphicData>
        </a:graphic>
      </p:graphicFrame>
      <p:sp>
        <p:nvSpPr>
          <p:cNvPr id="3" name="Скругленный прямоугольник 2"/>
          <p:cNvSpPr/>
          <p:nvPr/>
        </p:nvSpPr>
        <p:spPr>
          <a:xfrm>
            <a:off x="0" y="116632"/>
            <a:ext cx="9108504" cy="576064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i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Структура расходов бюджета ЗГО, за счет межбюджетных трансфертов </a:t>
            </a:r>
            <a:r>
              <a:rPr lang="ru-RU" sz="1600" b="1" i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1600" b="1" i="1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тыс.руб</a:t>
            </a:r>
            <a:r>
              <a:rPr lang="ru-RU" sz="1600" b="1" i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ru-RU" sz="1600" b="1" i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36544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3000">
              <a:srgbClr val="FFB36D">
                <a:lumMod val="22000"/>
                <a:lumOff val="78000"/>
              </a:srgbClr>
            </a:gs>
            <a:gs pos="96000">
              <a:srgbClr val="FF7A00"/>
            </a:gs>
            <a:gs pos="100000">
              <a:srgbClr val="FF5800"/>
            </a:gs>
            <a:gs pos="96000">
              <a:srgbClr val="FF0300"/>
            </a:gs>
            <a:gs pos="100000">
              <a:srgbClr val="4D0808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971600" y="1268760"/>
            <a:ext cx="7704856" cy="1224136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5400" dirty="0" smtClean="0">
                <a:solidFill>
                  <a:schemeClr val="tx2">
                    <a:lumMod val="50000"/>
                  </a:schemeClr>
                </a:solidFill>
              </a:rPr>
              <a:t>Спасибо за внимание !</a:t>
            </a:r>
            <a:endParaRPr lang="ru-RU" sz="54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19252" y="3356992"/>
            <a:ext cx="4572000" cy="2708434"/>
          </a:xfrm>
          <a:prstGeom prst="rect">
            <a:avLst/>
          </a:prstGeom>
        </p:spPr>
        <p:txBody>
          <a:bodyPr>
            <a:spAutoFit/>
          </a:bodyPr>
          <a:lstStyle/>
          <a:p>
            <a:pPr lvl="0"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u="sng" dirty="0">
                <a:latin typeface="Times New Roman" pitchFamily="18" charset="0"/>
                <a:cs typeface="Times New Roman" pitchFamily="18" charset="0"/>
              </a:rPr>
              <a:t>Управление по </a:t>
            </a:r>
            <a:r>
              <a:rPr lang="ru-RU" u="sng" dirty="0" smtClean="0">
                <a:latin typeface="Times New Roman" pitchFamily="18" charset="0"/>
                <a:cs typeface="Times New Roman" pitchFamily="18" charset="0"/>
              </a:rPr>
              <a:t>финансам</a:t>
            </a:r>
            <a:endParaRPr lang="ru-RU" u="sng" dirty="0">
              <a:latin typeface="Times New Roman" pitchFamily="18" charset="0"/>
              <a:cs typeface="Times New Roman" pitchFamily="18" charset="0"/>
            </a:endParaRPr>
          </a:p>
          <a:p>
            <a:pPr lvl="0"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u="sng" dirty="0" err="1">
                <a:latin typeface="Times New Roman" pitchFamily="18" charset="0"/>
                <a:cs typeface="Times New Roman" pitchFamily="18" charset="0"/>
              </a:rPr>
              <a:t>Зиминского</a:t>
            </a:r>
            <a:r>
              <a:rPr lang="ru-RU" u="sng" dirty="0">
                <a:latin typeface="Times New Roman" pitchFamily="18" charset="0"/>
                <a:cs typeface="Times New Roman" pitchFamily="18" charset="0"/>
              </a:rPr>
              <a:t> городского </a:t>
            </a:r>
            <a:r>
              <a:rPr lang="ru-RU" u="sng" dirty="0" smtClean="0">
                <a:latin typeface="Times New Roman" pitchFamily="18" charset="0"/>
                <a:cs typeface="Times New Roman" pitchFamily="18" charset="0"/>
              </a:rPr>
              <a:t>округа Иркутской области</a:t>
            </a:r>
            <a:endParaRPr lang="ru-RU" u="sng" dirty="0">
              <a:latin typeface="Times New Roman" pitchFamily="18" charset="0"/>
              <a:cs typeface="Times New Roman" pitchFamily="18" charset="0"/>
            </a:endParaRPr>
          </a:p>
          <a:p>
            <a:pPr lvl="0"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lvl="0"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i="1" dirty="0">
                <a:latin typeface="Times New Roman" pitchFamily="18" charset="0"/>
                <a:cs typeface="Times New Roman" pitchFamily="18" charset="0"/>
              </a:rPr>
              <a:t>Контактная информация:</a:t>
            </a:r>
          </a:p>
          <a:p>
            <a:pPr lvl="0"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г.Зима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, ул. Лазо, д. 25</a:t>
            </a:r>
          </a:p>
          <a:p>
            <a:pPr lvl="0"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Тел./факс :8(39554)3-60-90</a:t>
            </a:r>
          </a:p>
          <a:p>
            <a:pPr lvl="0"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E-mail: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  <a:hlinkClick r:id="rId3"/>
              </a:rPr>
              <a:t>fin04@govirk.ru</a:t>
            </a:r>
            <a:endParaRPr lang="en-US" sz="1600" dirty="0">
              <a:latin typeface="Times New Roman" pitchFamily="18" charset="0"/>
              <a:cs typeface="Times New Roman" pitchFamily="18" charset="0"/>
            </a:endParaRPr>
          </a:p>
          <a:p>
            <a:pPr lvl="0"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Официальный сайт:</a:t>
            </a:r>
            <a:endParaRPr lang="en-US" sz="1600" dirty="0">
              <a:latin typeface="Times New Roman" pitchFamily="18" charset="0"/>
              <a:cs typeface="Times New Roman" pitchFamily="18" charset="0"/>
            </a:endParaRPr>
          </a:p>
          <a:p>
            <a:pPr lvl="0"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www.zimadm.ru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48435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3238" y="530225"/>
            <a:ext cx="8183562" cy="5399105"/>
          </a:xfrm>
          <a:blipFill>
            <a:blip r:embed="rId3"/>
            <a:tile tx="0" ty="0" sx="100000" sy="100000" flip="none" algn="tl"/>
          </a:blipFill>
        </p:spPr>
        <p:txBody>
          <a:bodyPr>
            <a:normAutofit fontScale="32500" lnSpcReduction="20000"/>
          </a:bodyPr>
          <a:lstStyle/>
          <a:p>
            <a:pPr algn="just">
              <a:buNone/>
              <a:defRPr/>
            </a:pPr>
            <a:r>
              <a:rPr lang="ru-RU" sz="4000" b="1" i="1" dirty="0" smtClean="0"/>
              <a:t>     		 Решение Думы Зиминского городского округа Иркутской области «О бюджете Зиминского городского </a:t>
            </a:r>
            <a:r>
              <a:rPr lang="ru-RU" sz="4000" b="1" i="1" dirty="0"/>
              <a:t>округа Иркутской области на </a:t>
            </a:r>
            <a:r>
              <a:rPr lang="ru-RU" sz="4000" b="1" i="1" dirty="0" smtClean="0"/>
              <a:t>20</a:t>
            </a:r>
            <a:r>
              <a:rPr lang="en-US" sz="4000" b="1" i="1" dirty="0" smtClean="0"/>
              <a:t>2</a:t>
            </a:r>
            <a:r>
              <a:rPr lang="ru-RU" sz="4000" b="1" i="1" dirty="0" smtClean="0"/>
              <a:t>6 год и на плановый период 2027 и 2028 годов» подготовлено в соответствии с требованиями:</a:t>
            </a:r>
          </a:p>
          <a:p>
            <a:pPr eaLnBrk="1" hangingPunct="1">
              <a:buFont typeface="Wingdings 2" pitchFamily="18" charset="2"/>
              <a:buNone/>
              <a:defRPr/>
            </a:pPr>
            <a:endParaRPr lang="ru-RU" b="1" i="1" dirty="0" smtClean="0"/>
          </a:p>
          <a:p>
            <a:pPr algn="just" eaLnBrk="1" hangingPunct="1">
              <a:buFont typeface="Wingdings" panose="05000000000000000000" pitchFamily="2" charset="2"/>
              <a:buChar char="Ø"/>
              <a:defRPr/>
            </a:pPr>
            <a:r>
              <a:rPr lang="ru-RU" sz="3700" b="1" i="1" dirty="0" smtClean="0"/>
              <a:t>Бюджетного кодекса Российской Федерации</a:t>
            </a:r>
          </a:p>
          <a:p>
            <a:pPr algn="just" eaLnBrk="1" hangingPunct="1">
              <a:buFont typeface="Wingdings" panose="05000000000000000000" pitchFamily="2" charset="2"/>
              <a:buChar char="Ø"/>
              <a:defRPr/>
            </a:pPr>
            <a:endParaRPr lang="ru-RU" sz="3700" b="1" i="1" dirty="0" smtClean="0"/>
          </a:p>
          <a:p>
            <a:pPr algn="just" eaLnBrk="1" hangingPunct="1">
              <a:buFont typeface="Wingdings" panose="05000000000000000000" pitchFamily="2" charset="2"/>
              <a:buChar char="Ø"/>
              <a:defRPr/>
            </a:pPr>
            <a:r>
              <a:rPr lang="ru-RU" sz="3700" b="1" i="1" dirty="0" smtClean="0"/>
              <a:t>Федерального закона от 06.10.2003 г. № 131-ФЗ «Об общих принципах организации местного самоуправления в РФ»</a:t>
            </a:r>
          </a:p>
          <a:p>
            <a:pPr algn="just">
              <a:buFont typeface="Wingdings" panose="05000000000000000000" pitchFamily="2" charset="2"/>
              <a:buChar char="Ø"/>
            </a:pPr>
            <a:endParaRPr lang="ru-RU" sz="3700" b="1" i="1" dirty="0" smtClean="0"/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3700" b="1" i="1" dirty="0" smtClean="0"/>
              <a:t>Приказа Министерства финансов Российской Федерации от 24.05.2022г. № 82н «О порядке формирования и применения  кодов бюджетной классификации Российской Федерации, их структуре и принципах назначения»</a:t>
            </a:r>
          </a:p>
          <a:p>
            <a:pPr algn="just">
              <a:buFont typeface="Wingdings" panose="05000000000000000000" pitchFamily="2" charset="2"/>
              <a:buChar char="Ø"/>
            </a:pPr>
            <a:endParaRPr lang="ru-RU" sz="3700" b="1" i="1" dirty="0" smtClean="0"/>
          </a:p>
          <a:p>
            <a:pPr algn="just">
              <a:buFont typeface="Wingdings" panose="05000000000000000000" pitchFamily="2" charset="2"/>
              <a:buChar char="Ø"/>
              <a:defRPr/>
            </a:pPr>
            <a:r>
              <a:rPr lang="ru-RU" sz="3700" b="1" i="1" dirty="0" smtClean="0"/>
              <a:t>Приказа Министерства финансов Российской Федерации от 10.06.2025г. № 70н «Об утверждении кодов (перечней кодов) бюджетной классификации Российской Федерации на 2026 год (на 2026 год и на плановый период 2027 и 2028 годов)»</a:t>
            </a:r>
          </a:p>
          <a:p>
            <a:pPr algn="just">
              <a:buFont typeface="Wingdings" panose="05000000000000000000" pitchFamily="2" charset="2"/>
              <a:buChar char="Ø"/>
              <a:defRPr/>
            </a:pPr>
            <a:endParaRPr lang="ru-RU" sz="3700" b="1" i="1" dirty="0" smtClean="0"/>
          </a:p>
          <a:p>
            <a:pPr algn="just" eaLnBrk="1" hangingPunct="1">
              <a:buFont typeface="Wingdings" panose="05000000000000000000" pitchFamily="2" charset="2"/>
              <a:buChar char="Ø"/>
              <a:defRPr/>
            </a:pPr>
            <a:r>
              <a:rPr lang="ru-RU" sz="3700" b="1" i="1" dirty="0" smtClean="0"/>
              <a:t>Закона Иркутской области от 22.10.2013 г. № 74-ОЗ «О межбюджетных трансфертах и нормативах отчислений в местные бюджеты»</a:t>
            </a:r>
          </a:p>
          <a:p>
            <a:pPr algn="just" eaLnBrk="1" hangingPunct="1">
              <a:buFont typeface="Wingdings" panose="05000000000000000000" pitchFamily="2" charset="2"/>
              <a:buChar char="Ø"/>
              <a:defRPr/>
            </a:pPr>
            <a:endParaRPr lang="ru-RU" sz="3700" b="1" i="1" dirty="0" smtClean="0"/>
          </a:p>
          <a:p>
            <a:pPr algn="just" eaLnBrk="1" hangingPunct="1">
              <a:buFont typeface="Wingdings" panose="05000000000000000000" pitchFamily="2" charset="2"/>
              <a:buChar char="Ø"/>
              <a:defRPr/>
            </a:pPr>
            <a:r>
              <a:rPr lang="ru-RU" sz="3700" b="1" i="1" dirty="0" smtClean="0"/>
              <a:t>Положения о бюджетном процессе в </a:t>
            </a:r>
            <a:r>
              <a:rPr lang="ru-RU" sz="3700" b="1" i="1" dirty="0" err="1" smtClean="0"/>
              <a:t>Зиминском</a:t>
            </a:r>
            <a:r>
              <a:rPr lang="ru-RU" sz="3700" b="1" i="1" dirty="0" smtClean="0"/>
              <a:t> городском округе Иркутской области</a:t>
            </a:r>
          </a:p>
          <a:p>
            <a:pPr algn="just" eaLnBrk="1" hangingPunct="1">
              <a:buFont typeface="Wingdings" panose="05000000000000000000" pitchFamily="2" charset="2"/>
              <a:buChar char="Ø"/>
              <a:defRPr/>
            </a:pPr>
            <a:endParaRPr lang="ru-RU" sz="3700" b="1" i="1" dirty="0" smtClean="0"/>
          </a:p>
          <a:p>
            <a:pPr algn="just" eaLnBrk="1" hangingPunct="1">
              <a:buFont typeface="Wingdings" panose="05000000000000000000" pitchFamily="2" charset="2"/>
              <a:buChar char="Ø"/>
              <a:defRPr/>
            </a:pPr>
            <a:r>
              <a:rPr lang="ru-RU" sz="3700" b="1" i="1" dirty="0" smtClean="0"/>
              <a:t>Основных направлений налоговой и бюджетной политики Зиминского городского округа Иркутской области на 20</a:t>
            </a:r>
            <a:r>
              <a:rPr lang="en-US" sz="3700" b="1" i="1" dirty="0" smtClean="0"/>
              <a:t>2</a:t>
            </a:r>
            <a:r>
              <a:rPr lang="ru-RU" sz="3700" b="1" i="1" dirty="0" smtClean="0"/>
              <a:t>6 год и плановый период 2027 и 2028 годов</a:t>
            </a:r>
          </a:p>
          <a:p>
            <a:pPr algn="just" eaLnBrk="1" hangingPunct="1">
              <a:buFont typeface="Wingdings" panose="05000000000000000000" pitchFamily="2" charset="2"/>
              <a:buChar char="Ø"/>
              <a:defRPr/>
            </a:pPr>
            <a:endParaRPr lang="ru-RU" sz="3700" b="1" i="1" dirty="0" smtClean="0"/>
          </a:p>
          <a:p>
            <a:pPr algn="just" eaLnBrk="1" hangingPunct="1">
              <a:buFont typeface="Wingdings" panose="05000000000000000000" pitchFamily="2" charset="2"/>
              <a:buChar char="Ø"/>
              <a:defRPr/>
            </a:pPr>
            <a:r>
              <a:rPr lang="ru-RU" sz="3700" b="1" i="1" dirty="0" smtClean="0"/>
              <a:t>Муниципальных программ и иных документов</a:t>
            </a:r>
          </a:p>
          <a:p>
            <a:pPr algn="just" eaLnBrk="1" hangingPunct="1">
              <a:buFont typeface="Wingdings" panose="05000000000000000000" pitchFamily="2" charset="2"/>
              <a:buChar char="Ø"/>
              <a:defRPr/>
            </a:pPr>
            <a:endParaRPr lang="ru-RU" sz="3700" b="1" i="1" dirty="0" smtClean="0"/>
          </a:p>
          <a:p>
            <a:pPr algn="just">
              <a:buFont typeface="Wingdings" panose="05000000000000000000" pitchFamily="2" charset="2"/>
              <a:buChar char="Ø"/>
              <a:defRPr/>
            </a:pPr>
            <a:r>
              <a:rPr lang="ru-RU" sz="3700" b="1" i="1" dirty="0">
                <a:latin typeface="Calibri" pitchFamily="34" charset="0"/>
                <a:ea typeface="Times New Roman"/>
              </a:rPr>
              <a:t>Федерального закона от 20.03.2025 N 33-ФЗ «Об общих принципах организации местного самоуправления в единой системе публичной власти»</a:t>
            </a:r>
            <a:endParaRPr lang="ru-RU" sz="3700" b="1" i="1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598869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17995066"/>
              </p:ext>
            </p:extLst>
          </p:nvPr>
        </p:nvGraphicFramePr>
        <p:xfrm>
          <a:off x="323850" y="1628775"/>
          <a:ext cx="8456613" cy="5001261"/>
        </p:xfrm>
        <a:graphic>
          <a:graphicData uri="http://schemas.openxmlformats.org/drawingml/2006/table">
            <a:tbl>
              <a:tblPr>
                <a:tableStyleId>{16D9F66E-5EB9-4882-86FB-DCBF35E3C3E4}</a:tableStyleId>
              </a:tblPr>
              <a:tblGrid>
                <a:gridCol w="4227513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40970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419225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400175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11525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Основные параметры бюджета</a:t>
                      </a: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2026 год</a:t>
                      </a: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2027 год</a:t>
                      </a: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2028 год</a:t>
                      </a: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cell3D prstMaterial="dkEdge">
                      <a:bevel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7921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ДОХОДЫ</a:t>
                      </a: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auto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r>
                        <a:rPr lang="ru-RU" sz="16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2 347 675,6</a:t>
                      </a:r>
                      <a:endParaRPr lang="ru-RU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16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2 834 749,6</a:t>
                      </a:r>
                      <a:endParaRPr kumimoji="0" lang="ru-RU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16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2 480 435,7</a:t>
                      </a:r>
                      <a:endParaRPr kumimoji="0" lang="ru-RU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7921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РАСХОДЫ</a:t>
                      </a: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auto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r>
                        <a:rPr lang="ru-RU" sz="1600" b="1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2 380 010,4</a:t>
                      </a:r>
                      <a:endParaRPr lang="ru-RU" sz="1600" b="1" i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j-lt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1600" b="1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2 851 264,3</a:t>
                      </a:r>
                      <a:endParaRPr kumimoji="0" lang="ru-RU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1600" b="1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2 480 531,2</a:t>
                      </a:r>
                      <a:endParaRPr kumimoji="0" lang="ru-RU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7207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Условно-утвержденные расходы на плановый период</a:t>
                      </a: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600" dirty="0">
                        <a:effectLst/>
                        <a:latin typeface="+mj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effectLst/>
                          <a:latin typeface="+mj-lt"/>
                          <a:ea typeface="Times New Roman"/>
                        </a:rPr>
                        <a:t>16 853,3</a:t>
                      </a:r>
                      <a:endParaRPr lang="ru-RU" sz="1600" b="1" dirty="0">
                        <a:effectLst/>
                        <a:latin typeface="+mj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effectLst/>
                          <a:latin typeface="+mj-lt"/>
                          <a:ea typeface="Times New Roman"/>
                        </a:rPr>
                        <a:t>33 872,5</a:t>
                      </a:r>
                      <a:endParaRPr lang="ru-RU" sz="1600" b="1" dirty="0">
                        <a:effectLst/>
                        <a:latin typeface="+mj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  <a:tr h="7207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ДЕФИЦИТ</a:t>
                      </a: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effectLst/>
                          <a:latin typeface="+mj-lt"/>
                          <a:ea typeface="Times New Roman"/>
                        </a:rPr>
                        <a:t>32 334,8</a:t>
                      </a:r>
                      <a:endParaRPr lang="ru-RU" sz="1600" dirty="0">
                        <a:effectLst/>
                        <a:latin typeface="+mj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effectLst/>
                          <a:latin typeface="+mj-lt"/>
                          <a:ea typeface="Times New Roman"/>
                        </a:rPr>
                        <a:t>33 368,0</a:t>
                      </a:r>
                      <a:endParaRPr lang="ru-RU" sz="1600" dirty="0">
                        <a:effectLst/>
                        <a:latin typeface="+mj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effectLst/>
                          <a:latin typeface="+mj-lt"/>
                          <a:ea typeface="Times New Roman"/>
                        </a:rPr>
                        <a:t>33 968,0</a:t>
                      </a:r>
                      <a:endParaRPr lang="ru-RU" sz="1600" dirty="0">
                        <a:effectLst/>
                        <a:latin typeface="+mj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6016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Процент дефицита                                 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(к доходам без учета безвозмездных поступлений)</a:t>
                      </a: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7,5%</a:t>
                      </a:r>
                      <a:endParaRPr kumimoji="0" lang="ru-RU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7,5%</a:t>
                      </a:r>
                      <a:endParaRPr kumimoji="0" lang="ru-RU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7,5%</a:t>
                      </a:r>
                      <a:endParaRPr kumimoji="0" lang="ru-RU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cell3D prstMaterial="dkEdge">
                      <a:bevel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0" y="188640"/>
            <a:ext cx="9144000" cy="923330"/>
          </a:xfrm>
          <a:prstGeom prst="rect">
            <a:avLst/>
          </a:prstGeom>
          <a:noFill/>
          <a:effectLst/>
        </p:spPr>
        <p:txBody>
          <a:bodyPr>
            <a:spAutoFit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i="1" dirty="0">
                <a:solidFill>
                  <a:srgbClr val="0070C0"/>
                </a:solidFill>
                <a:effectLst/>
                <a:latin typeface="+mj-lt"/>
                <a:cs typeface="Times New Roman" pitchFamily="18" charset="0"/>
              </a:rPr>
              <a:t>ОСНОВНЫЕ </a:t>
            </a:r>
            <a:r>
              <a:rPr lang="ru-RU" b="1" i="1" dirty="0" smtClean="0">
                <a:solidFill>
                  <a:srgbClr val="0070C0"/>
                </a:solidFill>
                <a:effectLst/>
                <a:latin typeface="+mj-lt"/>
                <a:cs typeface="Times New Roman" pitchFamily="18" charset="0"/>
              </a:rPr>
              <a:t>ПАРАМЕТРЫ БЮДЖЕТА                                                                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i="1" dirty="0" smtClean="0">
                <a:solidFill>
                  <a:srgbClr val="0070C0"/>
                </a:solidFill>
                <a:effectLst/>
                <a:latin typeface="+mj-lt"/>
                <a:cs typeface="Times New Roman" pitchFamily="18" charset="0"/>
              </a:rPr>
              <a:t>ЗИМИНСКОГО </a:t>
            </a:r>
            <a:r>
              <a:rPr lang="ru-RU" b="1" i="1" dirty="0">
                <a:solidFill>
                  <a:srgbClr val="0070C0"/>
                </a:solidFill>
                <a:effectLst/>
                <a:latin typeface="+mj-lt"/>
                <a:cs typeface="Times New Roman" pitchFamily="18" charset="0"/>
              </a:rPr>
              <a:t>ГОРОДСКОГО </a:t>
            </a:r>
            <a:r>
              <a:rPr lang="ru-RU" b="1" i="1" dirty="0" smtClean="0">
                <a:solidFill>
                  <a:srgbClr val="0070C0"/>
                </a:solidFill>
                <a:effectLst/>
                <a:latin typeface="+mj-lt"/>
                <a:cs typeface="Times New Roman" pitchFamily="18" charset="0"/>
              </a:rPr>
              <a:t>ОКРУГА ИРКУТСКОЙ ОБЛАСТИ</a:t>
            </a:r>
            <a:endParaRPr lang="ru-RU" b="1" i="1" dirty="0">
              <a:solidFill>
                <a:srgbClr val="0070C0"/>
              </a:solidFill>
              <a:effectLst/>
              <a:latin typeface="+mj-lt"/>
              <a:cs typeface="Times New Roman" pitchFamily="18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i="1" dirty="0">
                <a:solidFill>
                  <a:srgbClr val="0070C0"/>
                </a:solidFill>
                <a:effectLst/>
                <a:latin typeface="+mj-lt"/>
                <a:cs typeface="Times New Roman" pitchFamily="18" charset="0"/>
              </a:rPr>
              <a:t>на </a:t>
            </a:r>
            <a:r>
              <a:rPr lang="ru-RU" b="1" i="1" dirty="0" smtClean="0">
                <a:solidFill>
                  <a:srgbClr val="0070C0"/>
                </a:solidFill>
                <a:effectLst/>
                <a:latin typeface="+mj-lt"/>
                <a:cs typeface="Times New Roman" pitchFamily="18" charset="0"/>
              </a:rPr>
              <a:t>2026 </a:t>
            </a:r>
            <a:r>
              <a:rPr lang="ru-RU" b="1" i="1" dirty="0">
                <a:solidFill>
                  <a:srgbClr val="0070C0"/>
                </a:solidFill>
                <a:effectLst/>
                <a:latin typeface="+mj-lt"/>
                <a:cs typeface="Times New Roman" pitchFamily="18" charset="0"/>
              </a:rPr>
              <a:t>год и  плановый период </a:t>
            </a:r>
            <a:r>
              <a:rPr lang="ru-RU" b="1" i="1" dirty="0" smtClean="0">
                <a:solidFill>
                  <a:srgbClr val="0070C0"/>
                </a:solidFill>
                <a:effectLst/>
                <a:latin typeface="+mj-lt"/>
                <a:cs typeface="Times New Roman" pitchFamily="18" charset="0"/>
              </a:rPr>
              <a:t>2027 </a:t>
            </a:r>
            <a:r>
              <a:rPr lang="ru-RU" b="1" i="1" dirty="0">
                <a:solidFill>
                  <a:srgbClr val="0070C0"/>
                </a:solidFill>
                <a:effectLst/>
                <a:latin typeface="+mj-lt"/>
                <a:cs typeface="Times New Roman" pitchFamily="18" charset="0"/>
              </a:rPr>
              <a:t>и </a:t>
            </a:r>
            <a:r>
              <a:rPr lang="ru-RU" b="1" i="1" dirty="0" smtClean="0">
                <a:solidFill>
                  <a:srgbClr val="0070C0"/>
                </a:solidFill>
                <a:effectLst/>
                <a:latin typeface="+mj-lt"/>
                <a:cs typeface="Times New Roman" pitchFamily="18" charset="0"/>
              </a:rPr>
              <a:t>2028 годов</a:t>
            </a:r>
            <a:endParaRPr lang="ru-RU" b="1" i="1" dirty="0">
              <a:solidFill>
                <a:srgbClr val="0070C0"/>
              </a:solidFill>
              <a:effectLst/>
              <a:latin typeface="+mj-lt"/>
              <a:cs typeface="Times New Roman" pitchFamily="18" charset="0"/>
            </a:endParaRPr>
          </a:p>
        </p:txBody>
      </p:sp>
      <p:sp>
        <p:nvSpPr>
          <p:cNvPr id="29731" name="Прямоугольник 10"/>
          <p:cNvSpPr>
            <a:spLocks noChangeArrowheads="1"/>
          </p:cNvSpPr>
          <p:nvPr/>
        </p:nvSpPr>
        <p:spPr bwMode="auto">
          <a:xfrm>
            <a:off x="7235825" y="1268413"/>
            <a:ext cx="1743075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400" b="1" dirty="0" smtClean="0">
                <a:latin typeface="Verdana" pitchFamily="34" charset="0"/>
              </a:rPr>
              <a:t>     </a:t>
            </a:r>
            <a:r>
              <a:rPr lang="ru-RU" sz="1400" b="1" i="1" dirty="0" smtClean="0">
                <a:solidFill>
                  <a:schemeClr val="tx2">
                    <a:lumMod val="25000"/>
                  </a:schemeClr>
                </a:solidFill>
                <a:latin typeface="+mn-lt"/>
                <a:ea typeface="SimHei" pitchFamily="49" charset="-122"/>
              </a:rPr>
              <a:t>(</a:t>
            </a:r>
            <a:r>
              <a:rPr lang="ru-RU" sz="1400" b="1" i="1" dirty="0" err="1">
                <a:solidFill>
                  <a:schemeClr val="tx2">
                    <a:lumMod val="25000"/>
                  </a:schemeClr>
                </a:solidFill>
                <a:latin typeface="+mn-lt"/>
                <a:ea typeface="SimHei" pitchFamily="49" charset="-122"/>
              </a:rPr>
              <a:t>тыс.руб</a:t>
            </a:r>
            <a:r>
              <a:rPr lang="ru-RU" sz="1400" b="1" i="1" dirty="0">
                <a:solidFill>
                  <a:schemeClr val="tx2">
                    <a:lumMod val="25000"/>
                  </a:schemeClr>
                </a:solidFill>
                <a:latin typeface="+mn-lt"/>
                <a:ea typeface="SimHei" pitchFamily="49" charset="-122"/>
              </a:rPr>
              <a:t>.)</a:t>
            </a:r>
          </a:p>
        </p:txBody>
      </p:sp>
    </p:spTree>
    <p:extLst>
      <p:ext uri="{BB962C8B-B14F-4D97-AF65-F5344CB8AC3E}">
        <p14:creationId xmlns:p14="http://schemas.microsoft.com/office/powerpoint/2010/main" val="36872588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073" name="Rectangle 1"/>
          <p:cNvSpPr>
            <a:spLocks noChangeArrowheads="1"/>
          </p:cNvSpPr>
          <p:nvPr/>
        </p:nvSpPr>
        <p:spPr bwMode="auto">
          <a:xfrm>
            <a:off x="0" y="25942"/>
            <a:ext cx="9144000" cy="923330"/>
          </a:xfrm>
          <a:prstGeom prst="rect">
            <a:avLst/>
          </a:prstGeom>
          <a:solidFill>
            <a:schemeClr val="tx2">
              <a:lumMod val="10000"/>
              <a:lumOff val="9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indent="450850" algn="ctr"/>
            <a:r>
              <a:rPr lang="ru-RU" sz="1200" b="1" dirty="0" smtClean="0">
                <a:solidFill>
                  <a:prstClr val="black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Показатели поступления доходов </a:t>
            </a:r>
            <a:endParaRPr lang="ru-RU" sz="1200" b="1" dirty="0" smtClean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indent="450850" algn="ctr" eaLnBrk="0" hangingPunct="0"/>
            <a:r>
              <a:rPr lang="ru-RU" sz="1200" b="1" dirty="0" smtClean="0">
                <a:solidFill>
                  <a:prstClr val="black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 учетом изменения бюджетного и налогового законодательства в бюджет</a:t>
            </a:r>
            <a:endParaRPr lang="ru-RU" sz="1200" b="1" dirty="0" smtClean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indent="450850" algn="ctr" eaLnBrk="0" hangingPunct="0"/>
            <a:r>
              <a:rPr lang="ru-RU" sz="1200" b="1" dirty="0" smtClean="0">
                <a:solidFill>
                  <a:prstClr val="black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Зиминского городского округа в 2024-2028 годах (тыс. рублей)                                                                </a:t>
            </a:r>
            <a:endParaRPr lang="ru-RU" sz="1200" b="1" dirty="0" smtClean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indent="450850" eaLnBrk="0" hangingPunct="0"/>
            <a:endParaRPr lang="ru-RU" dirty="0" smtClean="0">
              <a:solidFill>
                <a:srgbClr val="C0504D">
                  <a:lumMod val="50000"/>
                </a:srgbClr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09707701"/>
              </p:ext>
            </p:extLst>
          </p:nvPr>
        </p:nvGraphicFramePr>
        <p:xfrm>
          <a:off x="21341" y="692697"/>
          <a:ext cx="9122658" cy="6365502"/>
        </p:xfrm>
        <a:graphic>
          <a:graphicData uri="http://schemas.openxmlformats.org/drawingml/2006/table">
            <a:tbl>
              <a:tblPr/>
              <a:tblGrid>
                <a:gridCol w="1869429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880742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868484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800701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895867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746556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  <a:gridCol w="746556">
                  <a:extLst>
                    <a:ext uri="{9D8B030D-6E8A-4147-A177-3AD203B41FA5}">
                      <a16:colId xmlns="" xmlns:a16="http://schemas.microsoft.com/office/drawing/2014/main" val="20006"/>
                    </a:ext>
                  </a:extLst>
                </a:gridCol>
                <a:gridCol w="746556">
                  <a:extLst>
                    <a:ext uri="{9D8B030D-6E8A-4147-A177-3AD203B41FA5}">
                      <a16:colId xmlns="" xmlns:a16="http://schemas.microsoft.com/office/drawing/2014/main" val="20007"/>
                    </a:ext>
                  </a:extLst>
                </a:gridCol>
                <a:gridCol w="821212">
                  <a:extLst>
                    <a:ext uri="{9D8B030D-6E8A-4147-A177-3AD203B41FA5}">
                      <a16:colId xmlns="" xmlns:a16="http://schemas.microsoft.com/office/drawing/2014/main" val="20008"/>
                    </a:ext>
                  </a:extLst>
                </a:gridCol>
                <a:gridCol w="746555">
                  <a:extLst>
                    <a:ext uri="{9D8B030D-6E8A-4147-A177-3AD203B41FA5}">
                      <a16:colId xmlns="" xmlns:a16="http://schemas.microsoft.com/office/drawing/2014/main" val="20009"/>
                    </a:ext>
                  </a:extLst>
                </a:gridCol>
              </a:tblGrid>
              <a:tr h="61900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50" b="1" dirty="0">
                          <a:effectLst/>
                          <a:latin typeface="Times New Roman"/>
                          <a:ea typeface="Times New Roman"/>
                        </a:rPr>
                        <a:t>Показатель</a:t>
                      </a:r>
                      <a:endParaRPr lang="ru-RU" sz="105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effectLst/>
                          <a:latin typeface="Times New Roman"/>
                          <a:ea typeface="Times New Roman"/>
                        </a:rPr>
                        <a:t>2024 </a:t>
                      </a:r>
                      <a:r>
                        <a:rPr lang="ru-RU" sz="1050" b="1" dirty="0">
                          <a:effectLst/>
                          <a:latin typeface="Times New Roman"/>
                          <a:ea typeface="Times New Roman"/>
                        </a:rPr>
                        <a:t>г., факт</a:t>
                      </a:r>
                      <a:endParaRPr lang="ru-RU" sz="105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50" b="1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ru-RU" sz="105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effectLst/>
                          <a:latin typeface="Times New Roman"/>
                          <a:ea typeface="Times New Roman"/>
                        </a:rPr>
                        <a:t>2025 </a:t>
                      </a:r>
                      <a:r>
                        <a:rPr lang="ru-RU" sz="1050" b="1" dirty="0">
                          <a:effectLst/>
                          <a:latin typeface="Times New Roman"/>
                          <a:ea typeface="Times New Roman"/>
                        </a:rPr>
                        <a:t>г.,</a:t>
                      </a:r>
                      <a:endParaRPr lang="ru-RU" sz="105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50" b="1" dirty="0">
                          <a:effectLst/>
                          <a:latin typeface="Times New Roman"/>
                          <a:ea typeface="Times New Roman"/>
                        </a:rPr>
                        <a:t>оценка</a:t>
                      </a:r>
                      <a:endParaRPr lang="ru-RU" sz="105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50" b="1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ru-RU" sz="105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50" b="1" dirty="0">
                          <a:effectLst/>
                          <a:latin typeface="Times New Roman"/>
                          <a:ea typeface="Times New Roman"/>
                        </a:rPr>
                        <a:t>Темп роста, %</a:t>
                      </a:r>
                      <a:endParaRPr lang="ru-RU" sz="105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effectLst/>
                          <a:latin typeface="Times New Roman"/>
                          <a:ea typeface="Times New Roman"/>
                        </a:rPr>
                        <a:t>2026 </a:t>
                      </a:r>
                      <a:r>
                        <a:rPr lang="ru-RU" sz="1050" b="1" dirty="0">
                          <a:effectLst/>
                          <a:latin typeface="Times New Roman"/>
                          <a:ea typeface="Times New Roman"/>
                        </a:rPr>
                        <a:t>г., прогноз</a:t>
                      </a:r>
                      <a:endParaRPr lang="ru-RU" sz="105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6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50" b="1" dirty="0">
                          <a:effectLst/>
                          <a:latin typeface="Times New Roman"/>
                          <a:ea typeface="Times New Roman"/>
                        </a:rPr>
                        <a:t>Темп роста, %</a:t>
                      </a:r>
                      <a:endParaRPr lang="ru-RU" sz="105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50" b="1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ru-RU" sz="105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effectLst/>
                          <a:latin typeface="Times New Roman"/>
                          <a:ea typeface="Times New Roman"/>
                        </a:rPr>
                        <a:t>2027 </a:t>
                      </a:r>
                      <a:r>
                        <a:rPr lang="ru-RU" sz="1050" b="1" dirty="0">
                          <a:effectLst/>
                          <a:latin typeface="Times New Roman"/>
                          <a:ea typeface="Times New Roman"/>
                        </a:rPr>
                        <a:t>г., прогноз</a:t>
                      </a:r>
                      <a:endParaRPr lang="ru-RU" sz="105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50" b="1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ru-RU" sz="105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50" b="1" dirty="0">
                          <a:effectLst/>
                          <a:latin typeface="Times New Roman"/>
                          <a:ea typeface="Times New Roman"/>
                        </a:rPr>
                        <a:t>Темп    роста,</a:t>
                      </a:r>
                      <a:endParaRPr lang="ru-RU" sz="105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50" b="1" dirty="0">
                          <a:effectLst/>
                          <a:latin typeface="Times New Roman"/>
                          <a:ea typeface="Times New Roman"/>
                        </a:rPr>
                        <a:t>%</a:t>
                      </a:r>
                      <a:endParaRPr lang="ru-RU" sz="105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50" b="1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ru-RU" sz="1050" dirty="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effectLst/>
                          <a:latin typeface="Times New Roman"/>
                          <a:ea typeface="Times New Roman"/>
                        </a:rPr>
                        <a:t>2028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г., прогноз</a:t>
                      </a:r>
                      <a:endParaRPr lang="ru-RU" sz="105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50" b="1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ru-RU" sz="105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50" b="1" dirty="0">
                          <a:effectLst/>
                          <a:latin typeface="Times New Roman"/>
                          <a:ea typeface="Times New Roman"/>
                        </a:rPr>
                        <a:t>Темп роста,</a:t>
                      </a:r>
                      <a:endParaRPr lang="ru-RU" sz="105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50" b="1" dirty="0">
                          <a:effectLst/>
                          <a:latin typeface="Times New Roman"/>
                          <a:ea typeface="Times New Roman"/>
                        </a:rPr>
                        <a:t>%</a:t>
                      </a:r>
                      <a:endParaRPr lang="ru-RU" sz="105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442148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00" b="1" dirty="0">
                          <a:latin typeface="Times New Roman"/>
                          <a:ea typeface="Times New Roman"/>
                          <a:cs typeface="Times New Roman"/>
                        </a:rPr>
                        <a:t>Налоговые и неналоговые доходы</a:t>
                      </a:r>
                      <a:endParaRPr lang="ru-RU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8193" marR="381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 dirty="0">
                          <a:effectLst/>
                          <a:latin typeface="Times New Roman"/>
                          <a:ea typeface="Times New Roman"/>
                        </a:rPr>
                        <a:t>380391,5</a:t>
                      </a:r>
                      <a:endParaRPr lang="ru-RU" sz="1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ru-RU" sz="10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>
                          <a:effectLst/>
                          <a:latin typeface="Times New Roman"/>
                          <a:ea typeface="Times New Roman"/>
                        </a:rPr>
                        <a:t>454310,4</a:t>
                      </a:r>
                      <a:endParaRPr lang="ru-RU" sz="10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ru-RU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 dirty="0">
                          <a:effectLst/>
                          <a:latin typeface="Times New Roman"/>
                          <a:ea typeface="Times New Roman"/>
                        </a:rPr>
                        <a:t>119,4</a:t>
                      </a:r>
                      <a:endParaRPr lang="ru-RU" sz="1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 dirty="0">
                          <a:effectLst/>
                          <a:latin typeface="Times New Roman"/>
                          <a:ea typeface="Times New Roman"/>
                        </a:rPr>
                        <a:t>431130,0</a:t>
                      </a:r>
                      <a:endParaRPr lang="ru-RU" sz="1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6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>
                          <a:effectLst/>
                          <a:latin typeface="Times New Roman"/>
                          <a:ea typeface="Times New Roman"/>
                        </a:rPr>
                        <a:t>94,9</a:t>
                      </a:r>
                      <a:endParaRPr lang="ru-RU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>
                          <a:effectLst/>
                          <a:latin typeface="Times New Roman"/>
                          <a:ea typeface="Times New Roman"/>
                        </a:rPr>
                        <a:t>444900,0</a:t>
                      </a:r>
                      <a:endParaRPr lang="ru-RU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>
                          <a:effectLst/>
                          <a:latin typeface="Times New Roman"/>
                          <a:ea typeface="Times New Roman"/>
                        </a:rPr>
                        <a:t>103,2</a:t>
                      </a:r>
                      <a:endParaRPr lang="ru-RU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>
                          <a:effectLst/>
                          <a:latin typeface="Times New Roman"/>
                          <a:ea typeface="Times New Roman"/>
                        </a:rPr>
                        <a:t>452900,0</a:t>
                      </a:r>
                      <a:endParaRPr lang="ru-RU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>
                          <a:effectLst/>
                          <a:latin typeface="Times New Roman"/>
                          <a:ea typeface="Times New Roman"/>
                        </a:rPr>
                        <a:t>101,8</a:t>
                      </a:r>
                      <a:endParaRPr lang="ru-RU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442148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00" b="1" dirty="0">
                          <a:latin typeface="Times New Roman"/>
                          <a:ea typeface="Times New Roman"/>
                          <a:cs typeface="Times New Roman"/>
                        </a:rPr>
                        <a:t>Безвозмездные поступления всего</a:t>
                      </a:r>
                      <a:endParaRPr lang="ru-RU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8193" marR="381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ru-RU" sz="10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 dirty="0">
                          <a:effectLst/>
                          <a:latin typeface="Times New Roman"/>
                          <a:ea typeface="Times New Roman"/>
                        </a:rPr>
                        <a:t>2225867,9</a:t>
                      </a:r>
                      <a:endParaRPr lang="ru-RU" sz="10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ru-RU" sz="1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>
                          <a:effectLst/>
                          <a:latin typeface="Times New Roman"/>
                          <a:ea typeface="Times New Roman"/>
                        </a:rPr>
                        <a:t>1772417,4</a:t>
                      </a:r>
                      <a:endParaRPr lang="ru-RU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>
                          <a:effectLst/>
                          <a:latin typeface="Times New Roman"/>
                          <a:ea typeface="Times New Roman"/>
                        </a:rPr>
                        <a:t>79,6</a:t>
                      </a:r>
                      <a:endParaRPr lang="ru-RU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 dirty="0">
                          <a:effectLst/>
                          <a:latin typeface="Times New Roman"/>
                          <a:ea typeface="Times New Roman"/>
                        </a:rPr>
                        <a:t>1916545,6</a:t>
                      </a:r>
                      <a:endParaRPr lang="ru-RU" sz="1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6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 dirty="0">
                          <a:effectLst/>
                          <a:latin typeface="Times New Roman"/>
                          <a:ea typeface="Times New Roman"/>
                        </a:rPr>
                        <a:t>108,1</a:t>
                      </a:r>
                      <a:endParaRPr lang="ru-RU" sz="1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>
                          <a:effectLst/>
                          <a:latin typeface="Times New Roman"/>
                          <a:ea typeface="Times New Roman"/>
                        </a:rPr>
                        <a:t>2389849,6</a:t>
                      </a:r>
                      <a:endParaRPr lang="ru-RU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>
                          <a:effectLst/>
                          <a:latin typeface="Times New Roman"/>
                          <a:ea typeface="Times New Roman"/>
                        </a:rPr>
                        <a:t>124,7</a:t>
                      </a:r>
                      <a:endParaRPr lang="ru-RU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>
                          <a:effectLst/>
                          <a:latin typeface="Times New Roman"/>
                          <a:ea typeface="Times New Roman"/>
                        </a:rPr>
                        <a:t>2027535,7</a:t>
                      </a:r>
                      <a:endParaRPr lang="ru-RU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>
                          <a:effectLst/>
                          <a:latin typeface="Times New Roman"/>
                          <a:ea typeface="Times New Roman"/>
                        </a:rPr>
                        <a:t>84,8</a:t>
                      </a:r>
                      <a:endParaRPr lang="ru-RU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58953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Times New Roman"/>
                          <a:ea typeface="Times New Roman"/>
                          <a:cs typeface="Times New Roman"/>
                        </a:rPr>
                        <a:t>Безвозмездные поступления от других бюджетов бюджетной системы Российской Федерации, </a:t>
                      </a:r>
                      <a:r>
                        <a:rPr lang="ru-RU" sz="1000" dirty="0" smtClean="0">
                          <a:latin typeface="Times New Roman"/>
                          <a:ea typeface="Times New Roman"/>
                          <a:cs typeface="Times New Roman"/>
                        </a:rPr>
                        <a:t>всего, из </a:t>
                      </a:r>
                      <a:r>
                        <a:rPr lang="ru-RU" sz="1000" dirty="0">
                          <a:latin typeface="Times New Roman"/>
                          <a:ea typeface="Times New Roman"/>
                          <a:cs typeface="Times New Roman"/>
                        </a:rPr>
                        <a:t>них:</a:t>
                      </a:r>
                    </a:p>
                  </a:txBody>
                  <a:tcPr marL="38193" marR="381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Times New Roman"/>
                        </a:rPr>
                        <a:t>2226067,5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/>
                          <a:ea typeface="Times New Roman"/>
                        </a:rPr>
                        <a:t>1772417,4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Times New Roman"/>
                        </a:rPr>
                        <a:t>79,6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Times New Roman"/>
                        </a:rPr>
                        <a:t>1916545,6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6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/>
                          <a:ea typeface="Times New Roman"/>
                        </a:rPr>
                        <a:t>108,1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/>
                          <a:ea typeface="Times New Roman"/>
                        </a:rPr>
                        <a:t>2389849,6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Times New Roman"/>
                        </a:rPr>
                        <a:t>124,7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Times New Roman"/>
                        </a:rPr>
                        <a:t>2027535,7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Times New Roman"/>
                        </a:rPr>
                        <a:t>84,8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22378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 dirty="0">
                          <a:latin typeface="Times New Roman"/>
                          <a:ea typeface="Times New Roman"/>
                          <a:cs typeface="Times New Roman"/>
                        </a:rPr>
                        <a:t>Дотации</a:t>
                      </a:r>
                      <a:r>
                        <a:rPr lang="ru-RU" sz="10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,</a:t>
                      </a:r>
                      <a:r>
                        <a:rPr lang="ru-RU" sz="1000" dirty="0" smtClean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000" dirty="0">
                          <a:latin typeface="Times New Roman"/>
                          <a:ea typeface="Times New Roman"/>
                          <a:cs typeface="Times New Roman"/>
                        </a:rPr>
                        <a:t>в том числе</a:t>
                      </a:r>
                    </a:p>
                  </a:txBody>
                  <a:tcPr marL="38193" marR="381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Times New Roman"/>
                        </a:rPr>
                        <a:t>378566,1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/>
                          <a:ea typeface="Times New Roman"/>
                        </a:rPr>
                        <a:t>371557,3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Times New Roman"/>
                        </a:rPr>
                        <a:t>98,1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Times New Roman"/>
                        </a:rPr>
                        <a:t>236752,2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6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Times New Roman"/>
                        </a:rPr>
                        <a:t>63,7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Times New Roman"/>
                        </a:rPr>
                        <a:t>195865,9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Times New Roman"/>
                        </a:rPr>
                        <a:t>82,7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Times New Roman"/>
                        </a:rPr>
                        <a:t>190581,6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Times New Roman"/>
                        </a:rPr>
                        <a:t>97,3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442148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00" i="1" dirty="0">
                          <a:latin typeface="Times New Roman"/>
                          <a:ea typeface="Times New Roman"/>
                          <a:cs typeface="Times New Roman"/>
                        </a:rPr>
                        <a:t>дотации на выравнивание бюджетной обеспеченности</a:t>
                      </a:r>
                      <a:endParaRPr lang="ru-RU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8193" marR="381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i="1">
                          <a:effectLst/>
                          <a:latin typeface="Times New Roman"/>
                          <a:ea typeface="Times New Roman"/>
                        </a:rPr>
                        <a:t>174215,6</a:t>
                      </a:r>
                      <a:endParaRPr lang="ru-RU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i="1">
                          <a:effectLst/>
                          <a:latin typeface="Times New Roman"/>
                          <a:ea typeface="Times New Roman"/>
                        </a:rPr>
                        <a:t>286839,2</a:t>
                      </a:r>
                      <a:endParaRPr lang="ru-RU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i="1" dirty="0">
                          <a:effectLst/>
                          <a:latin typeface="Times New Roman"/>
                          <a:ea typeface="Times New Roman"/>
                        </a:rPr>
                        <a:t>164,6</a:t>
                      </a:r>
                      <a:endParaRPr lang="ru-RU" sz="1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i="1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ru-RU" sz="10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i="1">
                          <a:effectLst/>
                          <a:latin typeface="Times New Roman"/>
                          <a:ea typeface="Times New Roman"/>
                        </a:rPr>
                        <a:t>236752,2</a:t>
                      </a:r>
                      <a:endParaRPr lang="ru-RU" sz="10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i="1">
                          <a:effectLst/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</a:rPr>
                        <a:t> </a:t>
                      </a:r>
                      <a:endParaRPr lang="ru-RU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6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i="1">
                          <a:effectLst/>
                          <a:latin typeface="Times New Roman"/>
                          <a:ea typeface="Times New Roman"/>
                        </a:rPr>
                        <a:t>82,5</a:t>
                      </a:r>
                      <a:endParaRPr lang="ru-RU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</a:rPr>
                        <a:t> </a:t>
                      </a:r>
                      <a:endParaRPr lang="ru-RU" sz="10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i="1">
                          <a:effectLst/>
                          <a:latin typeface="Times New Roman"/>
                          <a:ea typeface="Times New Roman"/>
                        </a:rPr>
                        <a:t>195865,9</a:t>
                      </a:r>
                      <a:endParaRPr lang="ru-RU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i="1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ru-RU" sz="10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i="1" dirty="0">
                          <a:effectLst/>
                          <a:latin typeface="Times New Roman"/>
                          <a:ea typeface="Times New Roman"/>
                        </a:rPr>
                        <a:t>82,7</a:t>
                      </a:r>
                      <a:endParaRPr lang="ru-RU" sz="1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i="1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ru-RU" sz="10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i="1">
                          <a:effectLst/>
                          <a:latin typeface="Times New Roman"/>
                          <a:ea typeface="Times New Roman"/>
                        </a:rPr>
                        <a:t>190581,6</a:t>
                      </a:r>
                      <a:endParaRPr lang="ru-RU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i="1">
                          <a:effectLst/>
                          <a:latin typeface="Times New Roman"/>
                          <a:ea typeface="Times New Roman"/>
                        </a:rPr>
                        <a:t>97,3</a:t>
                      </a:r>
                      <a:endParaRPr lang="ru-RU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294765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00" i="1" dirty="0">
                          <a:latin typeface="Times New Roman"/>
                          <a:ea typeface="Times New Roman"/>
                          <a:cs typeface="Times New Roman"/>
                        </a:rPr>
                        <a:t>дотации на сбалансированность</a:t>
                      </a:r>
                      <a:endParaRPr lang="ru-RU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8193" marR="381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i="1">
                          <a:effectLst/>
                          <a:latin typeface="Times New Roman"/>
                          <a:ea typeface="Times New Roman"/>
                        </a:rPr>
                        <a:t>204350,5</a:t>
                      </a:r>
                      <a:endParaRPr lang="ru-RU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i="1">
                          <a:effectLst/>
                          <a:latin typeface="Times New Roman"/>
                          <a:ea typeface="Times New Roman"/>
                        </a:rPr>
                        <a:t>84718,1</a:t>
                      </a:r>
                      <a:endParaRPr lang="ru-RU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i="1">
                          <a:effectLst/>
                          <a:latin typeface="Times New Roman"/>
                          <a:ea typeface="Times New Roman"/>
                        </a:rPr>
                        <a:t>41,5</a:t>
                      </a:r>
                      <a:endParaRPr lang="ru-RU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i="1">
                          <a:effectLst/>
                          <a:latin typeface="Times New Roman"/>
                          <a:ea typeface="Times New Roman"/>
                        </a:rPr>
                        <a:t>-</a:t>
                      </a:r>
                      <a:endParaRPr lang="ru-RU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6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i="1">
                          <a:effectLst/>
                          <a:latin typeface="Times New Roman"/>
                          <a:ea typeface="Times New Roman"/>
                        </a:rPr>
                        <a:t>-</a:t>
                      </a:r>
                      <a:endParaRPr lang="ru-RU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i="1">
                          <a:effectLst/>
                          <a:latin typeface="Times New Roman"/>
                          <a:ea typeface="Times New Roman"/>
                        </a:rPr>
                        <a:t>-</a:t>
                      </a:r>
                      <a:endParaRPr lang="ru-RU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i="1">
                          <a:effectLst/>
                          <a:latin typeface="Times New Roman"/>
                          <a:ea typeface="Times New Roman"/>
                        </a:rPr>
                        <a:t>-</a:t>
                      </a:r>
                      <a:endParaRPr lang="ru-RU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i="1" dirty="0">
                          <a:effectLst/>
                          <a:latin typeface="Times New Roman"/>
                          <a:ea typeface="Times New Roman"/>
                        </a:rPr>
                        <a:t>-</a:t>
                      </a:r>
                      <a:endParaRPr lang="ru-RU" sz="1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i="1">
                          <a:effectLst/>
                          <a:latin typeface="Times New Roman"/>
                          <a:ea typeface="Times New Roman"/>
                        </a:rPr>
                        <a:t>-</a:t>
                      </a:r>
                      <a:endParaRPr lang="ru-RU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736913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Субсидии бюджетам бюджетной системы Российской Федерации и муниципальных образований (межбюджетные субсидии): </a:t>
                      </a:r>
                      <a:endParaRPr lang="ru-RU" sz="10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8193" marR="381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/>
                          <a:ea typeface="Times New Roman"/>
                        </a:rPr>
                        <a:t>937772,0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Times New Roman"/>
                        </a:rPr>
                        <a:t>490033,9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Times New Roman"/>
                        </a:rPr>
                        <a:t>52,3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Times New Roman"/>
                        </a:rPr>
                        <a:t>879376,5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6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Times New Roman"/>
                        </a:rPr>
                        <a:t>179,5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Times New Roman"/>
                        </a:rPr>
                        <a:t>1398817,0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Times New Roman"/>
                        </a:rPr>
                        <a:t>159,1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/>
                          <a:ea typeface="Times New Roman"/>
                        </a:rPr>
                        <a:t>1037054,4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Times New Roman"/>
                        </a:rPr>
                        <a:t>74,1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58953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00" b="1" dirty="0">
                          <a:latin typeface="Times New Roman"/>
                          <a:ea typeface="Times New Roman"/>
                          <a:cs typeface="Times New Roman"/>
                        </a:rPr>
                        <a:t>Субвенции бюджетам субъектов Российской Федерации и муниципальных образований </a:t>
                      </a:r>
                    </a:p>
                  </a:txBody>
                  <a:tcPr marL="38193" marR="381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Times New Roman"/>
                        </a:rPr>
                        <a:t>844065,4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Times New Roman"/>
                        </a:rPr>
                        <a:t>853133,2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Times New Roman"/>
                        </a:rPr>
                        <a:t>101,1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Times New Roman"/>
                        </a:rPr>
                        <a:t>800416,9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6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Times New Roman"/>
                        </a:rPr>
                        <a:t>93,8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/>
                          <a:ea typeface="Times New Roman"/>
                        </a:rPr>
                        <a:t>795166,7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Times New Roman"/>
                        </a:rPr>
                        <a:t>99,3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/>
                          <a:ea typeface="Times New Roman"/>
                        </a:rPr>
                        <a:t>799899,7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/>
                          <a:ea typeface="Times New Roman"/>
                        </a:rPr>
                        <a:t>100,6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  <a:tr h="29677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000" b="1" dirty="0">
                          <a:latin typeface="Times New Roman"/>
                          <a:ea typeface="Times New Roman"/>
                          <a:cs typeface="Times New Roman"/>
                        </a:rPr>
                        <a:t>Иные межбюджетные трансферты</a:t>
                      </a:r>
                      <a:endParaRPr lang="ru-RU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8193" marR="381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Times New Roman"/>
                        </a:rPr>
                        <a:t>65664,0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Times New Roman"/>
                        </a:rPr>
                        <a:t>57693,0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Times New Roman"/>
                        </a:rPr>
                        <a:t>87,9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Times New Roman"/>
                        </a:rPr>
                        <a:t>-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6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Times New Roman"/>
                        </a:rPr>
                        <a:t>-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Times New Roman"/>
                        </a:rPr>
                        <a:t>-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Times New Roman"/>
                        </a:rPr>
                        <a:t>-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Times New Roman"/>
                        </a:rPr>
                        <a:t>-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/>
                          <a:ea typeface="Times New Roman"/>
                        </a:rPr>
                        <a:t>-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9"/>
                  </a:ext>
                </a:extLst>
              </a:tr>
              <a:tr h="294765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0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Прочие безвозмездные поступления</a:t>
                      </a:r>
                      <a:endParaRPr lang="ru-RU" sz="10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8193" marR="3819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Times New Roman"/>
                        </a:rPr>
                        <a:t>18,0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</a:rPr>
                        <a:t> </a:t>
                      </a:r>
                      <a:endParaRPr lang="ru-RU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6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0"/>
                  </a:ext>
                </a:extLst>
              </a:tr>
              <a:tr h="66322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 b="1" dirty="0">
                          <a:effectLst/>
                          <a:latin typeface="Times New Roman"/>
                          <a:ea typeface="Times New Roman"/>
                        </a:rPr>
                        <a:t>Возврат остатков субсидий, субвенций и иных межбюджетных трансфертов, имеющих целевое назначение, прошлых лет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 dirty="0">
                          <a:effectLst/>
                          <a:latin typeface="Times New Roman"/>
                          <a:ea typeface="Times New Roman"/>
                        </a:rPr>
                        <a:t>-217,6</a:t>
                      </a:r>
                      <a:endParaRPr lang="ru-RU" sz="12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ru-RU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6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ru-RU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ru-RU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ru-RU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ru-RU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ru-RU" sz="1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</a:tr>
              <a:tr h="530577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ru-RU" sz="1200" b="1" dirty="0" smtClean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Итого </a:t>
                      </a: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доходов</a:t>
                      </a:r>
                      <a:r>
                        <a:rPr lang="ru-RU" sz="12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: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ru-RU" sz="1200" b="1" dirty="0" smtClean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8193" marR="3819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 dirty="0">
                          <a:effectLst/>
                          <a:latin typeface="Times New Roman"/>
                          <a:ea typeface="Times New Roman"/>
                        </a:rPr>
                        <a:t>2606259,4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 dirty="0">
                          <a:effectLst/>
                          <a:latin typeface="Times New Roman"/>
                          <a:ea typeface="Times New Roman"/>
                        </a:rPr>
                        <a:t>2226727,8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 dirty="0">
                          <a:effectLst/>
                          <a:latin typeface="Times New Roman"/>
                          <a:ea typeface="Times New Roman"/>
                        </a:rPr>
                        <a:t>85,4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>
                          <a:effectLst/>
                          <a:latin typeface="Times New Roman"/>
                          <a:ea typeface="Times New Roman"/>
                        </a:rPr>
                        <a:t>2347675,6</a:t>
                      </a:r>
                      <a:endParaRPr lang="ru-RU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6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>
                          <a:effectLst/>
                          <a:latin typeface="Times New Roman"/>
                          <a:ea typeface="Times New Roman"/>
                        </a:rPr>
                        <a:t>105,4</a:t>
                      </a:r>
                      <a:endParaRPr lang="ru-RU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>
                          <a:effectLst/>
                          <a:latin typeface="Times New Roman"/>
                          <a:ea typeface="Times New Roman"/>
                        </a:rPr>
                        <a:t>2834749,6</a:t>
                      </a:r>
                      <a:endParaRPr lang="ru-RU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 dirty="0">
                          <a:effectLst/>
                          <a:latin typeface="Times New Roman"/>
                          <a:ea typeface="Times New Roman"/>
                        </a:rPr>
                        <a:t>120,7</a:t>
                      </a:r>
                      <a:endParaRPr lang="ru-RU" sz="1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>
                          <a:effectLst/>
                          <a:latin typeface="Times New Roman"/>
                          <a:ea typeface="Times New Roman"/>
                        </a:rPr>
                        <a:t>2480435,7</a:t>
                      </a:r>
                      <a:endParaRPr lang="ru-RU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 dirty="0">
                          <a:effectLst/>
                          <a:latin typeface="Times New Roman"/>
                          <a:ea typeface="Times New Roman"/>
                        </a:rPr>
                        <a:t>87,5</a:t>
                      </a:r>
                      <a:endParaRPr lang="ru-RU" sz="1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169388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42976" y="71414"/>
            <a:ext cx="7286676" cy="549274"/>
          </a:xfrm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noAutofit/>
          </a:bodyPr>
          <a:lstStyle/>
          <a:p>
            <a:pPr algn="ctr"/>
            <a:r>
              <a:rPr lang="ru-RU" sz="1600" b="1" dirty="0" smtClean="0">
                <a:solidFill>
                  <a:srgbClr val="E5191E"/>
                </a:solidFill>
              </a:rPr>
              <a:t>Анализ доходов бюджета Зиминского городского округа Иркутской области </a:t>
            </a:r>
            <a:br>
              <a:rPr lang="ru-RU" sz="1600" b="1" dirty="0" smtClean="0">
                <a:solidFill>
                  <a:srgbClr val="E5191E"/>
                </a:solidFill>
              </a:rPr>
            </a:br>
            <a:r>
              <a:rPr lang="ru-RU" sz="1600" b="1" dirty="0" smtClean="0">
                <a:solidFill>
                  <a:srgbClr val="E5191E"/>
                </a:solidFill>
              </a:rPr>
              <a:t>на 2026 – 2028 годы, тыс. рублей</a:t>
            </a:r>
            <a:endParaRPr lang="ru-RU" sz="1600" b="1" dirty="0">
              <a:solidFill>
                <a:srgbClr val="E5191E"/>
              </a:solidFill>
            </a:endParaRPr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3995131428"/>
              </p:ext>
            </p:extLst>
          </p:nvPr>
        </p:nvGraphicFramePr>
        <p:xfrm>
          <a:off x="1643" y="692696"/>
          <a:ext cx="9000496" cy="60932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456749" y="1133691"/>
            <a:ext cx="1142438" cy="285752"/>
          </a:xfrm>
          <a:prstGeom prst="rect">
            <a:avLst/>
          </a:prstGeom>
          <a:effectLst>
            <a:innerShdw blurRad="114300">
              <a:prstClr val="black"/>
            </a:innerShdw>
          </a:effectLst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300" b="1" dirty="0" smtClean="0">
                <a:solidFill>
                  <a:prstClr val="black"/>
                </a:solidFill>
              </a:rPr>
              <a:t>2 606 259,4</a:t>
            </a:r>
            <a:endParaRPr lang="ru-RU" sz="1300" b="1" dirty="0">
              <a:solidFill>
                <a:prstClr val="black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165892" y="1790754"/>
            <a:ext cx="1152128" cy="323372"/>
          </a:xfrm>
          <a:prstGeom prst="rect">
            <a:avLst/>
          </a:prstGeom>
          <a:effectLst>
            <a:innerShdw blurRad="114300">
              <a:prstClr val="black"/>
            </a:innerShdw>
          </a:effectLst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300" b="1" dirty="0" smtClean="0">
                <a:solidFill>
                  <a:prstClr val="black"/>
                </a:solidFill>
              </a:rPr>
              <a:t>2 226 727,8</a:t>
            </a:r>
            <a:endParaRPr lang="ru-RU" sz="1300" b="1" dirty="0">
              <a:solidFill>
                <a:prstClr val="black"/>
              </a:solidFill>
            </a:endParaRPr>
          </a:p>
        </p:txBody>
      </p:sp>
      <p:cxnSp>
        <p:nvCxnSpPr>
          <p:cNvPr id="9" name="Прямая со стрелкой 8"/>
          <p:cNvCxnSpPr/>
          <p:nvPr/>
        </p:nvCxnSpPr>
        <p:spPr>
          <a:xfrm flipV="1">
            <a:off x="3318020" y="1556792"/>
            <a:ext cx="661842" cy="557335"/>
          </a:xfrm>
          <a:prstGeom prst="straightConnector1">
            <a:avLst/>
          </a:prstGeom>
          <a:ln w="38100">
            <a:solidFill>
              <a:srgbClr val="007A37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 стрелкой 14"/>
          <p:cNvCxnSpPr/>
          <p:nvPr/>
        </p:nvCxnSpPr>
        <p:spPr>
          <a:xfrm>
            <a:off x="1599187" y="1133691"/>
            <a:ext cx="594214" cy="704596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Прямоугольник 15"/>
          <p:cNvSpPr/>
          <p:nvPr/>
        </p:nvSpPr>
        <p:spPr>
          <a:xfrm>
            <a:off x="1663310" y="1103013"/>
            <a:ext cx="1060181" cy="347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b="1" dirty="0" smtClean="0">
                <a:solidFill>
                  <a:prstClr val="black"/>
                </a:solidFill>
              </a:rPr>
              <a:t>-379531,6</a:t>
            </a:r>
          </a:p>
          <a:p>
            <a:pPr algn="ctr"/>
            <a:r>
              <a:rPr lang="ru-RU" sz="1200" b="1" dirty="0" smtClean="0">
                <a:solidFill>
                  <a:prstClr val="black"/>
                </a:solidFill>
              </a:rPr>
              <a:t>(-14,6%)</a:t>
            </a:r>
            <a:endParaRPr lang="ru-RU" sz="1200" b="1" dirty="0">
              <a:solidFill>
                <a:prstClr val="black"/>
              </a:solidFill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2971749" y="1258590"/>
            <a:ext cx="1008113" cy="45479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b="1" dirty="0" smtClean="0">
                <a:solidFill>
                  <a:prstClr val="black"/>
                </a:solidFill>
              </a:rPr>
              <a:t>+120947,8</a:t>
            </a:r>
          </a:p>
          <a:p>
            <a:pPr algn="ctr"/>
            <a:r>
              <a:rPr lang="ru-RU" sz="1200" b="1" dirty="0" smtClean="0">
                <a:solidFill>
                  <a:prstClr val="black"/>
                </a:solidFill>
              </a:rPr>
              <a:t>(+5,4%)</a:t>
            </a:r>
            <a:endParaRPr lang="ru-RU" sz="1200" b="1" dirty="0">
              <a:solidFill>
                <a:prstClr val="black"/>
              </a:solidFill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4499992" y="1045781"/>
            <a:ext cx="1008112" cy="36004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b="1" dirty="0" smtClean="0">
                <a:solidFill>
                  <a:prstClr val="black"/>
                </a:solidFill>
              </a:rPr>
              <a:t>+487074,0</a:t>
            </a:r>
          </a:p>
          <a:p>
            <a:pPr algn="ctr"/>
            <a:r>
              <a:rPr lang="ru-RU" sz="1200" b="1" dirty="0" smtClean="0">
                <a:solidFill>
                  <a:prstClr val="black"/>
                </a:solidFill>
              </a:rPr>
              <a:t>(+20,7%)</a:t>
            </a:r>
            <a:endParaRPr lang="ru-RU" sz="1200" b="1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67489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3000">
              <a:srgbClr val="FFF1E5"/>
            </a:gs>
            <a:gs pos="100000">
              <a:srgbClr val="FF7A00"/>
            </a:gs>
            <a:gs pos="100000">
              <a:srgbClr val="FF0300"/>
            </a:gs>
            <a:gs pos="100000">
              <a:srgbClr val="4D0808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332656"/>
            <a:ext cx="8229600" cy="504056"/>
          </a:xfrm>
        </p:spPr>
        <p:txBody>
          <a:bodyPr>
            <a:normAutofit fontScale="90000"/>
          </a:bodyPr>
          <a:lstStyle/>
          <a:p>
            <a:r>
              <a:rPr lang="ru-RU" sz="2200" b="1" i="1" dirty="0" smtClean="0">
                <a:solidFill>
                  <a:srgbClr val="E5191E"/>
                </a:solidFill>
              </a:rPr>
              <a:t>Структура налоговых и неналоговых доходов местного бюджета, тыс. рублей</a:t>
            </a:r>
            <a:r>
              <a:rPr lang="ru-RU" sz="2400" b="1" i="1" dirty="0" smtClean="0">
                <a:solidFill>
                  <a:srgbClr val="E5191E"/>
                </a:solidFill>
              </a:rPr>
              <a:t/>
            </a:r>
            <a:br>
              <a:rPr lang="ru-RU" sz="2400" b="1" i="1" dirty="0" smtClean="0">
                <a:solidFill>
                  <a:srgbClr val="E5191E"/>
                </a:solidFill>
              </a:rPr>
            </a:br>
            <a:endParaRPr lang="ru-RU" sz="2400" b="1" i="1" dirty="0">
              <a:solidFill>
                <a:srgbClr val="E5191E"/>
              </a:solidFill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3441387684"/>
              </p:ext>
            </p:extLst>
          </p:nvPr>
        </p:nvGraphicFramePr>
        <p:xfrm>
          <a:off x="419734" y="692696"/>
          <a:ext cx="8544753" cy="57606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5649118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30000">
              <a:srgbClr val="FFD9B7"/>
            </a:gs>
            <a:gs pos="100000">
              <a:srgbClr val="FF7A00"/>
            </a:gs>
            <a:gs pos="100000">
              <a:srgbClr val="FF0300"/>
            </a:gs>
            <a:gs pos="100000">
              <a:srgbClr val="4D0808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0" y="188640"/>
            <a:ext cx="9144000" cy="923330"/>
          </a:xfrm>
          <a:prstGeom prst="rect">
            <a:avLst/>
          </a:prstGeom>
          <a:noFill/>
          <a:effectLst/>
        </p:spPr>
        <p:txBody>
          <a:bodyPr>
            <a:spAutoFit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i="1" dirty="0">
                <a:solidFill>
                  <a:srgbClr val="E5191E"/>
                </a:solidFill>
              </a:rPr>
              <a:t>Структура </a:t>
            </a:r>
            <a:r>
              <a:rPr lang="ru-RU" b="1" i="1" dirty="0" smtClean="0">
                <a:solidFill>
                  <a:srgbClr val="E5191E"/>
                </a:solidFill>
              </a:rPr>
              <a:t>безвозмездных поступлений областного бюджета</a:t>
            </a:r>
            <a:r>
              <a:rPr lang="ru-RU" b="1" i="1" dirty="0">
                <a:solidFill>
                  <a:srgbClr val="E5191E"/>
                </a:solidFill>
              </a:rPr>
              <a:t>, </a:t>
            </a:r>
            <a:endParaRPr lang="ru-RU" b="1" i="1" dirty="0" smtClean="0">
              <a:solidFill>
                <a:srgbClr val="E5191E"/>
              </a:solidFill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i="1" dirty="0" smtClean="0">
                <a:solidFill>
                  <a:srgbClr val="E5191E"/>
                </a:solidFill>
              </a:rPr>
              <a:t>тыс</a:t>
            </a:r>
            <a:r>
              <a:rPr lang="ru-RU" b="1" i="1" dirty="0">
                <a:solidFill>
                  <a:srgbClr val="E5191E"/>
                </a:solidFill>
              </a:rPr>
              <a:t>. рублей</a:t>
            </a:r>
            <a:br>
              <a:rPr lang="ru-RU" b="1" i="1" dirty="0">
                <a:solidFill>
                  <a:srgbClr val="E5191E"/>
                </a:solidFill>
              </a:rPr>
            </a:br>
            <a:endParaRPr lang="ru-RU" b="1" i="1" dirty="0">
              <a:solidFill>
                <a:srgbClr val="0070C0"/>
              </a:solidFill>
              <a:effectLst/>
              <a:latin typeface="+mj-lt"/>
              <a:cs typeface="Times New Roman" pitchFamily="18" charset="0"/>
            </a:endParaRPr>
          </a:p>
        </p:txBody>
      </p:sp>
      <p:graphicFrame>
        <p:nvGraphicFramePr>
          <p:cNvPr id="2" name="Диаграмма 1"/>
          <p:cNvGraphicFramePr/>
          <p:nvPr>
            <p:extLst>
              <p:ext uri="{D42A27DB-BD31-4B8C-83A1-F6EECF244321}">
                <p14:modId xmlns:p14="http://schemas.microsoft.com/office/powerpoint/2010/main" val="3390682808"/>
              </p:ext>
            </p:extLst>
          </p:nvPr>
        </p:nvGraphicFramePr>
        <p:xfrm>
          <a:off x="107504" y="908720"/>
          <a:ext cx="9036496" cy="58326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5992150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51000">
              <a:srgbClr val="FFC000"/>
            </a:gs>
            <a:gs pos="100000">
              <a:srgbClr val="FF7A00"/>
            </a:gs>
            <a:gs pos="100000">
              <a:srgbClr val="FF0300"/>
            </a:gs>
            <a:gs pos="100000">
              <a:srgbClr val="4D0808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Диаграмма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72389958"/>
              </p:ext>
            </p:extLst>
          </p:nvPr>
        </p:nvGraphicFramePr>
        <p:xfrm>
          <a:off x="395536" y="836712"/>
          <a:ext cx="8496944" cy="55446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467544" y="260648"/>
            <a:ext cx="8352928" cy="864096"/>
          </a:xfrm>
          <a:prstGeom prst="rect">
            <a:avLst/>
          </a:prstGeom>
          <a:noFill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i="1" dirty="0" smtClean="0">
                <a:solidFill>
                  <a:prstClr val="black"/>
                </a:solidFill>
              </a:rPr>
              <a:t>Расходы бюджета </a:t>
            </a:r>
            <a:r>
              <a:rPr lang="ru-RU" b="1" i="1" dirty="0" err="1" smtClean="0">
                <a:solidFill>
                  <a:prstClr val="black"/>
                </a:solidFill>
              </a:rPr>
              <a:t>Зиминского</a:t>
            </a:r>
            <a:r>
              <a:rPr lang="ru-RU" b="1" i="1" dirty="0" smtClean="0">
                <a:solidFill>
                  <a:prstClr val="black"/>
                </a:solidFill>
              </a:rPr>
              <a:t> городского округа Иркутской области (</a:t>
            </a:r>
            <a:r>
              <a:rPr lang="ru-RU" b="1" i="1" dirty="0" err="1" smtClean="0">
                <a:solidFill>
                  <a:prstClr val="black"/>
                </a:solidFill>
              </a:rPr>
              <a:t>тыс.руб</a:t>
            </a:r>
            <a:r>
              <a:rPr lang="ru-RU" b="1" i="1" dirty="0" smtClean="0">
                <a:solidFill>
                  <a:prstClr val="black"/>
                </a:solidFill>
              </a:rPr>
              <a:t>.)</a:t>
            </a:r>
            <a:endParaRPr lang="ru-RU" b="1" i="1" dirty="0">
              <a:solidFill>
                <a:prstClr val="black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7092280" y="6309320"/>
            <a:ext cx="1080120" cy="288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smtClean="0">
                <a:solidFill>
                  <a:prstClr val="white"/>
                </a:solidFill>
              </a:rPr>
              <a:t>2028г.</a:t>
            </a:r>
            <a:endParaRPr lang="ru-RU" sz="1600" dirty="0">
              <a:solidFill>
                <a:prstClr val="white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5652120" y="6316676"/>
            <a:ext cx="1080120" cy="288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smtClean="0">
                <a:solidFill>
                  <a:prstClr val="white"/>
                </a:solidFill>
              </a:rPr>
              <a:t>2027г.</a:t>
            </a:r>
            <a:endParaRPr lang="ru-RU" sz="1600" dirty="0">
              <a:solidFill>
                <a:prstClr val="white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4103948" y="6326088"/>
            <a:ext cx="1080120" cy="288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smtClean="0">
                <a:solidFill>
                  <a:prstClr val="white"/>
                </a:solidFill>
              </a:rPr>
              <a:t>2026г.</a:t>
            </a:r>
            <a:endParaRPr lang="ru-RU" sz="1600" dirty="0">
              <a:solidFill>
                <a:prstClr val="white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2627784" y="6326088"/>
            <a:ext cx="1080120" cy="288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smtClean="0">
                <a:solidFill>
                  <a:prstClr val="white"/>
                </a:solidFill>
              </a:rPr>
              <a:t>2025г.</a:t>
            </a:r>
            <a:endParaRPr lang="ru-RU" sz="1600" dirty="0">
              <a:solidFill>
                <a:prstClr val="white"/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1115616" y="6326088"/>
            <a:ext cx="1080120" cy="288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smtClean="0">
                <a:solidFill>
                  <a:prstClr val="white"/>
                </a:solidFill>
              </a:rPr>
              <a:t>2024г.</a:t>
            </a:r>
            <a:endParaRPr lang="ru-RU" sz="1600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753617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56000">
              <a:srgbClr val="FFC000"/>
            </a:gs>
            <a:gs pos="95000">
              <a:srgbClr val="FF7A00"/>
            </a:gs>
            <a:gs pos="100000">
              <a:srgbClr val="FF0300"/>
            </a:gs>
            <a:gs pos="100000">
              <a:srgbClr val="4D0808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10545" y="222981"/>
            <a:ext cx="9144000" cy="459432"/>
          </a:xfrm>
        </p:spPr>
        <p:txBody>
          <a:bodyPr anchor="ctr">
            <a:normAutofit fontScale="90000"/>
          </a:bodyPr>
          <a:lstStyle/>
          <a:p>
            <a:pPr algn="ctr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Исполнение расходов бюджета ЗГО по функциональной структуре (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тыс. руб.)</a:t>
            </a:r>
            <a:br>
              <a:rPr lang="ru-RU" sz="2000" dirty="0">
                <a:latin typeface="Times New Roman" pitchFamily="18" charset="0"/>
                <a:cs typeface="Times New Roman" pitchFamily="18" charset="0"/>
              </a:rPr>
            </a:b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43243388"/>
              </p:ext>
            </p:extLst>
          </p:nvPr>
        </p:nvGraphicFramePr>
        <p:xfrm>
          <a:off x="611560" y="787435"/>
          <a:ext cx="7992890" cy="5721397"/>
        </p:xfrm>
        <a:graphic>
          <a:graphicData uri="http://schemas.openxmlformats.org/drawingml/2006/table">
            <a:tbl>
              <a:tblPr firstRow="1" firstCol="1">
                <a:tableStyleId>{08FB837D-C827-4EFA-A057-4D05807E0F7C}</a:tableStyleId>
              </a:tblPr>
              <a:tblGrid>
                <a:gridCol w="2808313"/>
                <a:gridCol w="1080120"/>
                <a:gridCol w="984672"/>
                <a:gridCol w="1031552"/>
                <a:gridCol w="1080120"/>
                <a:gridCol w="1008113"/>
              </a:tblGrid>
              <a:tr h="525022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u="none" strike="noStrike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2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89" marR="8389" marT="8389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2024г</a:t>
                      </a:r>
                      <a:r>
                        <a:rPr lang="ru-RU" sz="1000" u="none" strike="noStrike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      </a:t>
                      </a:r>
                      <a:r>
                        <a:rPr lang="ru-RU" sz="1000" u="none" strike="noStrike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                    </a:t>
                      </a:r>
                      <a:r>
                        <a:rPr lang="ru-RU" sz="1000" u="none" strike="noStrike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(факт)</a:t>
                      </a:r>
                      <a:endParaRPr lang="ru-RU" sz="1000" b="1" i="0" u="none" strike="noStrike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89" marR="8389" marT="838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2025г</a:t>
                      </a:r>
                      <a:r>
                        <a:rPr lang="ru-RU" sz="1000" u="none" strike="noStrike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   </a:t>
                      </a:r>
                      <a:r>
                        <a:rPr lang="ru-RU" sz="1000" u="none" strike="noStrike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                            (оценка исполнения)</a:t>
                      </a:r>
                      <a:endParaRPr lang="ru-RU" sz="1000" b="1" i="0" u="none" strike="noStrike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89" marR="8389" marT="838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2026г</a:t>
                      </a:r>
                      <a:r>
                        <a:rPr lang="ru-RU" sz="1200" u="none" strike="noStrike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 </a:t>
                      </a:r>
                      <a:r>
                        <a:rPr lang="ru-RU" sz="1200" u="none" strike="noStrike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  </a:t>
                      </a:r>
                      <a:endParaRPr lang="ru-RU" sz="1200" b="1" i="0" u="none" strike="noStrike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89" marR="8389" marT="838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2027г.                                </a:t>
                      </a:r>
                      <a:endParaRPr lang="ru-RU" sz="1200" b="1" i="0" u="none" strike="noStrike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89" marR="8389" marT="838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2028г.                        </a:t>
                      </a:r>
                      <a:endParaRPr lang="ru-RU" sz="1200" b="1" i="0" u="none" strike="noStrike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89" marR="8389" marT="8389" marB="0" anchor="ctr"/>
                </a:tc>
              </a:tr>
              <a:tr h="336553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Общегосударственные вопросы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89" marR="8389" marT="8389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216 122,2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89" marR="8389" marT="8389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222 889,1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89" marR="8389" marT="8389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0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163 666,50</a:t>
                      </a:r>
                    </a:p>
                  </a:txBody>
                  <a:tcPr marL="9525" marR="9525" marT="9525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0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142 784,60</a:t>
                      </a:r>
                    </a:p>
                  </a:txBody>
                  <a:tcPr marL="9525" marR="9525" marT="9525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0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158 060,60</a:t>
                      </a:r>
                    </a:p>
                  </a:txBody>
                  <a:tcPr marL="9525" marR="9525" marT="9525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  <a:tr h="282704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Национальная оборона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89" marR="8389" marT="8389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3 477,2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89" marR="8389" marT="8389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4 067,2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89" marR="8389" marT="8389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5 462,10</a:t>
                      </a:r>
                    </a:p>
                  </a:txBody>
                  <a:tcPr marL="9525" marR="9525" marT="9525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6 080,90</a:t>
                      </a:r>
                    </a:p>
                  </a:txBody>
                  <a:tcPr marL="9525" marR="9525" marT="9525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7 713,50</a:t>
                      </a:r>
                    </a:p>
                  </a:txBody>
                  <a:tcPr marL="9525" marR="9525" marT="9525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  <a:tr h="592333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Национальная безопасность и правоохранительная деятельность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89" marR="8389" marT="8389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8 749,6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89" marR="8389" marT="8389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15 335,0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89" marR="8389" marT="8389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9 678,50</a:t>
                      </a:r>
                    </a:p>
                  </a:txBody>
                  <a:tcPr marL="9525" marR="9525" marT="9525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8 418,50</a:t>
                      </a:r>
                    </a:p>
                  </a:txBody>
                  <a:tcPr marL="9525" marR="9525" marT="9525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10 187,00</a:t>
                      </a:r>
                    </a:p>
                  </a:txBody>
                  <a:tcPr marL="9525" marR="9525" marT="9525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  <a:tr h="565409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Национальная экономика</a:t>
                      </a:r>
                      <a:br>
                        <a:rPr lang="ru-RU" sz="12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</a:b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89" marR="8389" marT="8389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89 232,3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89" marR="8389" marT="8389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206 301,4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89" marR="8389" marT="8389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136 569,50</a:t>
                      </a:r>
                    </a:p>
                  </a:txBody>
                  <a:tcPr marL="9525" marR="9525" marT="9525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220 039,50</a:t>
                      </a:r>
                    </a:p>
                  </a:txBody>
                  <a:tcPr marL="9525" marR="9525" marT="9525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265 026,00</a:t>
                      </a:r>
                    </a:p>
                  </a:txBody>
                  <a:tcPr marL="9525" marR="9525" marT="9525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  <a:tr h="565409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Жилищно-коммунальное хозяйство</a:t>
                      </a:r>
                      <a:br>
                        <a:rPr lang="ru-RU" sz="12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</a:b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89" marR="8389" marT="8389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833 631,2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89" marR="8389" marT="8389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249 472,0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89" marR="8389" marT="8389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829 675,80</a:t>
                      </a:r>
                    </a:p>
                  </a:txBody>
                  <a:tcPr marL="9525" marR="9525" marT="9525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1 273 539,00</a:t>
                      </a:r>
                    </a:p>
                  </a:txBody>
                  <a:tcPr marL="9525" marR="9525" marT="9525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847 709,60</a:t>
                      </a:r>
                    </a:p>
                  </a:txBody>
                  <a:tcPr marL="9525" marR="9525" marT="9525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  <a:tr h="282704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Охрана окружающей среды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89" marR="8389" marT="8389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7 152,8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89" marR="8389" marT="8389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19 736,0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89" marR="8389" marT="8389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3 729,00</a:t>
                      </a:r>
                    </a:p>
                  </a:txBody>
                  <a:tcPr marL="9525" marR="9525" marT="9525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3 729,00</a:t>
                      </a:r>
                    </a:p>
                  </a:txBody>
                  <a:tcPr marL="9525" marR="9525" marT="9525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3 729,00</a:t>
                      </a:r>
                    </a:p>
                  </a:txBody>
                  <a:tcPr marL="9525" marR="9525" marT="9525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  <a:tr h="282704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Образование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89" marR="8389" marT="8389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1 173 365,3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89" marR="8389" marT="8389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1 194 925,5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89" marR="8389" marT="8389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1 045 805,00</a:t>
                      </a:r>
                    </a:p>
                  </a:txBody>
                  <a:tcPr marL="9525" marR="9525" marT="9525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1 016 602,80</a:t>
                      </a:r>
                    </a:p>
                  </a:txBody>
                  <a:tcPr marL="9525" marR="9525" marT="9525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1 010 173,60</a:t>
                      </a:r>
                    </a:p>
                  </a:txBody>
                  <a:tcPr marL="9525" marR="9525" marT="9525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  <a:tr h="282704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Культура и кинематография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89" marR="8389" marT="8389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93 519,1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89" marR="8389" marT="8389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99 068,0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89" marR="8389" marT="8389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84 457,50</a:t>
                      </a:r>
                    </a:p>
                  </a:txBody>
                  <a:tcPr marL="9525" marR="9525" marT="9525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81 838,00</a:t>
                      </a:r>
                    </a:p>
                  </a:txBody>
                  <a:tcPr marL="9525" marR="9525" marT="9525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79 027,30</a:t>
                      </a:r>
                    </a:p>
                  </a:txBody>
                  <a:tcPr marL="9525" marR="9525" marT="9525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  <a:tr h="282704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Здравоохранение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89" marR="8389" marT="8389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130,8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89" marR="8389" marT="8389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548,0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89" marR="8389" marT="8389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97</a:t>
                      </a:r>
                    </a:p>
                  </a:txBody>
                  <a:tcPr marL="9525" marR="9525" marT="9525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97</a:t>
                      </a:r>
                    </a:p>
                  </a:txBody>
                  <a:tcPr marL="9525" marR="9525" marT="9525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89</a:t>
                      </a:r>
                    </a:p>
                  </a:txBody>
                  <a:tcPr marL="9525" marR="9525" marT="9525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  <a:tr h="282704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Социальная политика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89" marR="8389" marT="8389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28371,6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89" marR="8389" marT="8389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33 858,1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89" marR="8389" marT="8389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27 132,40</a:t>
                      </a:r>
                    </a:p>
                  </a:txBody>
                  <a:tcPr marL="9525" marR="9525" marT="9525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27 290,60</a:t>
                      </a:r>
                    </a:p>
                  </a:txBody>
                  <a:tcPr marL="9525" marR="9525" marT="9525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27 419,50</a:t>
                      </a:r>
                    </a:p>
                  </a:txBody>
                  <a:tcPr marL="9525" marR="9525" marT="9525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  <a:tr h="282704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Физическая культура и спорт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89" marR="8389" marT="8389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141 204,8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89" marR="8389" marT="8389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208 437,5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89" marR="8389" marT="8389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73 736,10</a:t>
                      </a:r>
                    </a:p>
                  </a:txBody>
                  <a:tcPr marL="9525" marR="9525" marT="9525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70 844,40</a:t>
                      </a:r>
                    </a:p>
                  </a:txBody>
                  <a:tcPr marL="9525" marR="9525" marT="9525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71396,1</a:t>
                      </a:r>
                    </a:p>
                  </a:txBody>
                  <a:tcPr marL="9525" marR="9525" marT="9525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  <a:tr h="282704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Средства массовой информации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89" marR="8389" marT="8389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2 302,9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89" marR="8389" marT="8389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1 400,0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89" marR="8389" marT="8389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  <a:tr h="578871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Обслуживание государственного и муниципального долга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89" marR="8389" marT="8389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3,2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89" marR="8389" marT="8389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2,2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89" marR="8389" marT="8389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  <a:tr h="29616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Всего расходов: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89" marR="8389" marT="83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2 597 263,0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89" marR="8389" marT="838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2 256 040,0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89" marR="8389" marT="838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2 380 010,40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2 851 264,30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2 480 531,20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9" name="Прямоугольник 8"/>
          <p:cNvSpPr/>
          <p:nvPr/>
        </p:nvSpPr>
        <p:spPr>
          <a:xfrm>
            <a:off x="7164288" y="530548"/>
            <a:ext cx="1645187" cy="2880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600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09443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2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Базовая">
  <a:themeElements>
    <a:clrScheme name="Базовая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629DD1"/>
      </a:accent1>
      <a:accent2>
        <a:srgbClr val="297FD5"/>
      </a:accent2>
      <a:accent3>
        <a:srgbClr val="7F8FA9"/>
      </a:accent3>
      <a:accent4>
        <a:srgbClr val="4A66AC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Базовая">
      <a:maj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Базовая">
      <a: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48000">
              <a:schemeClr val="phClr">
                <a:tint val="54000"/>
                <a:satMod val="140000"/>
              </a:schemeClr>
            </a:gs>
            <a:gs pos="100000">
              <a:schemeClr val="phClr">
                <a:tint val="24000"/>
                <a:satMod val="260000"/>
              </a:schemeClr>
            </a:gs>
          </a:gsLst>
          <a:lin ang="1620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48000"/>
                <a:satMod val="180000"/>
                <a:lumMod val="94000"/>
              </a:schemeClr>
            </a:gs>
            <a:gs pos="100000">
              <a:schemeClr val="phClr">
                <a:shade val="48000"/>
                <a:satMod val="180000"/>
                <a:lumMod val="94000"/>
              </a:schemeClr>
            </a:gs>
          </a:gsLst>
          <a:lin ang="4140000" scaled="1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12700" dir="5400000" sx="102000" sy="102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762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19800000"/>
            </a:lightRig>
          </a:scene3d>
          <a:sp3d prstMaterial="metal">
            <a:bevelT w="38100" h="38100"/>
          </a:sp3d>
        </a:effectStyle>
        <a:effectStyle>
          <a:effectLst>
            <a:outerShdw blurRad="114300" dist="114300" dir="5400000" rotWithShape="0">
              <a:srgbClr val="000000">
                <a:alpha val="7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plastic"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5000"/>
              </a:schemeClr>
            </a:gs>
            <a:gs pos="100000">
              <a:schemeClr val="phClr">
                <a:shade val="40000"/>
                <a:satMod val="18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4000"/>
                <a:satMod val="280000"/>
              </a:schemeClr>
              <a:schemeClr val="phClr">
                <a:tint val="60000"/>
                <a:satMod val="12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20962</TotalTime>
  <Words>1479</Words>
  <Application>Microsoft Office PowerPoint</Application>
  <PresentationFormat>Экран (4:3)</PresentationFormat>
  <Paragraphs>687</Paragraphs>
  <Slides>14</Slides>
  <Notes>8</Notes>
  <HiddenSlides>0</HiddenSlides>
  <MMClips>0</MMClips>
  <ScaleCrop>false</ScaleCrop>
  <HeadingPairs>
    <vt:vector size="4" baseType="variant">
      <vt:variant>
        <vt:lpstr>Тема</vt:lpstr>
      </vt:variant>
      <vt:variant>
        <vt:i4>2</vt:i4>
      </vt:variant>
      <vt:variant>
        <vt:lpstr>Заголовки слайдов</vt:lpstr>
      </vt:variant>
      <vt:variant>
        <vt:i4>14</vt:i4>
      </vt:variant>
    </vt:vector>
  </HeadingPairs>
  <TitlesOfParts>
    <vt:vector size="16" baseType="lpstr">
      <vt:lpstr>2_Тема Office</vt:lpstr>
      <vt:lpstr>Базовая</vt:lpstr>
      <vt:lpstr>Бюджет Зиминского городского округа  Иркутской области на 2026 год и плановый период 2027 и 2028 годов  (Решение Думы Зиминского городского округа Иркутской области)   </vt:lpstr>
      <vt:lpstr>Презентация PowerPoint</vt:lpstr>
      <vt:lpstr>Презентация PowerPoint</vt:lpstr>
      <vt:lpstr>Презентация PowerPoint</vt:lpstr>
      <vt:lpstr>Анализ доходов бюджета Зиминского городского округа Иркутской области  на 2026 – 2028 годы, тыс. рублей</vt:lpstr>
      <vt:lpstr>Структура налоговых и неналоговых доходов местного бюджета, тыс. рублей </vt:lpstr>
      <vt:lpstr>Презентация PowerPoint</vt:lpstr>
      <vt:lpstr>Презентация PowerPoint</vt:lpstr>
      <vt:lpstr>Исполнение расходов бюджета ЗГО по функциональной структуре (тыс. руб.)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Финансовое управление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Осипова</dc:creator>
  <cp:lastModifiedBy>OIS</cp:lastModifiedBy>
  <cp:revision>1513</cp:revision>
  <cp:lastPrinted>2023-11-24T03:49:11Z</cp:lastPrinted>
  <dcterms:created xsi:type="dcterms:W3CDTF">2013-11-05T05:29:52Z</dcterms:created>
  <dcterms:modified xsi:type="dcterms:W3CDTF">2025-12-23T07:40:59Z</dcterms:modified>
</cp:coreProperties>
</file>