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53" r:id="rId1"/>
    <p:sldMasterId id="2147484992" r:id="rId2"/>
  </p:sldMasterIdLst>
  <p:notesMasterIdLst>
    <p:notesMasterId r:id="rId16"/>
  </p:notesMasterIdLst>
  <p:handoutMasterIdLst>
    <p:handoutMasterId r:id="rId17"/>
  </p:handoutMasterIdLst>
  <p:sldIdLst>
    <p:sldId id="448" r:id="rId3"/>
    <p:sldId id="449" r:id="rId4"/>
    <p:sldId id="450" r:id="rId5"/>
    <p:sldId id="451" r:id="rId6"/>
    <p:sldId id="452" r:id="rId7"/>
    <p:sldId id="453" r:id="rId8"/>
    <p:sldId id="454" r:id="rId9"/>
    <p:sldId id="443" r:id="rId10"/>
    <p:sldId id="444" r:id="rId11"/>
    <p:sldId id="445" r:id="rId12"/>
    <p:sldId id="447" r:id="rId13"/>
    <p:sldId id="446" r:id="rId14"/>
    <p:sldId id="441" r:id="rId15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1E5"/>
    <a:srgbClr val="FFD9B7"/>
    <a:srgbClr val="8E4400"/>
    <a:srgbClr val="FFB36D"/>
    <a:srgbClr val="00682F"/>
    <a:srgbClr val="007A37"/>
    <a:srgbClr val="FFFF99"/>
    <a:srgbClr val="FFFFCC"/>
    <a:srgbClr val="EBF52B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6000" autoAdjust="0"/>
  </p:normalViewPr>
  <p:slideViewPr>
    <p:cSldViewPr>
      <p:cViewPr>
        <p:scale>
          <a:sx n="110" d="100"/>
          <a:sy n="110" d="100"/>
        </p:scale>
        <p:origin x="-189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5" d="100"/>
        <a:sy n="55" d="100"/>
      </p:scale>
      <p:origin x="0" y="0"/>
    </p:cViewPr>
  </p:notesTextViewPr>
  <p:sorterViewPr>
    <p:cViewPr>
      <p:scale>
        <a:sx n="66" d="100"/>
        <a:sy n="66" d="100"/>
      </p:scale>
      <p:origin x="0" y="2388"/>
    </p:cViewPr>
  </p:sorterViewPr>
  <p:notesViewPr>
    <p:cSldViewPr>
      <p:cViewPr varScale="1">
        <p:scale>
          <a:sx n="53" d="100"/>
          <a:sy n="53" d="100"/>
        </p:scale>
        <p:origin x="-2952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0"/>
    </c:view3D>
    <c:floor>
      <c:thickness val="0"/>
      <c:spPr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  <c:spPr>
        <a:noFill/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1.0640265116741415E-3"/>
          <c:w val="0.99999775029696092"/>
          <c:h val="0.8799095422146077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0946313707280294E-3"/>
                  <c:y val="-1.8565188663247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4749669595337551E-4"/>
                  <c:y val="-1.32119822943649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8313908081374638E-4"/>
                  <c:y val="-1.3211799566130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2988344848824784E-3"/>
                  <c:y val="-1.273177249311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020412202141041E-4"/>
                  <c:y val="-1.4085971441769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Факт 2024</c:v>
                </c:pt>
                <c:pt idx="1">
                  <c:v>Оценка 2025</c:v>
                </c:pt>
                <c:pt idx="2">
                  <c:v>Прогноз 2026</c:v>
                </c:pt>
                <c:pt idx="3">
                  <c:v>Прогноз 2027</c:v>
                </c:pt>
                <c:pt idx="4">
                  <c:v>Прогноз 2028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380391.5</c:v>
                </c:pt>
                <c:pt idx="1">
                  <c:v>454310.40000000002</c:v>
                </c:pt>
                <c:pt idx="2">
                  <c:v>428230</c:v>
                </c:pt>
                <c:pt idx="3">
                  <c:v>442000</c:v>
                </c:pt>
                <c:pt idx="4">
                  <c:v>450000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B05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5325563232549855E-3"/>
                  <c:y val="6.96194574871802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7.35572509487249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9752372821433516E-3"/>
                  <c:y val="-4.8733620241025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1302252930199421E-3"/>
                  <c:y val="-6.7298808904273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5976689697649568E-3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Лист1!$A$2:$A$6</c:f>
              <c:strCache>
                <c:ptCount val="5"/>
                <c:pt idx="0">
                  <c:v>Факт 2024</c:v>
                </c:pt>
                <c:pt idx="1">
                  <c:v>Оценка 2025</c:v>
                </c:pt>
                <c:pt idx="2">
                  <c:v>Прогноз 2026</c:v>
                </c:pt>
                <c:pt idx="3">
                  <c:v>Прогноз 2027</c:v>
                </c:pt>
                <c:pt idx="4">
                  <c:v>Прогноз 2028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 formatCode="0.0">
                  <c:v>2225867.9</c:v>
                </c:pt>
                <c:pt idx="1">
                  <c:v>1772417.4</c:v>
                </c:pt>
                <c:pt idx="2" formatCode="0.0">
                  <c:v>1178457.8</c:v>
                </c:pt>
                <c:pt idx="3" formatCode="0.0">
                  <c:v>1595569</c:v>
                </c:pt>
                <c:pt idx="4" formatCode="0.0">
                  <c:v>2023055.3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56093696"/>
        <c:axId val="58950400"/>
        <c:axId val="0"/>
      </c:bar3DChart>
      <c:catAx>
        <c:axId val="5609369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chemeClr val="accent1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c:spPr>
        <c:txPr>
          <a:bodyPr/>
          <a:lstStyle/>
          <a:p>
            <a:pPr>
              <a:defRPr b="1">
                <a:solidFill>
                  <a:srgbClr val="00682F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8950400"/>
        <c:crosses val="autoZero"/>
        <c:auto val="1"/>
        <c:lblAlgn val="ctr"/>
        <c:lblOffset val="100"/>
        <c:noMultiLvlLbl val="0"/>
      </c:catAx>
      <c:valAx>
        <c:axId val="589504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6093696"/>
        <c:crosses val="autoZero"/>
        <c:crossBetween val="between"/>
      </c:valAx>
      <c:spPr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200" b="1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 i="0"/>
            </a:pPr>
            <a:endParaRPr lang="ru-RU"/>
          </a:p>
        </c:txPr>
      </c:legendEntry>
      <c:layout>
        <c:manualLayout>
          <c:xMode val="edge"/>
          <c:yMode val="edge"/>
          <c:x val="0.54121590420012411"/>
          <c:y val="3.367199410632119E-3"/>
          <c:w val="0.26984165102591684"/>
          <c:h val="0.13111051062424064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21496209428172"/>
          <c:y val="3.7500867959115648E-2"/>
          <c:w val="0.76578503790571828"/>
          <c:h val="0.962499184747381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 (оценка)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5.4992812548238665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72584462066955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2698429082736506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8643598006870415E-2"/>
                  <c:y val="8.81846461504277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3102474699970847E-2"/>
                  <c:y val="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2698429082736506E-2"/>
                  <c:y val="6.61384846128207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310247469997084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7157305775836938E-2"/>
                  <c:y val="-6.61384846128207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310247469997084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5.0533935855138233E-2"/>
                  <c:y val="-8.81846461504277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5.0533935855138233E-2"/>
                  <c:y val="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НДФЛ</c:v>
                </c:pt>
                <c:pt idx="1">
                  <c:v>Акцизы</c:v>
                </c:pt>
                <c:pt idx="2">
                  <c:v>УСН</c:v>
                </c:pt>
                <c:pt idx="3">
                  <c:v>Патент</c:v>
                </c:pt>
                <c:pt idx="4">
                  <c:v>Налог на имущество ФЛ</c:v>
                </c:pt>
                <c:pt idx="5">
                  <c:v>Земельный налог</c:v>
                </c:pt>
                <c:pt idx="6">
                  <c:v>Гос. пошлина</c:v>
                </c:pt>
                <c:pt idx="7">
                  <c:v>Доходы от использования муниципального имущества</c:v>
                </c:pt>
                <c:pt idx="8">
                  <c:v> Доходы от оказания платных услуг (работ)</c:v>
                </c:pt>
                <c:pt idx="9">
                  <c:v>Доходы от продажи материальных и нематериальных активов</c:v>
                </c:pt>
                <c:pt idx="10">
                  <c:v>Инициативные платежи</c:v>
                </c:pt>
                <c:pt idx="11">
                  <c:v>Прочие налоговые и неналоговые доходы</c:v>
                </c:pt>
              </c:strCache>
            </c:strRef>
          </c:cat>
          <c:val>
            <c:numRef>
              <c:f>Лист1!$B$2:$B$13</c:f>
              <c:numCache>
                <c:formatCode>0.0</c:formatCode>
                <c:ptCount val="12"/>
                <c:pt idx="0">
                  <c:v>246505</c:v>
                </c:pt>
                <c:pt idx="1">
                  <c:v>19505</c:v>
                </c:pt>
                <c:pt idx="2">
                  <c:v>41000</c:v>
                </c:pt>
                <c:pt idx="3">
                  <c:v>12000</c:v>
                </c:pt>
                <c:pt idx="4">
                  <c:v>13500</c:v>
                </c:pt>
                <c:pt idx="5">
                  <c:v>14600</c:v>
                </c:pt>
                <c:pt idx="6">
                  <c:v>27000</c:v>
                </c:pt>
                <c:pt idx="7">
                  <c:v>16780</c:v>
                </c:pt>
                <c:pt idx="8">
                  <c:v>37535</c:v>
                </c:pt>
                <c:pt idx="9">
                  <c:v>14590</c:v>
                </c:pt>
                <c:pt idx="10">
                  <c:v>3662</c:v>
                </c:pt>
                <c:pt idx="11">
                  <c:v>7633.4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2026 год (проект)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3.456062451424868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753260158602594E-2"/>
                  <c:y val="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9725844620669552E-2"/>
                  <c:y val="-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458876693100432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161618246893737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1212136851703029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4.0129890237903892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6.3910565934439528E-2"/>
                  <c:y val="-2.204616153760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6.6883150396506483E-2"/>
                  <c:y val="-8.81846461504277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9.2150118324075603E-2"/>
                  <c:y val="-1.5432313076324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6.0937981472372581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НДФЛ</c:v>
                </c:pt>
                <c:pt idx="1">
                  <c:v>Акцизы</c:v>
                </c:pt>
                <c:pt idx="2">
                  <c:v>УСН</c:v>
                </c:pt>
                <c:pt idx="3">
                  <c:v>Патент</c:v>
                </c:pt>
                <c:pt idx="4">
                  <c:v>Налог на имущество ФЛ</c:v>
                </c:pt>
                <c:pt idx="5">
                  <c:v>Земельный налог</c:v>
                </c:pt>
                <c:pt idx="6">
                  <c:v>Гос. пошлина</c:v>
                </c:pt>
                <c:pt idx="7">
                  <c:v>Доходы от использования муниципального имущества</c:v>
                </c:pt>
                <c:pt idx="8">
                  <c:v> Доходы от оказания платных услуг (работ)</c:v>
                </c:pt>
                <c:pt idx="9">
                  <c:v>Доходы от продажи материальных и нематериальных активов</c:v>
                </c:pt>
                <c:pt idx="10">
                  <c:v>Инициативные платежи</c:v>
                </c:pt>
                <c:pt idx="11">
                  <c:v>Прочие налоговые и неналоговые доходы</c:v>
                </c:pt>
              </c:strCache>
            </c:strRef>
          </c:cat>
          <c:val>
            <c:numRef>
              <c:f>Лист1!$C$2:$C$13</c:f>
              <c:numCache>
                <c:formatCode>0.0</c:formatCode>
                <c:ptCount val="12"/>
                <c:pt idx="0">
                  <c:v>255000</c:v>
                </c:pt>
                <c:pt idx="1">
                  <c:v>20844</c:v>
                </c:pt>
                <c:pt idx="2">
                  <c:v>41800</c:v>
                </c:pt>
                <c:pt idx="3">
                  <c:v>10400</c:v>
                </c:pt>
                <c:pt idx="4">
                  <c:v>15000</c:v>
                </c:pt>
                <c:pt idx="5">
                  <c:v>15200</c:v>
                </c:pt>
                <c:pt idx="6">
                  <c:v>28000</c:v>
                </c:pt>
                <c:pt idx="7">
                  <c:v>9150</c:v>
                </c:pt>
                <c:pt idx="8">
                  <c:v>27350</c:v>
                </c:pt>
                <c:pt idx="9">
                  <c:v>1300</c:v>
                </c:pt>
                <c:pt idx="11">
                  <c:v>4186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62308736"/>
        <c:axId val="62310272"/>
      </c:barChart>
      <c:catAx>
        <c:axId val="6230873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62310272"/>
        <c:crosses val="autoZero"/>
        <c:auto val="1"/>
        <c:lblAlgn val="ctr"/>
        <c:lblOffset val="100"/>
        <c:noMultiLvlLbl val="0"/>
      </c:catAx>
      <c:valAx>
        <c:axId val="62310272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62308736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sz="1600" b="1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10"/>
      <c:depthPercent val="10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99047911576585"/>
          <c:y val="8.7906899233418503E-2"/>
          <c:w val="0.7218784803313143"/>
          <c:h val="0.8579365162164287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год (оценка)</c:v>
                </c:pt>
              </c:strCache>
            </c:strRef>
          </c:tx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371557.3</c:v>
                </c:pt>
                <c:pt idx="1">
                  <c:v>490033.9</c:v>
                </c:pt>
                <c:pt idx="2">
                  <c:v>853133.2</c:v>
                </c:pt>
                <c:pt idx="3">
                  <c:v>57693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2026 (проект)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236752.2</c:v>
                </c:pt>
                <c:pt idx="1">
                  <c:v>141288.70000000001</c:v>
                </c:pt>
                <c:pt idx="2">
                  <c:v>800416.9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2501632"/>
        <c:axId val="62503168"/>
        <c:axId val="0"/>
      </c:bar3DChart>
      <c:catAx>
        <c:axId val="62501632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2503168"/>
        <c:crosses val="autoZero"/>
        <c:auto val="1"/>
        <c:lblAlgn val="ctr"/>
        <c:lblOffset val="100"/>
        <c:noMultiLvlLbl val="0"/>
      </c:catAx>
      <c:valAx>
        <c:axId val="62503168"/>
        <c:scaling>
          <c:orientation val="minMax"/>
        </c:scaling>
        <c:delete val="1"/>
        <c:axPos val="b"/>
        <c:numFmt formatCode="0.0" sourceLinked="1"/>
        <c:majorTickMark val="out"/>
        <c:minorTickMark val="none"/>
        <c:tickLblPos val="nextTo"/>
        <c:crossAx val="6250163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620183191596827"/>
          <c:y val="3.0575836903189355E-2"/>
          <c:w val="0.41248171304962378"/>
          <c:h val="0.1301108861703980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1.3451777486117361E-2"/>
                  <c:y val="-1.1452551448107497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dirty="0" smtClean="0">
                        <a:solidFill>
                          <a:schemeClr val="tx1"/>
                        </a:solidFill>
                      </a:rPr>
                      <a:t>2 597 263,0</a:t>
                    </a:r>
                    <a:endParaRPr lang="en-US" sz="1400" b="1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451895175488976E-2"/>
                  <c:y val="-1.60335720273504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 </a:t>
                    </a:r>
                    <a:r>
                      <a:rPr lang="ru-RU" dirty="0" smtClean="0"/>
                      <a:t>256 040,0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441205214486526E-2"/>
                  <c:y val="-1.603357202735049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1 638 805,1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7935860233985301E-2"/>
                  <c:y val="-1.603357202735049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2 058 840,2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0462585136491535E-2"/>
                  <c:y val="-1.374306173772899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2 482 617,8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Лист1!$C$8:$G$8</c:f>
              <c:strCache>
                <c:ptCount val="5"/>
                <c:pt idx="0">
                  <c:v>2023г.</c:v>
                </c:pt>
                <c:pt idx="1">
                  <c:v>2024г.</c:v>
                </c:pt>
                <c:pt idx="2">
                  <c:v>2025г.</c:v>
                </c:pt>
                <c:pt idx="3">
                  <c:v>2026г.</c:v>
                </c:pt>
                <c:pt idx="4">
                  <c:v>2027г.</c:v>
                </c:pt>
              </c:strCache>
            </c:strRef>
          </c:cat>
          <c:val>
            <c:numRef>
              <c:f>Лист1!$C$9:$G$9</c:f>
              <c:numCache>
                <c:formatCode>#,##0.0</c:formatCode>
                <c:ptCount val="5"/>
                <c:pt idx="0">
                  <c:v>2852087.1</c:v>
                </c:pt>
                <c:pt idx="1">
                  <c:v>2695915</c:v>
                </c:pt>
                <c:pt idx="2">
                  <c:v>1662812.2</c:v>
                </c:pt>
                <c:pt idx="3">
                  <c:v>1569458</c:v>
                </c:pt>
                <c:pt idx="4">
                  <c:v>1631355.4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9010432"/>
        <c:axId val="62585088"/>
        <c:axId val="0"/>
      </c:bar3DChart>
      <c:catAx>
        <c:axId val="59010432"/>
        <c:scaling>
          <c:orientation val="minMax"/>
        </c:scaling>
        <c:delete val="1"/>
        <c:axPos val="b"/>
        <c:majorTickMark val="none"/>
        <c:minorTickMark val="none"/>
        <c:tickLblPos val="nextTo"/>
        <c:crossAx val="62585088"/>
        <c:crosses val="autoZero"/>
        <c:auto val="1"/>
        <c:lblAlgn val="ctr"/>
        <c:lblOffset val="100"/>
        <c:noMultiLvlLbl val="0"/>
      </c:catAx>
      <c:valAx>
        <c:axId val="62585088"/>
        <c:scaling>
          <c:orientation val="minMax"/>
        </c:scaling>
        <c:delete val="1"/>
        <c:axPos val="l"/>
        <c:numFmt formatCode="#,##0.0" sourceLinked="1"/>
        <c:majorTickMark val="none"/>
        <c:minorTickMark val="none"/>
        <c:tickLblPos val="nextTo"/>
        <c:crossAx val="590104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0.43693</cdr:x>
      <cdr:y>0.34235</cdr:y>
    </cdr:from>
    <cdr:to>
      <cdr:x>0.55797</cdr:x>
      <cdr:y>0.39499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3620776" y="1873568"/>
          <a:ext cx="1003035" cy="288032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1 606 687,8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0.63259</cdr:x>
      <cdr:y>0.2247</cdr:y>
    </cdr:from>
    <cdr:to>
      <cdr:x>0.75542</cdr:x>
      <cdr:y>0.27733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5400096" y="1229711"/>
          <a:ext cx="1048534" cy="288023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2 037 569,0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0.83199</cdr:x>
      <cdr:y>0.07669</cdr:y>
    </cdr:from>
    <cdr:to>
      <cdr:x>0.96139</cdr:x>
      <cdr:y>0.13635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7488328" y="443888"/>
          <a:ext cx="1164664" cy="345306"/>
        </a:xfrm>
        <a:prstGeom xmlns:a="http://schemas.openxmlformats.org/drawingml/2006/main" prst="rect">
          <a:avLst/>
        </a:prstGeom>
        <a:effectLst xmlns:a="http://schemas.openxmlformats.org/drawingml/2006/main">
          <a:innerShdw blurRad="114300">
            <a:prstClr val="black"/>
          </a:innerShdw>
        </a:effectLst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300" b="1" dirty="0" smtClean="0">
              <a:solidFill>
                <a:schemeClr val="tx1"/>
              </a:solidFill>
            </a:rPr>
            <a:t>2 473 055,3</a:t>
          </a:r>
          <a:endParaRPr lang="ru-RU" sz="13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0.55197</cdr:x>
      <cdr:y>0.27816</cdr:y>
    </cdr:from>
    <cdr:to>
      <cdr:x>0.63259</cdr:x>
      <cdr:y>0.39812</cdr:y>
    </cdr:to>
    <cdr:sp macro="" textlink="">
      <cdr:nvSpPr>
        <cdr:cNvPr id="8" name="Прямая со стрелкой 7"/>
        <cdr:cNvSpPr/>
      </cdr:nvSpPr>
      <cdr:spPr>
        <a:xfrm xmlns:a="http://schemas.openxmlformats.org/drawingml/2006/main" flipV="1">
          <a:off x="4968048" y="1609960"/>
          <a:ext cx="725576" cy="694295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007A37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0.73382</cdr:x>
      <cdr:y>0.27204</cdr:y>
    </cdr:from>
    <cdr:to>
      <cdr:x>0.85548</cdr:x>
      <cdr:y>0.34835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6264192" y="1574549"/>
          <a:ext cx="1038546" cy="4416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>
              <a:solidFill>
                <a:schemeClr val="tx1"/>
              </a:solidFill>
            </a:rPr>
            <a:t>+435486,3</a:t>
          </a:r>
        </a:p>
        <a:p xmlns:a="http://schemas.openxmlformats.org/drawingml/2006/main">
          <a:pPr algn="ctr"/>
          <a:r>
            <a:rPr lang="ru-RU" sz="1200" b="1" dirty="0" smtClean="0">
              <a:solidFill>
                <a:schemeClr val="tx1"/>
              </a:solidFill>
            </a:rPr>
            <a:t> (+21,4%)</a:t>
          </a:r>
          <a:endParaRPr lang="ru-RU" sz="1200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0.75999</cdr:x>
      <cdr:y>0.13587</cdr:y>
    </cdr:from>
    <cdr:to>
      <cdr:x>0.83591</cdr:x>
      <cdr:y>0.27135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6840256" y="786393"/>
          <a:ext cx="683319" cy="784132"/>
        </a:xfrm>
        <a:prstGeom xmlns:a="http://schemas.openxmlformats.org/drawingml/2006/main" prst="straightConnector1">
          <a:avLst/>
        </a:prstGeom>
        <a:ln xmlns:a="http://schemas.openxmlformats.org/drawingml/2006/main" w="38100">
          <a:solidFill>
            <a:srgbClr val="007A37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0.08429</cdr:x>
      <cdr:y>0.81081</cdr:y>
    </cdr:from>
    <cdr:to>
      <cdr:x>0.13329</cdr:x>
      <cdr:y>0.8766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719576" y="4437240"/>
          <a:ext cx="418245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15%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0.07107</cdr:x>
      <cdr:y>0.53497</cdr:y>
    </cdr:from>
    <cdr:to>
      <cdr:x>0.14699</cdr:x>
      <cdr:y>0.59578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606711" y="3096344"/>
          <a:ext cx="648088" cy="3519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85%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0.28269</cdr:x>
      <cdr:y>0.80263</cdr:y>
    </cdr:from>
    <cdr:to>
      <cdr:x>0.34352</cdr:x>
      <cdr:y>0.85526</cdr:y>
    </cdr:to>
    <cdr:sp macro="" textlink="">
      <cdr:nvSpPr>
        <cdr:cNvPr id="28" name="TextBox 27"/>
        <cdr:cNvSpPr txBox="1"/>
      </cdr:nvSpPr>
      <cdr:spPr>
        <a:xfrm xmlns:a="http://schemas.openxmlformats.org/drawingml/2006/main">
          <a:off x="2342634" y="4392488"/>
          <a:ext cx="504056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20%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0.26255</cdr:x>
      <cdr:y>0.53449</cdr:y>
    </cdr:from>
    <cdr:to>
      <cdr:x>0.34944</cdr:x>
      <cdr:y>0.60028</cdr:y>
    </cdr:to>
    <cdr:sp macro="" textlink="">
      <cdr:nvSpPr>
        <cdr:cNvPr id="29" name="TextBox 28"/>
        <cdr:cNvSpPr txBox="1"/>
      </cdr:nvSpPr>
      <cdr:spPr>
        <a:xfrm xmlns:a="http://schemas.openxmlformats.org/drawingml/2006/main">
          <a:off x="2241234" y="2925072"/>
          <a:ext cx="74177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80%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0.46735</cdr:x>
      <cdr:y>0.80263</cdr:y>
    </cdr:from>
    <cdr:to>
      <cdr:x>0.53686</cdr:x>
      <cdr:y>0.86842</cdr:y>
    </cdr:to>
    <cdr:sp macro="" textlink="">
      <cdr:nvSpPr>
        <cdr:cNvPr id="30" name="TextBox 29"/>
        <cdr:cNvSpPr txBox="1"/>
      </cdr:nvSpPr>
      <cdr:spPr>
        <a:xfrm xmlns:a="http://schemas.openxmlformats.org/drawingml/2006/main">
          <a:off x="3872805" y="4392488"/>
          <a:ext cx="57606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27%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0.47604</cdr:x>
      <cdr:y>0.55263</cdr:y>
    </cdr:from>
    <cdr:to>
      <cdr:x>0.52817</cdr:x>
      <cdr:y>0.61842</cdr:y>
    </cdr:to>
    <cdr:sp macro="" textlink="">
      <cdr:nvSpPr>
        <cdr:cNvPr id="31" name="TextBox 30"/>
        <cdr:cNvSpPr txBox="1"/>
      </cdr:nvSpPr>
      <cdr:spPr>
        <a:xfrm xmlns:a="http://schemas.openxmlformats.org/drawingml/2006/main">
          <a:off x="3944812" y="3024336"/>
          <a:ext cx="43204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73%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0.6712</cdr:x>
      <cdr:y>0.80867</cdr:y>
    </cdr:from>
    <cdr:to>
      <cdr:x>0.73203</cdr:x>
      <cdr:y>0.8613</cdr:y>
    </cdr:to>
    <cdr:sp macro="" textlink="">
      <cdr:nvSpPr>
        <cdr:cNvPr id="32" name="TextBox 31"/>
        <cdr:cNvSpPr txBox="1"/>
      </cdr:nvSpPr>
      <cdr:spPr>
        <a:xfrm xmlns:a="http://schemas.openxmlformats.org/drawingml/2006/main">
          <a:off x="5729631" y="4680520"/>
          <a:ext cx="519273" cy="3046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22%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0.66503</cdr:x>
      <cdr:y>0.56579</cdr:y>
    </cdr:from>
    <cdr:to>
      <cdr:x>0.715</cdr:x>
      <cdr:y>0.61842</cdr:y>
    </cdr:to>
    <cdr:sp macro="" textlink="">
      <cdr:nvSpPr>
        <cdr:cNvPr id="33" name="TextBox 32"/>
        <cdr:cNvSpPr txBox="1"/>
      </cdr:nvSpPr>
      <cdr:spPr>
        <a:xfrm xmlns:a="http://schemas.openxmlformats.org/drawingml/2006/main">
          <a:off x="5510986" y="3096344"/>
          <a:ext cx="414045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78%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0.86035</cdr:x>
      <cdr:y>0.81081</cdr:y>
    </cdr:from>
    <cdr:to>
      <cdr:x>0.91248</cdr:x>
      <cdr:y>0.86344</cdr:y>
    </cdr:to>
    <cdr:sp macro="" textlink="">
      <cdr:nvSpPr>
        <cdr:cNvPr id="34" name="TextBox 33"/>
        <cdr:cNvSpPr txBox="1"/>
      </cdr:nvSpPr>
      <cdr:spPr>
        <a:xfrm xmlns:a="http://schemas.openxmlformats.org/drawingml/2006/main">
          <a:off x="7344312" y="4437240"/>
          <a:ext cx="445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18%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0.85191</cdr:x>
      <cdr:y>0.55985</cdr:y>
    </cdr:from>
    <cdr:to>
      <cdr:x>0.93012</cdr:x>
      <cdr:y>0.62564</cdr:y>
    </cdr:to>
    <cdr:sp macro="" textlink="">
      <cdr:nvSpPr>
        <cdr:cNvPr id="35" name="TextBox 34"/>
        <cdr:cNvSpPr txBox="1"/>
      </cdr:nvSpPr>
      <cdr:spPr>
        <a:xfrm xmlns:a="http://schemas.openxmlformats.org/drawingml/2006/main">
          <a:off x="7272304" y="3240360"/>
          <a:ext cx="667637" cy="38078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 dirty="0" smtClean="0"/>
            <a:t>82%</a:t>
          </a:r>
          <a:endParaRPr lang="ru-RU" sz="1200" b="1" dirty="0"/>
        </a:p>
      </cdr:txBody>
    </cdr:sp>
  </cdr:relSizeAnchor>
  <cdr:relSizeAnchor xmlns:cdr="http://schemas.openxmlformats.org/drawingml/2006/chartDrawing">
    <cdr:from>
      <cdr:x>0.16021</cdr:x>
      <cdr:y>0.45555</cdr:y>
    </cdr:from>
    <cdr:to>
      <cdr:x>0.26822</cdr:x>
      <cdr:y>0.54765</cdr:y>
    </cdr:to>
    <cdr:sp macro="" textlink="">
      <cdr:nvSpPr>
        <cdr:cNvPr id="37" name="Стрелка вправо 36"/>
        <cdr:cNvSpPr/>
      </cdr:nvSpPr>
      <cdr:spPr>
        <a:xfrm xmlns:a="http://schemas.openxmlformats.org/drawingml/2006/main">
          <a:off x="1367649" y="2493024"/>
          <a:ext cx="922012" cy="504056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dirty="0" smtClean="0">
              <a:solidFill>
                <a:schemeClr val="tx1"/>
              </a:solidFill>
            </a:rPr>
            <a:t>-</a:t>
          </a:r>
          <a:r>
            <a:rPr lang="ru-RU" b="1" dirty="0" smtClean="0">
              <a:solidFill>
                <a:schemeClr val="tx1"/>
              </a:solidFill>
            </a:rPr>
            <a:t>453450,5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0.16273</cdr:x>
      <cdr:y>0.77134</cdr:y>
    </cdr:from>
    <cdr:to>
      <cdr:x>0.26398</cdr:x>
      <cdr:y>0.85028</cdr:y>
    </cdr:to>
    <cdr:sp macro="" textlink="">
      <cdr:nvSpPr>
        <cdr:cNvPr id="39" name="Стрелка вправо 38"/>
        <cdr:cNvSpPr/>
      </cdr:nvSpPr>
      <cdr:spPr>
        <a:xfrm xmlns:a="http://schemas.openxmlformats.org/drawingml/2006/main">
          <a:off x="1389138" y="4464436"/>
          <a:ext cx="864277" cy="456896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b="1" dirty="0" smtClean="0">
              <a:solidFill>
                <a:schemeClr val="tx1"/>
              </a:solidFill>
            </a:rPr>
            <a:t>+73918,9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0.36272</cdr:x>
      <cdr:y>0.77637</cdr:y>
    </cdr:from>
    <cdr:to>
      <cdr:x>0.45973</cdr:x>
      <cdr:y>0.85532</cdr:y>
    </cdr:to>
    <cdr:sp macro="" textlink="">
      <cdr:nvSpPr>
        <cdr:cNvPr id="40" name="Стрелка вправо 39"/>
        <cdr:cNvSpPr/>
      </cdr:nvSpPr>
      <cdr:spPr>
        <a:xfrm xmlns:a="http://schemas.openxmlformats.org/drawingml/2006/main">
          <a:off x="3096344" y="4248773"/>
          <a:ext cx="828092" cy="432048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b="1" dirty="0" smtClean="0">
              <a:solidFill>
                <a:schemeClr val="tx1"/>
              </a:solidFill>
            </a:rPr>
            <a:t>-26080,4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0.34927</cdr:x>
      <cdr:y>0.46032</cdr:y>
    </cdr:from>
    <cdr:to>
      <cdr:x>0.46737</cdr:x>
      <cdr:y>0.55985</cdr:y>
    </cdr:to>
    <cdr:sp macro="" textlink="">
      <cdr:nvSpPr>
        <cdr:cNvPr id="41" name="Стрелка вправо 40"/>
        <cdr:cNvSpPr/>
      </cdr:nvSpPr>
      <cdr:spPr>
        <a:xfrm xmlns:a="http://schemas.openxmlformats.org/drawingml/2006/main">
          <a:off x="2981493" y="2664296"/>
          <a:ext cx="1008156" cy="576064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-593959,6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0.55041</cdr:x>
      <cdr:y>0.77637</cdr:y>
    </cdr:from>
    <cdr:to>
      <cdr:x>0.64946</cdr:x>
      <cdr:y>0.85532</cdr:y>
    </cdr:to>
    <cdr:sp macro="" textlink="">
      <cdr:nvSpPr>
        <cdr:cNvPr id="42" name="Стрелка вправо 41"/>
        <cdr:cNvSpPr/>
      </cdr:nvSpPr>
      <cdr:spPr>
        <a:xfrm xmlns:a="http://schemas.openxmlformats.org/drawingml/2006/main">
          <a:off x="4698554" y="4493549"/>
          <a:ext cx="845558" cy="456954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+13770,0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0.55246</cdr:x>
      <cdr:y>0.47276</cdr:y>
    </cdr:from>
    <cdr:to>
      <cdr:x>0.66212</cdr:x>
      <cdr:y>0.56391</cdr:y>
    </cdr:to>
    <cdr:sp macro="" textlink="">
      <cdr:nvSpPr>
        <cdr:cNvPr id="45" name="Стрелка вправо 44"/>
        <cdr:cNvSpPr/>
      </cdr:nvSpPr>
      <cdr:spPr>
        <a:xfrm xmlns:a="http://schemas.openxmlformats.org/drawingml/2006/main">
          <a:off x="4716021" y="2736304"/>
          <a:ext cx="936103" cy="527573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+417111,2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0.74225</cdr:x>
      <cdr:y>0.46032</cdr:y>
    </cdr:from>
    <cdr:to>
      <cdr:x>0.85191</cdr:x>
      <cdr:y>0.55243</cdr:y>
    </cdr:to>
    <cdr:sp macro="" textlink="">
      <cdr:nvSpPr>
        <cdr:cNvPr id="46" name="Стрелка вправо 45"/>
        <cdr:cNvSpPr/>
      </cdr:nvSpPr>
      <cdr:spPr>
        <a:xfrm xmlns:a="http://schemas.openxmlformats.org/drawingml/2006/main">
          <a:off x="6336200" y="2664296"/>
          <a:ext cx="936108" cy="533123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+427486,3</a:t>
          </a:r>
          <a:endParaRPr lang="ru-RU" b="1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0.75069</cdr:x>
      <cdr:y>0.77135</cdr:y>
    </cdr:from>
    <cdr:to>
      <cdr:x>0.84348</cdr:x>
      <cdr:y>0.8503</cdr:y>
    </cdr:to>
    <cdr:sp macro="" textlink="">
      <cdr:nvSpPr>
        <cdr:cNvPr id="47" name="Стрелка вправо 46"/>
        <cdr:cNvSpPr/>
      </cdr:nvSpPr>
      <cdr:spPr>
        <a:xfrm xmlns:a="http://schemas.openxmlformats.org/drawingml/2006/main">
          <a:off x="6408208" y="4464496"/>
          <a:ext cx="792098" cy="456954"/>
        </a:xfrm>
        <a:prstGeom xmlns:a="http://schemas.openxmlformats.org/drawingml/2006/main" prst="rightArrow">
          <a:avLst/>
        </a:prstGeom>
        <a:ln xmlns:a="http://schemas.openxmlformats.org/drawingml/2006/main"/>
        <a:scene3d xmlns:a="http://schemas.openxmlformats.org/drawingml/2006/main">
          <a:camera prst="orthographicFront"/>
          <a:lightRig rig="threePt" dir="t"/>
        </a:scene3d>
        <a:sp3d xmlns:a="http://schemas.openxmlformats.org/drawingml/2006/main">
          <a:bevelT/>
        </a:sp3d>
      </cdr:spPr>
      <cdr:style>
        <a:lnRef xmlns:a="http://schemas.openxmlformats.org/drawingml/2006/main" idx="1">
          <a:schemeClr val="accent5"/>
        </a:lnRef>
        <a:fillRef xmlns:a="http://schemas.openxmlformats.org/drawingml/2006/main" idx="2">
          <a:schemeClr val="accent5"/>
        </a:fillRef>
        <a:effectRef xmlns:a="http://schemas.openxmlformats.org/drawingml/2006/main" idx="1">
          <a:schemeClr val="accent5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b="1" dirty="0" smtClean="0">
              <a:solidFill>
                <a:schemeClr val="tx1"/>
              </a:solidFill>
            </a:rPr>
            <a:t>+8000,0</a:t>
          </a:r>
          <a:endParaRPr lang="ru-RU" b="1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0.88202</cdr:x>
      <cdr:y>0.9375</cdr:y>
    </cdr:from>
    <cdr:to>
      <cdr:x>0.9073</cdr:x>
      <cdr:y>0.9875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 flipV="1">
          <a:off x="7536642" y="5400600"/>
          <a:ext cx="216024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0.94526</cdr:x>
      <cdr:y>0.91574</cdr:y>
    </cdr:from>
    <cdr:to>
      <cdr:x>0.98441</cdr:x>
      <cdr:y>0.97436</cdr:y>
    </cdr:to>
    <cdr:sp macro="" textlink="">
      <cdr:nvSpPr>
        <cdr:cNvPr id="9" name="Поле 8"/>
        <cdr:cNvSpPr txBox="1"/>
      </cdr:nvSpPr>
      <cdr:spPr>
        <a:xfrm xmlns:a="http://schemas.openxmlformats.org/drawingml/2006/main">
          <a:off x="6591869" y="3411647"/>
          <a:ext cx="272955" cy="2183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0.94037</cdr:x>
      <cdr:y>0.92673</cdr:y>
    </cdr:from>
    <cdr:to>
      <cdr:x>1</cdr:x>
      <cdr:y>1</cdr:y>
    </cdr:to>
    <cdr:sp macro="" textlink="">
      <cdr:nvSpPr>
        <cdr:cNvPr id="10" name="Поле 9"/>
        <cdr:cNvSpPr txBox="1"/>
      </cdr:nvSpPr>
      <cdr:spPr>
        <a:xfrm xmlns:a="http://schemas.openxmlformats.org/drawingml/2006/main">
          <a:off x="6557750" y="3452590"/>
          <a:ext cx="415820" cy="2729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0.91546</cdr:x>
      <cdr:y>0.85</cdr:y>
    </cdr:from>
    <cdr:to>
      <cdr:x>1</cdr:x>
      <cdr:y>0.925</cdr:y>
    </cdr:to>
    <cdr:sp macro="" textlink="">
      <cdr:nvSpPr>
        <cdr:cNvPr id="11" name="Поле 10"/>
        <cdr:cNvSpPr txBox="1"/>
      </cdr:nvSpPr>
      <cdr:spPr>
        <a:xfrm xmlns:a="http://schemas.openxmlformats.org/drawingml/2006/main">
          <a:off x="7822380" y="4896544"/>
          <a:ext cx="722373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+8495,0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(+3,4%)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0.29212</cdr:x>
      <cdr:y>0.85</cdr:y>
    </cdr:from>
    <cdr:to>
      <cdr:x>0.30897</cdr:x>
      <cdr:y>0.90148</cdr:y>
    </cdr:to>
    <cdr:cxnSp macro="">
      <cdr:nvCxnSpPr>
        <cdr:cNvPr id="13" name="Прямая со стрелкой 12"/>
        <cdr:cNvCxnSpPr/>
      </cdr:nvCxnSpPr>
      <cdr:spPr>
        <a:xfrm xmlns:a="http://schemas.openxmlformats.org/drawingml/2006/main" flipV="1">
          <a:off x="2496093" y="4896544"/>
          <a:ext cx="144005" cy="296558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0.50363</cdr:x>
      <cdr:y>0.79395</cdr:y>
    </cdr:from>
    <cdr:to>
      <cdr:x>0.61182</cdr:x>
      <cdr:y>0.90706</cdr:y>
    </cdr:to>
    <cdr:sp macro="" textlink="">
      <cdr:nvSpPr>
        <cdr:cNvPr id="18" name="Поле 17"/>
        <cdr:cNvSpPr txBox="1"/>
      </cdr:nvSpPr>
      <cdr:spPr>
        <a:xfrm xmlns:a="http://schemas.openxmlformats.org/drawingml/2006/main">
          <a:off x="4182386" y="2957886"/>
          <a:ext cx="898497" cy="421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0.38482</cdr:x>
      <cdr:y>0.85</cdr:y>
    </cdr:from>
    <cdr:to>
      <cdr:x>0.46812</cdr:x>
      <cdr:y>0.92648</cdr:y>
    </cdr:to>
    <cdr:sp macro="" textlink="">
      <cdr:nvSpPr>
        <cdr:cNvPr id="19" name="Поле 18"/>
        <cdr:cNvSpPr txBox="1"/>
      </cdr:nvSpPr>
      <cdr:spPr>
        <a:xfrm xmlns:a="http://schemas.openxmlformats.org/drawingml/2006/main">
          <a:off x="3288170" y="4896544"/>
          <a:ext cx="711778" cy="44057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 </a:t>
          </a:r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1339,0</a:t>
          </a:r>
          <a:r>
            <a:rPr lang="ru-RU" sz="1000" b="1" baseline="0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(+6,9%)</a:t>
          </a:r>
          <a:endParaRPr lang="ru-RU" sz="1000" b="1" baseline="0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0.34268</cdr:x>
      <cdr:y>0.775</cdr:y>
    </cdr:from>
    <cdr:to>
      <cdr:x>0.36796</cdr:x>
      <cdr:y>0.825</cdr:y>
    </cdr:to>
    <cdr:cxnSp macro="">
      <cdr:nvCxnSpPr>
        <cdr:cNvPr id="21" name="Прямая со стрелкой 20"/>
        <cdr:cNvCxnSpPr/>
      </cdr:nvCxnSpPr>
      <cdr:spPr>
        <a:xfrm xmlns:a="http://schemas.openxmlformats.org/drawingml/2006/main" flipV="1">
          <a:off x="2928130" y="4464496"/>
          <a:ext cx="216024" cy="28803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0.45223</cdr:x>
      <cdr:y>0.7625</cdr:y>
    </cdr:from>
    <cdr:to>
      <cdr:x>0.53553</cdr:x>
      <cdr:y>0.83319</cdr:y>
    </cdr:to>
    <cdr:sp macro="" textlink="">
      <cdr:nvSpPr>
        <cdr:cNvPr id="25" name="Поле 24"/>
        <cdr:cNvSpPr txBox="1"/>
      </cdr:nvSpPr>
      <cdr:spPr>
        <a:xfrm xmlns:a="http://schemas.openxmlformats.org/drawingml/2006/main">
          <a:off x="3864234" y="4392488"/>
          <a:ext cx="711777" cy="407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+800,0</a:t>
          </a:r>
          <a:r>
            <a:rPr lang="ru-RU" sz="1000" b="1" baseline="0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(+2%)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0.27526</cdr:x>
      <cdr:y>0.6</cdr:y>
    </cdr:from>
    <cdr:to>
      <cdr:x>0.30055</cdr:x>
      <cdr:y>0.672</cdr:y>
    </cdr:to>
    <cdr:cxnSp macro="">
      <cdr:nvCxnSpPr>
        <cdr:cNvPr id="26" name="Прямая со стрелкой 25"/>
        <cdr:cNvCxnSpPr/>
      </cdr:nvCxnSpPr>
      <cdr:spPr>
        <a:xfrm xmlns:a="http://schemas.openxmlformats.org/drawingml/2006/main" flipV="1">
          <a:off x="2352029" y="3456384"/>
          <a:ext cx="216061" cy="414766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682F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0.39324</cdr:x>
      <cdr:y>0.6125</cdr:y>
    </cdr:from>
    <cdr:to>
      <cdr:x>0.47654</cdr:x>
      <cdr:y>0.68533</cdr:y>
    </cdr:to>
    <cdr:sp macro="" textlink="">
      <cdr:nvSpPr>
        <cdr:cNvPr id="27" name="Поле 26"/>
        <cdr:cNvSpPr txBox="1"/>
      </cdr:nvSpPr>
      <cdr:spPr>
        <a:xfrm xmlns:a="http://schemas.openxmlformats.org/drawingml/2006/main">
          <a:off x="3360178" y="3528392"/>
          <a:ext cx="711778" cy="4195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+1500,0 (+11,1%)</a:t>
          </a:r>
          <a:endParaRPr lang="ru-RU" sz="1000" b="1" dirty="0">
            <a:solidFill>
              <a:srgbClr val="00682F"/>
            </a:solidFill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ru-RU" sz="1000" dirty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 </a:t>
          </a:r>
        </a:p>
      </cdr:txBody>
    </cdr:sp>
  </cdr:relSizeAnchor>
  <cdr:relSizeAnchor xmlns:cdr="http://schemas.openxmlformats.org/drawingml/2006/chartDrawing">
    <cdr:from>
      <cdr:x>0.32583</cdr:x>
      <cdr:y>0.2875</cdr:y>
    </cdr:from>
    <cdr:to>
      <cdr:x>0.35954</cdr:x>
      <cdr:y>0.35</cdr:y>
    </cdr:to>
    <cdr:cxnSp macro="">
      <cdr:nvCxnSpPr>
        <cdr:cNvPr id="28" name="Прямая со стрелкой 27"/>
        <cdr:cNvCxnSpPr/>
      </cdr:nvCxnSpPr>
      <cdr:spPr>
        <a:xfrm xmlns:a="http://schemas.openxmlformats.org/drawingml/2006/main">
          <a:off x="2784114" y="1656184"/>
          <a:ext cx="288032" cy="3600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0.44381</cdr:x>
      <cdr:y>0.275</cdr:y>
    </cdr:from>
    <cdr:to>
      <cdr:x>0.52808</cdr:x>
      <cdr:y>0.35304</cdr:y>
    </cdr:to>
    <cdr:sp macro="" textlink="">
      <cdr:nvSpPr>
        <cdr:cNvPr id="29" name="Поле 28"/>
        <cdr:cNvSpPr txBox="1"/>
      </cdr:nvSpPr>
      <cdr:spPr>
        <a:xfrm xmlns:a="http://schemas.openxmlformats.org/drawingml/2006/main">
          <a:off x="3792226" y="1584176"/>
          <a:ext cx="720080" cy="4495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-10185,0    (-27,1%)</a:t>
          </a:r>
          <a:endParaRPr lang="ru-RU" sz="10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0.27526</cdr:x>
      <cdr:y>0.525</cdr:y>
    </cdr:from>
    <cdr:to>
      <cdr:x>0.30055</cdr:x>
      <cdr:y>0.5875</cdr:y>
    </cdr:to>
    <cdr:cxnSp macro="">
      <cdr:nvCxnSpPr>
        <cdr:cNvPr id="20" name="Прямая со стрелкой 19"/>
        <cdr:cNvCxnSpPr/>
      </cdr:nvCxnSpPr>
      <cdr:spPr>
        <a:xfrm xmlns:a="http://schemas.openxmlformats.org/drawingml/2006/main" flipV="1">
          <a:off x="2352066" y="3024336"/>
          <a:ext cx="216024" cy="3600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00682F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0.48594</cdr:x>
      <cdr:y>0.55</cdr:y>
    </cdr:from>
    <cdr:to>
      <cdr:x>0.59296</cdr:x>
      <cdr:y>0.70873</cdr:y>
    </cdr:to>
    <cdr:sp macro="" textlink="">
      <cdr:nvSpPr>
        <cdr:cNvPr id="33" name="TextBox 32"/>
        <cdr:cNvSpPr txBox="1"/>
      </cdr:nvSpPr>
      <cdr:spPr>
        <a:xfrm xmlns:a="http://schemas.openxmlformats.org/drawingml/2006/main">
          <a:off x="4152266" y="316835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0.46066</cdr:x>
      <cdr:y>0.525</cdr:y>
    </cdr:from>
    <cdr:to>
      <cdr:x>0.56767</cdr:x>
      <cdr:y>0.6</cdr:y>
    </cdr:to>
    <cdr:sp macro="" textlink="">
      <cdr:nvSpPr>
        <cdr:cNvPr id="34" name="TextBox 33"/>
        <cdr:cNvSpPr txBox="1"/>
      </cdr:nvSpPr>
      <cdr:spPr>
        <a:xfrm xmlns:a="http://schemas.openxmlformats.org/drawingml/2006/main">
          <a:off x="3936242" y="3024336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0.37639</cdr:x>
      <cdr:y>0.525</cdr:y>
    </cdr:from>
    <cdr:to>
      <cdr:x>0.45223</cdr:x>
      <cdr:y>0.6</cdr:y>
    </cdr:to>
    <cdr:sp macro="" textlink="">
      <cdr:nvSpPr>
        <cdr:cNvPr id="35" name="TextBox 34"/>
        <cdr:cNvSpPr txBox="1"/>
      </cdr:nvSpPr>
      <cdr:spPr>
        <a:xfrm xmlns:a="http://schemas.openxmlformats.org/drawingml/2006/main">
          <a:off x="3216162" y="3024336"/>
          <a:ext cx="648035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+600,0 </a:t>
          </a:r>
        </a:p>
        <a:p xmlns:a="http://schemas.openxmlformats.org/drawingml/2006/main">
          <a:r>
            <a:rPr lang="ru-RU" sz="1000" b="1" dirty="0" smtClean="0">
              <a:solidFill>
                <a:srgbClr val="00682F"/>
              </a:solidFill>
              <a:latin typeface="Times New Roman" pitchFamily="18" charset="0"/>
              <a:cs typeface="Times New Roman" pitchFamily="18" charset="0"/>
            </a:rPr>
            <a:t>(+4,1%)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0.26684</cdr:x>
      <cdr:y>0.6875</cdr:y>
    </cdr:from>
    <cdr:to>
      <cdr:x>0.29212</cdr:x>
      <cdr:y>0.75</cdr:y>
    </cdr:to>
    <cdr:cxnSp macro="">
      <cdr:nvCxnSpPr>
        <cdr:cNvPr id="12" name="Прямая со стрелкой 11"/>
        <cdr:cNvCxnSpPr/>
      </cdr:nvCxnSpPr>
      <cdr:spPr>
        <a:xfrm xmlns:a="http://schemas.openxmlformats.org/drawingml/2006/main">
          <a:off x="2280058" y="3960440"/>
          <a:ext cx="216024" cy="3600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0.38482</cdr:x>
      <cdr:y>0.6875</cdr:y>
    </cdr:from>
    <cdr:to>
      <cdr:x>0.48594</cdr:x>
      <cdr:y>0.75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3288170" y="3960440"/>
          <a:ext cx="864096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0.37639</cdr:x>
      <cdr:y>0.6875</cdr:y>
    </cdr:from>
    <cdr:to>
      <cdr:x>0.4834</cdr:x>
      <cdr:y>0.7625</cdr:y>
    </cdr:to>
    <cdr:sp macro="" textlink="">
      <cdr:nvSpPr>
        <cdr:cNvPr id="22" name="TextBox 21"/>
        <cdr:cNvSpPr txBox="1"/>
      </cdr:nvSpPr>
      <cdr:spPr>
        <a:xfrm xmlns:a="http://schemas.openxmlformats.org/drawingml/2006/main">
          <a:off x="3216162" y="3960440"/>
          <a:ext cx="91440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-1600,0               </a:t>
          </a:r>
        </a:p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(-13,3%)</a:t>
          </a:r>
          <a:endParaRPr lang="ru-RU" sz="10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0.4101</cdr:x>
      <cdr:y>0.45</cdr:y>
    </cdr:from>
    <cdr:to>
      <cdr:x>0.49437</cdr:x>
      <cdr:y>0.525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504194" y="2592288"/>
          <a:ext cx="72008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007A37"/>
              </a:solidFill>
              <a:latin typeface="Times New Roman" pitchFamily="18" charset="0"/>
              <a:cs typeface="Times New Roman" pitchFamily="18" charset="0"/>
            </a:rPr>
            <a:t>+1000,0       (+3,7%)</a:t>
          </a:r>
          <a:endParaRPr lang="ru-RU" sz="1000" b="1" dirty="0">
            <a:solidFill>
              <a:srgbClr val="007A37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0.30897</cdr:x>
      <cdr:y>0.45</cdr:y>
    </cdr:from>
    <cdr:to>
      <cdr:x>0.32583</cdr:x>
      <cdr:y>0.5</cdr:y>
    </cdr:to>
    <cdr:cxnSp macro="">
      <cdr:nvCxnSpPr>
        <cdr:cNvPr id="6" name="Прямая со стрелкой 5"/>
        <cdr:cNvCxnSpPr/>
      </cdr:nvCxnSpPr>
      <cdr:spPr>
        <a:xfrm xmlns:a="http://schemas.openxmlformats.org/drawingml/2006/main" flipV="1">
          <a:off x="2640098" y="2592288"/>
          <a:ext cx="144016" cy="28803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007A37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0.27526</cdr:x>
      <cdr:y>0.375</cdr:y>
    </cdr:from>
    <cdr:to>
      <cdr:x>0.30897</cdr:x>
      <cdr:y>0.425</cdr:y>
    </cdr:to>
    <cdr:cxnSp macro="">
      <cdr:nvCxnSpPr>
        <cdr:cNvPr id="23" name="Прямая со стрелкой 22"/>
        <cdr:cNvCxnSpPr/>
      </cdr:nvCxnSpPr>
      <cdr:spPr>
        <a:xfrm xmlns:a="http://schemas.openxmlformats.org/drawingml/2006/main">
          <a:off x="2352066" y="2160240"/>
          <a:ext cx="288032" cy="288032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0.38482</cdr:x>
      <cdr:y>0.3625</cdr:y>
    </cdr:from>
    <cdr:to>
      <cdr:x>0.48594</cdr:x>
      <cdr:y>0.4375</cdr:y>
    </cdr:to>
    <cdr:sp macro="" textlink="">
      <cdr:nvSpPr>
        <cdr:cNvPr id="30" name="TextBox 29"/>
        <cdr:cNvSpPr txBox="1"/>
      </cdr:nvSpPr>
      <cdr:spPr>
        <a:xfrm xmlns:a="http://schemas.openxmlformats.org/drawingml/2006/main">
          <a:off x="3288170" y="2088232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-7630,0 </a:t>
          </a:r>
        </a:p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(-45,5%)</a:t>
          </a:r>
          <a:endParaRPr lang="ru-RU" sz="10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0.27526</cdr:x>
      <cdr:y>0.2</cdr:y>
    </cdr:from>
    <cdr:to>
      <cdr:x>0.30897</cdr:x>
      <cdr:y>0.2625</cdr:y>
    </cdr:to>
    <cdr:cxnSp macro="">
      <cdr:nvCxnSpPr>
        <cdr:cNvPr id="44" name="Прямая со стрелкой 43"/>
        <cdr:cNvCxnSpPr/>
      </cdr:nvCxnSpPr>
      <cdr:spPr>
        <a:xfrm xmlns:a="http://schemas.openxmlformats.org/drawingml/2006/main">
          <a:off x="2352066" y="1152128"/>
          <a:ext cx="288032" cy="3600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0.4101</cdr:x>
      <cdr:y>0.1875</cdr:y>
    </cdr:from>
    <cdr:to>
      <cdr:x>0.51122</cdr:x>
      <cdr:y>0.2625</cdr:y>
    </cdr:to>
    <cdr:sp macro="" textlink="">
      <cdr:nvSpPr>
        <cdr:cNvPr id="45" name="TextBox 44"/>
        <cdr:cNvSpPr txBox="1"/>
      </cdr:nvSpPr>
      <cdr:spPr>
        <a:xfrm xmlns:a="http://schemas.openxmlformats.org/drawingml/2006/main">
          <a:off x="3504194" y="1080120"/>
          <a:ext cx="864096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-13290,0     (-91,1%)</a:t>
          </a:r>
          <a:endParaRPr lang="ru-RU" sz="10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0.25841</cdr:x>
      <cdr:y>0.05</cdr:y>
    </cdr:from>
    <cdr:to>
      <cdr:x>0.28369</cdr:x>
      <cdr:y>0.1125</cdr:y>
    </cdr:to>
    <cdr:cxnSp macro="">
      <cdr:nvCxnSpPr>
        <cdr:cNvPr id="53" name="Прямая со стрелкой 52"/>
        <cdr:cNvCxnSpPr/>
      </cdr:nvCxnSpPr>
      <cdr:spPr>
        <a:xfrm xmlns:a="http://schemas.openxmlformats.org/drawingml/2006/main">
          <a:off x="2208050" y="288032"/>
          <a:ext cx="216024" cy="36004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0.37639</cdr:x>
      <cdr:y>0.05</cdr:y>
    </cdr:from>
    <cdr:to>
      <cdr:x>0.46909</cdr:x>
      <cdr:y>0.125</cdr:y>
    </cdr:to>
    <cdr:sp macro="" textlink="">
      <cdr:nvSpPr>
        <cdr:cNvPr id="54" name="TextBox 53"/>
        <cdr:cNvSpPr txBox="1"/>
      </cdr:nvSpPr>
      <cdr:spPr>
        <a:xfrm xmlns:a="http://schemas.openxmlformats.org/drawingml/2006/main">
          <a:off x="3216162" y="288032"/>
          <a:ext cx="79208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-3447,4 </a:t>
          </a:r>
        </a:p>
        <a:p xmlns:a="http://schemas.openxmlformats.org/drawingml/2006/main">
          <a:r>
            <a:rPr lang="ru-RU" sz="1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(-45,2%)</a:t>
          </a:r>
          <a:endParaRPr lang="ru-RU" sz="10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0.40336</cdr:x>
      <cdr:y>0.65432</cdr:y>
    </cdr:from>
    <cdr:to>
      <cdr:x>0.60504</cdr:x>
      <cdr:y>0.7037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3456384" y="3816424"/>
          <a:ext cx="1728192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0.52593</cdr:x>
      <cdr:y>0.75309</cdr:y>
    </cdr:from>
    <cdr:to>
      <cdr:x>0.54983</cdr:x>
      <cdr:y>0.83951</cdr:y>
    </cdr:to>
    <cdr:cxnSp macro="">
      <cdr:nvCxnSpPr>
        <cdr:cNvPr id="3" name="Прямая со стрелкой 2"/>
        <cdr:cNvCxnSpPr/>
      </cdr:nvCxnSpPr>
      <cdr:spPr>
        <a:xfrm xmlns:a="http://schemas.openxmlformats.org/drawingml/2006/main">
          <a:off x="4752528" y="4392488"/>
          <a:ext cx="216024" cy="504056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0.54983</cdr:x>
      <cdr:y>0.74074</cdr:y>
    </cdr:from>
    <cdr:to>
      <cdr:x>0.66139</cdr:x>
      <cdr:y>0.83951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968552" y="4320480"/>
          <a:ext cx="1008112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-134805,1               (-36,3%)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0.60561</cdr:x>
      <cdr:y>0.55556</cdr:y>
    </cdr:from>
    <cdr:to>
      <cdr:x>0.62952</cdr:x>
      <cdr:y>0.65432</cdr:y>
    </cdr:to>
    <cdr:cxnSp macro="">
      <cdr:nvCxnSpPr>
        <cdr:cNvPr id="8" name="Прямая со стрелкой 7"/>
        <cdr:cNvCxnSpPr/>
      </cdr:nvCxnSpPr>
      <cdr:spPr>
        <a:xfrm xmlns:a="http://schemas.openxmlformats.org/drawingml/2006/main">
          <a:off x="5472608" y="3240360"/>
          <a:ext cx="216024" cy="576064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0.62155</cdr:x>
      <cdr:y>0.55556</cdr:y>
    </cdr:from>
    <cdr:to>
      <cdr:x>0.71717</cdr:x>
      <cdr:y>0.64198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616624" y="3240360"/>
          <a:ext cx="864096" cy="504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-348745,2     (-71,2%)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0.8367</cdr:x>
      <cdr:y>0.35802</cdr:y>
    </cdr:from>
    <cdr:to>
      <cdr:x>0.86061</cdr:x>
      <cdr:y>0.45679</cdr:y>
    </cdr:to>
    <cdr:cxnSp macro="">
      <cdr:nvCxnSpPr>
        <cdr:cNvPr id="12" name="Прямая со стрелкой 11"/>
        <cdr:cNvCxnSpPr/>
      </cdr:nvCxnSpPr>
      <cdr:spPr>
        <a:xfrm xmlns:a="http://schemas.openxmlformats.org/drawingml/2006/main">
          <a:off x="7560840" y="2088232"/>
          <a:ext cx="216024" cy="576064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0.84467</cdr:x>
      <cdr:y>0.34568</cdr:y>
    </cdr:from>
    <cdr:to>
      <cdr:x>0.94029</cdr:x>
      <cdr:y>0.44444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7632848" y="2016224"/>
          <a:ext cx="86409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-52716,3 (-6,2%)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0.31874</cdr:x>
      <cdr:y>0.17284</cdr:y>
    </cdr:from>
    <cdr:to>
      <cdr:x>0.34265</cdr:x>
      <cdr:y>0.25926</cdr:y>
    </cdr:to>
    <cdr:cxnSp macro="">
      <cdr:nvCxnSpPr>
        <cdr:cNvPr id="19" name="Прямая со стрелкой 18"/>
        <cdr:cNvCxnSpPr/>
      </cdr:nvCxnSpPr>
      <cdr:spPr>
        <a:xfrm xmlns:a="http://schemas.openxmlformats.org/drawingml/2006/main">
          <a:off x="2880320" y="1008112"/>
          <a:ext cx="216024" cy="504056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rgbClr val="FF0000"/>
          </a:solidFill>
          <a:tailEnd type="arrow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0.39046</cdr:x>
      <cdr:y>0.17284</cdr:y>
    </cdr:from>
    <cdr:to>
      <cdr:x>0.47811</cdr:x>
      <cdr:y>0.24691</cdr:y>
    </cdr:to>
    <cdr:sp macro="" textlink="">
      <cdr:nvSpPr>
        <cdr:cNvPr id="26" name="TextBox 25"/>
        <cdr:cNvSpPr txBox="1"/>
      </cdr:nvSpPr>
      <cdr:spPr>
        <a:xfrm xmlns:a="http://schemas.openxmlformats.org/drawingml/2006/main">
          <a:off x="3528392" y="1008112"/>
          <a:ext cx="792088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0.34265</cdr:x>
      <cdr:y>0.16049</cdr:y>
    </cdr:from>
    <cdr:to>
      <cdr:x>0.43827</cdr:x>
      <cdr:y>0.25926</cdr:y>
    </cdr:to>
    <cdr:sp macro="" textlink="">
      <cdr:nvSpPr>
        <cdr:cNvPr id="27" name="TextBox 26"/>
        <cdr:cNvSpPr txBox="1"/>
      </cdr:nvSpPr>
      <cdr:spPr>
        <a:xfrm xmlns:a="http://schemas.openxmlformats.org/drawingml/2006/main">
          <a:off x="3096344" y="936104"/>
          <a:ext cx="864096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-57693,0 (-100%)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9EA579-79AA-440B-9FF8-A9D48F1CD85C}" type="datetimeFigureOut">
              <a:rPr lang="ru-RU"/>
              <a:pPr>
                <a:defRPr/>
              </a:pPr>
              <a:t>28.11.2025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430D459-7D34-4B45-AF31-A6F38EE542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0653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7B3FC2-C89D-4A92-8E23-BAD44377C14F}" type="datetimeFigureOut">
              <a:rPr lang="ru-RU"/>
              <a:pPr>
                <a:defRPr/>
              </a:pPr>
              <a:t>28.11.2025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6B5B5C9-CA8E-425F-9A41-B5BDD6B94D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510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05BA224-B187-4F30-BF23-6D273417D15C}" type="slidenum">
              <a:rPr lang="ru-RU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734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4BDBC2-86BE-401F-A2C1-6842C34773E4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009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06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857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A95651-670C-45DF-BA94-3C56D138671E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069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948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5B5C9-CA8E-425F-9A41-B5BDD6B94DBF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409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983631-63BC-4D12-B65D-516B12FDC47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741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811089-F691-49D3-A4A4-A0BD29CC5B1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512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D0828B-B50C-4F4F-A9C9-7BC635F2DF6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542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03238" y="530225"/>
            <a:ext cx="4014787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70425" y="530225"/>
            <a:ext cx="4016375" cy="41878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4D6D6-BB62-432E-82F2-B2EF2C0B993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3CD40-D208-4A0C-B8DF-2E0F110D16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2285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0790D2-7E3D-442A-B2A7-4B1BB76C7566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28.11.2025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13EE6BB-E42D-477A-9517-85CA308D9E2E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742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E5B20C-19F8-4BB9-9FD5-4664C33960CA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28.11.2025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00971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6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183D9C-3678-4738-B26B-FA5FE93501B4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28.11.2025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3900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F09A2E-D247-4534-B9C0-722168BB876B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28.11.2025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0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57D0B7-7710-49CC-BC6E-5D063A046219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28.11.2025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7716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4D3CBF-BA52-4115-AB92-50ADCEC28B5C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28.11.2025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3901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011AB8-CA62-48C7-845F-121CF3979143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28.11.2025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656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956A17-5959-41B6-B8B5-AC10C452060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3AC1D-2EEF-4D28-9FEE-0C10A0C2C2B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1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8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65067A-A474-4EB0-9EA5-2370394FBBC0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28.11.2025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0269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/>
              </a:rPr>
              <a:t>{</a:t>
            </a:r>
            <a:endParaRPr lang="en-US" sz="6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920B1E-4089-4335-A90E-77A17246BD2D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28.11.2025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1355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8285FE-26B1-4862-AD16-B893E537019A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28.11.2025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6FC19E-63B8-48EB-8F2C-93F3E4797C04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9024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D9F7BF-5BF2-40F5-B192-B92A0FE5ADAB}" type="datetime1">
              <a:rPr lang="ru-RU" smtClean="0">
                <a:solidFill>
                  <a:prstClr val="white">
                    <a:alpha val="60000"/>
                  </a:prstClr>
                </a:solidFill>
              </a:rPr>
              <a:t>28.11.2025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5EC24B-C170-4429-820C-E8AE20232086}" type="slidenum">
              <a:rPr lang="ru-RU" smtClean="0">
                <a:solidFill>
                  <a:prstClr val="white">
                    <a:alpha val="6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white">
                  <a:alpha val="6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4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FB27E6-5A42-466A-B00E-F7594B7ADAB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B23002-D7BC-4691-8BEA-84A30C66E33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241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32A8A4-3751-4181-8B0D-C12494A49F9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174730-A55E-43FE-8707-73C9B2827C2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97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361D9C-09C7-4BBF-89B1-CB218177F61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4481E-4738-4AE7-8FEC-A0DD2EE4BA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594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6E34DE-F304-435D-886B-9D5C2C3E64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BF1BE2-D13C-4845-B061-6D8EAB003FD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74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71B7F2-18B9-4911-8781-09B441E52A9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04C2C-D475-4B57-9C47-6349FFB049C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525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DA87CF-6306-4F0A-B33E-559896F83FE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88C5-9D66-40E4-BDB4-E7DA883925C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33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05E046-41C3-43E3-AA3D-78D0515F5FD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FF8229-DA65-484A-B9B9-E825E625FB7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683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8C41FE5-6D37-4E25-A088-3373DC93668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28.11.2025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93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54" r:id="rId1"/>
    <p:sldLayoutId id="2147484955" r:id="rId2"/>
    <p:sldLayoutId id="2147484956" r:id="rId3"/>
    <p:sldLayoutId id="2147484957" r:id="rId4"/>
    <p:sldLayoutId id="2147484958" r:id="rId5"/>
    <p:sldLayoutId id="2147484959" r:id="rId6"/>
    <p:sldLayoutId id="2147484960" r:id="rId7"/>
    <p:sldLayoutId id="2147484961" r:id="rId8"/>
    <p:sldLayoutId id="2147484962" r:id="rId9"/>
    <p:sldLayoutId id="2147484963" r:id="rId10"/>
    <p:sldLayoutId id="2147484964" r:id="rId11"/>
    <p:sldLayoutId id="2147484965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43000">
              <a:srgbClr val="FF7A00"/>
            </a:gs>
            <a:gs pos="58000">
              <a:srgbClr val="FF0300"/>
            </a:gs>
            <a:gs pos="75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fld id="{7DB184A8-509E-47D8-A4A8-0B6FD8E9321A}" type="datetime1">
              <a:rPr lang="ru-RU" smtClean="0">
                <a:solidFill>
                  <a:srgbClr val="E3DED1">
                    <a:shade val="50000"/>
                  </a:srgbClr>
                </a:solidFill>
              </a:rPr>
              <a:t>28.11.2025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pPr>
              <a:defRPr/>
            </a:pPr>
            <a:fld id="{6482D52D-A4AE-4B9F-810B-78825358573B}" type="slidenum">
              <a:rPr lang="ru-RU" smtClean="0">
                <a:solidFill>
                  <a:srgbClr val="E3DED1">
                    <a:shade val="5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9195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993" r:id="rId1"/>
    <p:sldLayoutId id="2147484994" r:id="rId2"/>
    <p:sldLayoutId id="2147484995" r:id="rId3"/>
    <p:sldLayoutId id="2147484996" r:id="rId4"/>
    <p:sldLayoutId id="2147484997" r:id="rId5"/>
    <p:sldLayoutId id="2147484998" r:id="rId6"/>
    <p:sldLayoutId id="2147484999" r:id="rId7"/>
    <p:sldLayoutId id="2147485000" r:id="rId8"/>
    <p:sldLayoutId id="2147485001" r:id="rId9"/>
    <p:sldLayoutId id="2147485002" r:id="rId10"/>
    <p:sldLayoutId id="2147485003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fin04@govirk.r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5" y="2286000"/>
            <a:ext cx="9001155" cy="335757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Проект бюджета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Зиминского </a:t>
            </a:r>
            <a:r>
              <a:rPr lang="ru-RU" sz="3200" b="1" dirty="0" smtClean="0">
                <a:solidFill>
                  <a:srgbClr val="0070C0"/>
                </a:solidFill>
                <a:latin typeface="+mn-lt"/>
              </a:rPr>
              <a:t>городского</a:t>
            </a: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 округа 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Иркутской области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на 2026 год и плановый период</a:t>
            </a:r>
            <a:b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</a:br>
            <a:r>
              <a:rPr lang="ru-RU" sz="3200" b="1" dirty="0" smtClean="0">
                <a:solidFill>
                  <a:srgbClr val="0070C0"/>
                </a:solidFill>
                <a:effectLst/>
                <a:latin typeface="+mn-lt"/>
              </a:rPr>
              <a:t>2027 и 2028 годов</a:t>
            </a:r>
            <a:r>
              <a:rPr lang="en-US" sz="3200" b="1" dirty="0" smtClean="0">
                <a:solidFill>
                  <a:srgbClr val="0070C0"/>
                </a:solidFill>
                <a:effectLst/>
              </a:rPr>
              <a:t> </a:t>
            </a:r>
            <a:r>
              <a:rPr lang="ru-RU" sz="3200" dirty="0" smtClean="0">
                <a:solidFill>
                  <a:srgbClr val="009BD2"/>
                </a:solidFill>
                <a:effectLst/>
              </a:rPr>
              <a:t/>
            </a:r>
            <a:br>
              <a:rPr lang="ru-RU" sz="3200" dirty="0" smtClean="0">
                <a:solidFill>
                  <a:srgbClr val="009BD2"/>
                </a:solidFill>
                <a:effectLst/>
              </a:rPr>
            </a:br>
            <a:r>
              <a:rPr lang="ru-RU" sz="2000" dirty="0" smtClean="0">
                <a:solidFill>
                  <a:srgbClr val="0070C0"/>
                </a:solidFill>
                <a:effectLst/>
              </a:rPr>
              <a:t>(Проект Решения Думы </a:t>
            </a:r>
            <a:r>
              <a:rPr lang="ru-RU" sz="2000" dirty="0" err="1" smtClean="0">
                <a:solidFill>
                  <a:srgbClr val="0070C0"/>
                </a:solidFill>
                <a:effectLst/>
              </a:rPr>
              <a:t>Зиминского</a:t>
            </a:r>
            <a:r>
              <a:rPr lang="ru-RU" sz="2000" dirty="0" smtClean="0">
                <a:solidFill>
                  <a:srgbClr val="0070C0"/>
                </a:solidFill>
                <a:effectLst/>
              </a:rPr>
              <a:t> городского округа Иркутской области)</a:t>
            </a:r>
            <a:r>
              <a:rPr lang="en-US" sz="2000" dirty="0" smtClean="0">
                <a:solidFill>
                  <a:srgbClr val="0070C0"/>
                </a:solidFill>
                <a:effectLst/>
                <a:latin typeface="+mn-lt"/>
              </a:rPr>
              <a:t>  </a:t>
            </a:r>
            <a:r>
              <a:rPr lang="ru-RU" sz="2000" dirty="0" smtClean="0">
                <a:solidFill>
                  <a:srgbClr val="0070C0"/>
                </a:solidFill>
                <a:effectLst/>
                <a:latin typeface="+mn-lt"/>
              </a:rPr>
              <a:t/>
            </a:r>
            <a:br>
              <a:rPr lang="ru-RU" sz="2000" dirty="0" smtClean="0">
                <a:solidFill>
                  <a:srgbClr val="0070C0"/>
                </a:solidFill>
                <a:effectLst/>
                <a:latin typeface="+mn-lt"/>
              </a:rPr>
            </a:br>
            <a:endParaRPr lang="ru-RU" sz="2000" dirty="0">
              <a:solidFill>
                <a:srgbClr val="0070C0"/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0113" y="5941017"/>
            <a:ext cx="8134350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по финансам администрации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400" i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Зиминского</a:t>
            </a:r>
            <a:r>
              <a:rPr lang="ru-RU" sz="1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городского округа Иркутской области</a:t>
            </a:r>
            <a:endParaRPr lang="ru-RU" sz="14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50" y="1785938"/>
            <a:ext cx="8429625" cy="1000125"/>
          </a:xfrm>
          <a:prstGeom prst="rect">
            <a:avLst/>
          </a:prstGeo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endParaRPr lang="ru-RU" sz="3200" b="1" cap="all" dirty="0">
              <a:ln w="6350">
                <a:noFill/>
              </a:ln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Рисунок 0" descr="Gerb.JPG"/>
          <p:cNvPicPr>
            <a:picLocks noChangeArrowheads="1"/>
          </p:cNvPicPr>
          <p:nvPr/>
        </p:nvPicPr>
        <p:blipFill>
          <a:blip r:embed="rId3" cstate="print">
            <a:lum bright="-36000" contrast="54000"/>
          </a:blip>
          <a:srcRect/>
          <a:stretch>
            <a:fillRect/>
          </a:stretch>
        </p:blipFill>
        <p:spPr bwMode="auto">
          <a:xfrm>
            <a:off x="900113" y="476250"/>
            <a:ext cx="1586358" cy="1440000"/>
          </a:xfrm>
          <a:prstGeom prst="rect">
            <a:avLst/>
          </a:prstGeom>
          <a:solidFill>
            <a:schemeClr val="bg1">
              <a:lumMod val="75000"/>
              <a:alpha val="81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426893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rgbClr val="FFC000">
                <a:alpha val="25000"/>
              </a:srgbClr>
            </a:gs>
            <a:gs pos="98000">
              <a:srgbClr val="FF7A00"/>
            </a:gs>
            <a:gs pos="10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952544"/>
              </p:ext>
            </p:extLst>
          </p:nvPr>
        </p:nvGraphicFramePr>
        <p:xfrm>
          <a:off x="1187624" y="620688"/>
          <a:ext cx="6989970" cy="6169499"/>
        </p:xfrm>
        <a:graphic>
          <a:graphicData uri="http://schemas.openxmlformats.org/drawingml/2006/table">
            <a:tbl>
              <a:tblPr firstRow="1" firstCol="1" lastRow="1"/>
              <a:tblGrid>
                <a:gridCol w="3894992"/>
                <a:gridCol w="1139007"/>
                <a:gridCol w="1047477"/>
                <a:gridCol w="908494"/>
              </a:tblGrid>
              <a:tr h="31494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4323" marR="4323" marT="432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2023г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    </a:t>
                      </a:r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endParaRPr lang="ru-RU" sz="1200" b="1" i="1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r>
                        <a:rPr lang="ru-RU" sz="12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(план)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Молодежная политика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355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культуры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109 856,5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127 381,2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154 234,5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 физической культуры и спорта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172 686,9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136 855,1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169 288,3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поддержка населения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21 283,6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22 857,1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32 917,6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395 142,8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169 818,7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91 281,0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Обеспечение населения города доступным жильем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551 541,5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610 552,7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66 634,9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дорожного хозяйства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141 776,8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88 754,5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150 294,9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Содействие развитию малого и среднего предпринимательства </a:t>
                      </a:r>
                      <a:r>
                        <a:rPr lang="ru-RU" sz="1200" b="1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г.Зимы</a:t>
                      </a:r>
                      <a:endParaRPr lang="ru-RU" sz="12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труда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1 525,8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1 382,9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5 392,6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948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11 571,2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12 042,1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13 114,4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 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</a:t>
                      </a:r>
                      <a:r>
                        <a:rPr lang="ru-RU" sz="1100" b="0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71</a:t>
                      </a:r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33 116,5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16 600,1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1 058 563,0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1 105 309,2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1 154 656,8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052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Оказание содействия по сохранению и улучшению здоровья населения г. Зимы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020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 ЗГМО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27 221,1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13 848,8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106 146,1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9576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2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Территориальное планирование и обеспечение градостроительной документации на территории ЗГМО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1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0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53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1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 в рамках программ</a:t>
                      </a: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2 602 214,0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2 322 759,4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1 962 057,7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23" marR="4323" marT="43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 bwMode="auto">
          <a:xfrm>
            <a:off x="-324544" y="0"/>
            <a:ext cx="9577064" cy="476672"/>
          </a:xfrm>
          <a:prstGeom prst="rect">
            <a:avLst/>
          </a:prstGeo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1800" b="1" dirty="0" smtClean="0">
                <a:solidFill>
                  <a:srgbClr val="002060"/>
                </a:solidFill>
                <a:effectLst/>
              </a:rPr>
              <a:t>Структура расходной части  бюджета </a:t>
            </a:r>
          </a:p>
          <a:p>
            <a:pPr algn="ctr"/>
            <a:r>
              <a:rPr lang="ru-RU" sz="1800" b="1" dirty="0" smtClean="0">
                <a:solidFill>
                  <a:srgbClr val="002060"/>
                </a:solidFill>
                <a:effectLst/>
              </a:rPr>
              <a:t>в разрезе муниципальных программ (</a:t>
            </a:r>
            <a:r>
              <a:rPr lang="ru-RU" sz="1800" b="1" dirty="0" err="1">
                <a:solidFill>
                  <a:srgbClr val="002060"/>
                </a:solidFill>
                <a:effectLst/>
              </a:rPr>
              <a:t>тыс.руб</a:t>
            </a:r>
            <a:r>
              <a:rPr lang="ru-RU" sz="1800" b="1" dirty="0" smtClean="0">
                <a:solidFill>
                  <a:srgbClr val="002060"/>
                </a:solidFill>
                <a:effectLst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159992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823082"/>
              </p:ext>
            </p:extLst>
          </p:nvPr>
        </p:nvGraphicFramePr>
        <p:xfrm>
          <a:off x="611559" y="764704"/>
          <a:ext cx="7920882" cy="5904656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4263794"/>
                <a:gridCol w="1179705"/>
                <a:gridCol w="1247118"/>
                <a:gridCol w="1230265"/>
              </a:tblGrid>
              <a:tr h="38487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2026г.     (проект)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2027г.   </a:t>
                      </a:r>
                      <a:r>
                        <a:rPr lang="ru-RU" sz="1200" u="none" strike="noStrike" dirty="0" smtClean="0">
                          <a:effectLst/>
                        </a:rPr>
                        <a:t>        </a:t>
                      </a:r>
                      <a:r>
                        <a:rPr lang="ru-RU" sz="1200" u="none" strike="noStrike" dirty="0">
                          <a:effectLst/>
                        </a:rPr>
                        <a:t>(проект)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</a:rPr>
                        <a:t>2028г</a:t>
                      </a:r>
                      <a:r>
                        <a:rPr lang="ru-RU" sz="1200" u="none" strike="noStrike" dirty="0" smtClean="0">
                          <a:effectLst/>
                        </a:rPr>
                        <a:t>.        </a:t>
                      </a:r>
                      <a:r>
                        <a:rPr lang="ru-RU" sz="1200" u="none" strike="noStrike" dirty="0">
                          <a:effectLst/>
                        </a:rPr>
                        <a:t>(проект)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1954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Охрана труда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1 865,0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1 434,5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1 377,9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53661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Энергосбережение и повышение энергетической эффективности на территории ЗГО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848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Содержание и ремонт муниципального жилищного фонда на территории ЗГО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7 040,8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6 001,3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5 038,3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954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Развитие дорожного хозяйства города Зимы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93 889,0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112 189,8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109 339,8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954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Социальная поддержка населения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9 281,0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9 738,2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9 728,2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5774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Обеспечение населения города доступным жильем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2 280,0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541 354,7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954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Охрана окружающей среды ЗГО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57 899,3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121 383,2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159 247,7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3559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Формирование современной городской среды ЗГО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41,5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848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Содействие развитию малого и среднего предпринимательства г.Зимы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210,0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210,0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210,0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848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Сохранение и укрепление общественного здоровья на территории ЗГО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15 156,3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15 165,7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14 863,6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954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Молодежная политика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2 523,4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1 349,0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1 351,0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954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Безопасность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9 884,1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8 506,5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8 279,5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954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Молодым семьям-доступное жилье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848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Реализация государственной национальной политики на территории ЗГО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954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Развитие физической культуры и спорта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38 484,4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37 981,1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33 987,9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3848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Модернизация коммунальной инфраструктуры на территории ЗГО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1 200,0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390 201,7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276 078,9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954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Развитие образования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1 029 852,8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1 016 932,0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1 016 345,4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10277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Развитие культуры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</a:rPr>
                        <a:t>107 736,5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104 569,5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</a:rPr>
                        <a:t>101 090,2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41822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Итого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1 377 396,1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1 825 714,5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2 278 345,1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720" marR="5720" marT="57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251520" y="188640"/>
            <a:ext cx="8640960" cy="43204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Структура расходной части  бюджета </a:t>
            </a:r>
          </a:p>
          <a:p>
            <a:pPr algn="ctr"/>
            <a:r>
              <a:rPr lang="ru-RU" sz="1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разрезе муниципальных программ (</a:t>
            </a:r>
            <a:r>
              <a:rPr lang="ru-RU" sz="16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25562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rgbClr val="FFC000">
                <a:alpha val="58000"/>
              </a:srgbClr>
            </a:gs>
            <a:gs pos="85000">
              <a:srgbClr val="FF7A00"/>
            </a:gs>
            <a:gs pos="93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23528" y="404664"/>
            <a:ext cx="8640960" cy="79208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ACCBF9">
                    <a:lumMod val="25000"/>
                  </a:srgbClr>
                </a:solidFill>
              </a:rPr>
              <a:t>Публично – нормативные обязательства                                                   </a:t>
            </a:r>
            <a:r>
              <a:rPr lang="ru-RU" sz="2000" b="1" dirty="0" err="1" smtClean="0">
                <a:solidFill>
                  <a:srgbClr val="ACCBF9">
                    <a:lumMod val="25000"/>
                  </a:srgbClr>
                </a:solidFill>
              </a:rPr>
              <a:t>Зиминского</a:t>
            </a:r>
            <a:r>
              <a:rPr lang="ru-RU" sz="2000" b="1" dirty="0" smtClean="0">
                <a:solidFill>
                  <a:srgbClr val="ACCBF9">
                    <a:lumMod val="25000"/>
                  </a:srgbClr>
                </a:solidFill>
              </a:rPr>
              <a:t> городского округа Иркутской области (тыс. руб.)</a:t>
            </a:r>
            <a:endParaRPr lang="ru-RU" sz="2000" b="1" dirty="0">
              <a:solidFill>
                <a:srgbClr val="ACCBF9">
                  <a:lumMod val="25000"/>
                </a:srgb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3961721"/>
              </p:ext>
            </p:extLst>
          </p:nvPr>
        </p:nvGraphicFramePr>
        <p:xfrm>
          <a:off x="755576" y="1658470"/>
          <a:ext cx="7704856" cy="4037204"/>
        </p:xfrm>
        <a:graphic>
          <a:graphicData uri="http://schemas.openxmlformats.org/drawingml/2006/table">
            <a:tbl>
              <a:tblPr lastRow="1">
                <a:tableStyleId>{69C7853C-536D-4A76-A0AE-DD22124D55A5}</a:tableStyleId>
              </a:tblPr>
              <a:tblGrid>
                <a:gridCol w="2929554"/>
                <a:gridCol w="999710"/>
                <a:gridCol w="967280"/>
                <a:gridCol w="864096"/>
                <a:gridCol w="936104"/>
                <a:gridCol w="1008112"/>
              </a:tblGrid>
              <a:tr h="105045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r>
                        <a:rPr lang="ru-RU" sz="1400" b="1" u="none" strike="noStrike" dirty="0" smtClean="0">
                          <a:effectLst/>
                        </a:rPr>
                        <a:t>2024г</a:t>
                      </a:r>
                      <a:r>
                        <a:rPr lang="ru-RU" sz="1400" b="1" u="none" strike="noStrike" dirty="0">
                          <a:effectLst/>
                        </a:rPr>
                        <a:t>.      (факт)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  </a:t>
                      </a:r>
                      <a:r>
                        <a:rPr lang="ru-RU" sz="1400" b="1" u="none" strike="noStrike" dirty="0" smtClean="0">
                          <a:effectLst/>
                        </a:rPr>
                        <a:t>2025г</a:t>
                      </a:r>
                      <a:r>
                        <a:rPr lang="ru-RU" sz="1400" b="1" u="none" strike="noStrike" dirty="0">
                          <a:effectLst/>
                        </a:rPr>
                        <a:t>.   (план)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2026г</a:t>
                      </a:r>
                      <a:r>
                        <a:rPr lang="ru-RU" sz="1400" b="1" u="none" strike="noStrike" dirty="0">
                          <a:effectLst/>
                        </a:rPr>
                        <a:t>.  (проект)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2027г</a:t>
                      </a:r>
                      <a:r>
                        <a:rPr lang="ru-RU" sz="1400" b="1" u="none" strike="noStrike" dirty="0">
                          <a:effectLst/>
                        </a:rPr>
                        <a:t>.   (проект)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</a:rPr>
                        <a:t>2028г</a:t>
                      </a:r>
                      <a:r>
                        <a:rPr lang="ru-RU" sz="1400" b="1" u="none" strike="noStrike" dirty="0">
                          <a:effectLst/>
                        </a:rPr>
                        <a:t>.   (проект)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</a:tr>
              <a:tr h="10453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Выплата пенсий муниципальным служащим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7 486,5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8 077,3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7 </a:t>
                      </a:r>
                      <a:r>
                        <a:rPr lang="ru-RU" sz="1200" u="none" strike="noStrike" dirty="0" smtClean="0">
                          <a:effectLst/>
                        </a:rPr>
                        <a:t>916,0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8 400,0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8 400,0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</a:tr>
              <a:tr h="14933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Предоставление ежемесячной денежной выплаты почетным гражданам города Зимы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260,0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218,0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220,0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233,2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</a:rPr>
                        <a:t>233,2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</a:tr>
              <a:tr h="44801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</a:rPr>
                        <a:t>7 746,5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</a:rPr>
                        <a:t>8 295,3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</a:rPr>
                        <a:t>8 136,0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8 633,2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8 633,2</a:t>
                      </a:r>
                      <a:endParaRPr kumimoji="0" lang="ru-RU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8965" marR="8965" marT="896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640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rgbClr val="FFB36D">
                <a:lumMod val="22000"/>
                <a:lumOff val="78000"/>
              </a:srgbClr>
            </a:gs>
            <a:gs pos="96000">
              <a:srgbClr val="FF7A00"/>
            </a:gs>
            <a:gs pos="100000">
              <a:srgbClr val="FF5800"/>
            </a:gs>
            <a:gs pos="96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971600" y="1268760"/>
            <a:ext cx="7704856" cy="122413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2">
                    <a:lumMod val="50000"/>
                  </a:schemeClr>
                </a:solidFill>
              </a:rPr>
              <a:t>Спасибо за внимание !</a:t>
            </a:r>
            <a:endParaRPr lang="ru-RU" sz="5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9252" y="3356992"/>
            <a:ext cx="4572000" cy="270843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>
                <a:latin typeface="Times New Roman" pitchFamily="18" charset="0"/>
                <a:cs typeface="Times New Roman" pitchFamily="18" charset="0"/>
              </a:rPr>
              <a:t>Управление по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финансам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u="sng" dirty="0" err="1">
                <a:latin typeface="Times New Roman" pitchFamily="18" charset="0"/>
                <a:cs typeface="Times New Roman" pitchFamily="18" charset="0"/>
              </a:rPr>
              <a:t>Зиминского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городского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округа Иркутской области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г.Зима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ул. Лазо, д. 25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Тел./факс :8(39554)3-60-90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E-mail: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  <a:hlinkClick r:id="rId3"/>
              </a:rPr>
              <a:t>fin04@govirk.ru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Официальный сайт: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www.zimadm.ru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84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3238" y="530225"/>
            <a:ext cx="8183562" cy="5399105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32500" lnSpcReduction="20000"/>
          </a:bodyPr>
          <a:lstStyle/>
          <a:p>
            <a:pPr algn="just">
              <a:buNone/>
              <a:defRPr/>
            </a:pPr>
            <a:r>
              <a:rPr lang="ru-RU" sz="4000" b="1" i="1" dirty="0" smtClean="0"/>
              <a:t>     		Проект Решения Думы Зиминского городского округа Иркутской области «О бюджете Зиминского городского </a:t>
            </a:r>
            <a:r>
              <a:rPr lang="ru-RU" sz="4000" b="1" i="1" dirty="0"/>
              <a:t>округа Иркутской области на </a:t>
            </a:r>
            <a:r>
              <a:rPr lang="ru-RU" sz="4000" b="1" i="1" dirty="0" smtClean="0"/>
              <a:t>20</a:t>
            </a:r>
            <a:r>
              <a:rPr lang="en-US" sz="4000" b="1" i="1" dirty="0" smtClean="0"/>
              <a:t>2</a:t>
            </a:r>
            <a:r>
              <a:rPr lang="ru-RU" sz="4000" b="1" i="1" dirty="0" smtClean="0"/>
              <a:t>6 год и на плановый период 2027 и 2028 годов» подготовлен в соответствии с требованиями: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ru-RU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Бюджетного кодекса Российской Федерации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Федерального закона от 06.10.2003 г. № 131-ФЗ «Об общих принципах организации местного самоуправления в РФ»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3700" b="1" i="1" dirty="0" smtClean="0"/>
              <a:t>Приказа Министерства финансов Российской Федерации от 24.05.2022г. № 82н «О порядке формирования и применения  кодов бюджетной классификации Российской Федерации, их структуре и принципах назначения»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3700" b="1" i="1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Приказа Министерства финансов Российской Федерации от 10.06.2025г. № 70н «Об утверждении кодов (перечней кодов) бюджетной классификации Российской Федерации на 2026 год (на 2026 год и на плановый период 2027 и 2028 годов)»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Закона Иркутской области от 22.10.2013 г. № 74-ОЗ «О межбюджетных трансфертах и нормативах отчислений в местные бюджеты»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Положения о бюджетном процессе в </a:t>
            </a:r>
            <a:r>
              <a:rPr lang="ru-RU" sz="3700" b="1" i="1" dirty="0" err="1" smtClean="0"/>
              <a:t>Зиминском</a:t>
            </a:r>
            <a:r>
              <a:rPr lang="ru-RU" sz="3700" b="1" i="1" dirty="0" smtClean="0"/>
              <a:t> городском округе Иркутской области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Основных направлений налоговой и бюджетной политики Зиминского городского округа Иркутской области на 20</a:t>
            </a:r>
            <a:r>
              <a:rPr lang="en-US" sz="3700" b="1" i="1" dirty="0" smtClean="0"/>
              <a:t>2</a:t>
            </a:r>
            <a:r>
              <a:rPr lang="ru-RU" sz="3700" b="1" i="1" dirty="0" smtClean="0"/>
              <a:t>6 год и плановый период 2027 и 2028 годов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r>
              <a:rPr lang="ru-RU" sz="3700" b="1" i="1" dirty="0" smtClean="0"/>
              <a:t>Муниципальных программ и иных </a:t>
            </a:r>
            <a:r>
              <a:rPr lang="ru-RU" sz="3700" b="1" i="1" dirty="0" smtClean="0"/>
              <a:t>документов</a:t>
            </a:r>
          </a:p>
          <a:p>
            <a:pPr algn="just" eaLnBrk="1" hangingPunct="1">
              <a:buFont typeface="Wingdings" panose="05000000000000000000" pitchFamily="2" charset="2"/>
              <a:buChar char="Ø"/>
              <a:defRPr/>
            </a:pPr>
            <a:endParaRPr lang="ru-RU" sz="3700" b="1" i="1" dirty="0" smtClean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ru-RU" sz="3700" b="1" i="1" dirty="0">
                <a:latin typeface="Calibri" pitchFamily="34" charset="0"/>
                <a:ea typeface="Times New Roman"/>
              </a:rPr>
              <a:t>Федерального закона от 20.03.2025 N 33-ФЗ «Об общих принципах организации местного самоуправления в единой системе публичной власти»</a:t>
            </a:r>
            <a:endParaRPr lang="ru-RU" sz="3700" b="1" i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886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80177"/>
              </p:ext>
            </p:extLst>
          </p:nvPr>
        </p:nvGraphicFramePr>
        <p:xfrm>
          <a:off x="323850" y="1628775"/>
          <a:ext cx="8456613" cy="428053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42275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192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001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152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Основные параметры бюджета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2026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2027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2028 год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ДОХОДЫ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1 606 687,8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2 037 569,0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2 473 055,3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РАСХОДЫ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1 638 805,1</a:t>
                      </a:r>
                      <a:endParaRPr lang="ru-RU" sz="16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2 070 719,0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2 506 805,3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ДЕФИЦИТ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32 117,3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33 150,0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33 750,0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Процент дефицита                               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(к доходам без учета безвозмездных поступлений)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7,5%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18864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ОСНОВНЫЕ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ПАРАМЕТРЫ ПРОЕКТА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БЮДЖЕТА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                                                                ЗИМИНСКОГО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ГОРОДСКОГО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ОКРУГА ИРКУТСКОЙ ОБЛАСТИ</a:t>
            </a:r>
            <a:endParaRPr lang="ru-RU" b="1" i="1" dirty="0">
              <a:solidFill>
                <a:srgbClr val="0070C0"/>
              </a:solidFill>
              <a:effectLst/>
              <a:latin typeface="+mj-lt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на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2026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год и  плановый период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2027 </a:t>
            </a:r>
            <a:r>
              <a:rPr lang="ru-RU" b="1" i="1" dirty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и </a:t>
            </a:r>
            <a:r>
              <a:rPr lang="ru-RU" b="1" i="1" dirty="0" smtClean="0">
                <a:solidFill>
                  <a:srgbClr val="0070C0"/>
                </a:solidFill>
                <a:effectLst/>
                <a:latin typeface="+mj-lt"/>
                <a:cs typeface="Times New Roman" pitchFamily="18" charset="0"/>
              </a:rPr>
              <a:t>2028 годов</a:t>
            </a:r>
            <a:endParaRPr lang="ru-RU" b="1" i="1" dirty="0">
              <a:solidFill>
                <a:srgbClr val="0070C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29731" name="Прямоугольник 10"/>
          <p:cNvSpPr>
            <a:spLocks noChangeArrowheads="1"/>
          </p:cNvSpPr>
          <p:nvPr/>
        </p:nvSpPr>
        <p:spPr bwMode="auto">
          <a:xfrm>
            <a:off x="7235825" y="1268413"/>
            <a:ext cx="17430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 dirty="0" smtClean="0">
                <a:latin typeface="Verdana" pitchFamily="34" charset="0"/>
              </a:rPr>
              <a:t>     </a:t>
            </a:r>
            <a:r>
              <a:rPr lang="ru-RU" sz="1400" b="1" i="1" dirty="0" smtClean="0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(</a:t>
            </a:r>
            <a:r>
              <a:rPr lang="ru-RU" sz="1400" b="1" i="1" dirty="0" err="1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тыс.руб</a:t>
            </a:r>
            <a:r>
              <a:rPr lang="ru-RU" sz="1400" b="1" i="1" dirty="0">
                <a:solidFill>
                  <a:schemeClr val="tx2">
                    <a:lumMod val="25000"/>
                  </a:schemeClr>
                </a:solidFill>
                <a:latin typeface="+mn-lt"/>
                <a:ea typeface="SimHei" pitchFamily="49" charset="-122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3687258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1"/>
          <p:cNvSpPr>
            <a:spLocks noChangeArrowheads="1"/>
          </p:cNvSpPr>
          <p:nvPr/>
        </p:nvSpPr>
        <p:spPr bwMode="auto">
          <a:xfrm>
            <a:off x="0" y="25942"/>
            <a:ext cx="9144000" cy="923330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ctr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поступления доходов </a:t>
            </a:r>
            <a:endParaRPr lang="ru-RU" sz="1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учетом изменения бюджетного и налогового законодательства в бюджет</a:t>
            </a:r>
            <a:endParaRPr lang="ru-RU" sz="1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algn="ctr" eaLnBrk="0" hangingPunct="0"/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Зиминского городского муниципального образования в 2024-2028 годах (</a:t>
            </a:r>
            <a:r>
              <a:rPr lang="ru-RU" sz="1200" b="1" dirty="0" err="1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тыс.руб</a:t>
            </a:r>
            <a:r>
              <a:rPr lang="ru-RU" sz="1200" b="1" dirty="0" smtClean="0">
                <a:solidFill>
                  <a:prstClr val="black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.)                                                                </a:t>
            </a:r>
            <a:endParaRPr lang="ru-RU" sz="12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eaLnBrk="0" hangingPunct="0"/>
            <a:endParaRPr lang="ru-RU" dirty="0" smtClean="0">
              <a:solidFill>
                <a:srgbClr val="C0504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588275"/>
              </p:ext>
            </p:extLst>
          </p:nvPr>
        </p:nvGraphicFramePr>
        <p:xfrm>
          <a:off x="21341" y="692697"/>
          <a:ext cx="9122658" cy="6365502"/>
        </p:xfrm>
        <a:graphic>
          <a:graphicData uri="http://schemas.openxmlformats.org/drawingml/2006/table">
            <a:tbl>
              <a:tblPr/>
              <a:tblGrid>
                <a:gridCol w="18694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07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84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007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586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4655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4655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4655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2121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4655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</a:tblGrid>
              <a:tr h="619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Показатель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2024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факт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2025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оценка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2026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 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2027 </a:t>
                      </a: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  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effectLst/>
                          <a:latin typeface="Times New Roman"/>
                          <a:ea typeface="Times New Roman"/>
                        </a:rPr>
                        <a:t>2028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г., прогноз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Темп роста,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05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21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Налоговые и неналоговые доходы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380391,5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454310,4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119,4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428230,0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94,3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442000,0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103,2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450000,0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101,8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21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всего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2225867,9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1772417,4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79,6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1178457,8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66,5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1595569,0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135,4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2023055,3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Times New Roman"/>
                        </a:rPr>
                        <a:t>126,8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95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поступления от других бюджетов бюджетной системы Российской Федерации, 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всего, из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них: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2226067,5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1772417,4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79,6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1178457,8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66,5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1595569,0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135,4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2023055,3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126,8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37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Дотации</a:t>
                      </a: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в том числе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378566,1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371557,3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98,1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236752,2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63,7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195865,9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82,7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190581,6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97,3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214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выравнивание бюджетной обеспеченности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174215,6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286839,2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164,6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236752,2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82,5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195865,9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82,7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190581,6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97,3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476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i="1" dirty="0">
                          <a:latin typeface="Times New Roman"/>
                          <a:ea typeface="Times New Roman"/>
                          <a:cs typeface="Times New Roman"/>
                        </a:rPr>
                        <a:t>дотации на сбалансированность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204350,5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84718,1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41,5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i="1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369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Субсидии бюджетам бюджетной системы Российской Федерации и муниципальных образований (межбюджетные субсидии): 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937772,0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490033,9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52,3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141288,7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28,8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604536,4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427,9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1032574,0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170,8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895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Субвенции бюджетам субъектов Российской Федерации и муниципальных образований </a:t>
                      </a: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844065,4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853133,2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101,1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800416,9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93,8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795166,7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99,3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799899,7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100,6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67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Times New Roman"/>
                          <a:ea typeface="Times New Roman"/>
                          <a:cs typeface="Times New Roman"/>
                        </a:rPr>
                        <a:t>Иные межбюджетные трансферты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65664,0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57693,0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87,9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47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Прочие безвозмездные поступления</a:t>
                      </a:r>
                      <a:endParaRPr lang="ru-RU" sz="1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18,0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highlight>
                            <a:srgbClr val="FFFF00"/>
                          </a:highlight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6632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  <a:latin typeface="Times New Roman"/>
                          <a:ea typeface="Times New Roman"/>
                        </a:rPr>
                        <a:t>-217,6</a:t>
                      </a:r>
                      <a:endParaRPr lang="ru-RU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53057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Итого 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доходов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: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93" marR="3819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2606259,4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2226727,8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85,4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1606687,8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72,2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2037569,0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126,8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2473055,3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/>
                          <a:ea typeface="Times New Roman"/>
                        </a:rPr>
                        <a:t>121,4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6938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71414"/>
            <a:ext cx="7286676" cy="642942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rgbClr val="E5191E"/>
                </a:solidFill>
              </a:rPr>
              <a:t>Анализ доходов бюджета Зиминского городского округа Иркутской области на 2026 – 2028 годы, </a:t>
            </a:r>
            <a:br>
              <a:rPr lang="ru-RU" sz="1600" b="1" dirty="0" smtClean="0">
                <a:solidFill>
                  <a:srgbClr val="E5191E"/>
                </a:solidFill>
              </a:rPr>
            </a:br>
            <a:r>
              <a:rPr lang="ru-RU" sz="1600" b="1" dirty="0" smtClean="0">
                <a:solidFill>
                  <a:srgbClr val="E5191E"/>
                </a:solidFill>
              </a:rPr>
              <a:t>тыс. рублей</a:t>
            </a:r>
            <a:endParaRPr lang="ru-RU" sz="1600" b="1" dirty="0">
              <a:solidFill>
                <a:srgbClr val="E5191E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84085844"/>
              </p:ext>
            </p:extLst>
          </p:nvPr>
        </p:nvGraphicFramePr>
        <p:xfrm>
          <a:off x="36000" y="836712"/>
          <a:ext cx="9000496" cy="5787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56749" y="1133691"/>
            <a:ext cx="1142438" cy="28575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prstClr val="black"/>
                </a:solidFill>
              </a:rPr>
              <a:t>2 606 259,4</a:t>
            </a:r>
            <a:endParaRPr lang="ru-RU" sz="1300" b="1" dirty="0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65892" y="1790754"/>
            <a:ext cx="1152128" cy="32337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prstClr val="black"/>
                </a:solidFill>
              </a:rPr>
              <a:t>2 226 727,8</a:t>
            </a:r>
            <a:endParaRPr lang="ru-RU" sz="1300" b="1" dirty="0">
              <a:solidFill>
                <a:prstClr val="black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3318020" y="1790754"/>
            <a:ext cx="677916" cy="106218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1599187" y="1133691"/>
            <a:ext cx="594214" cy="70459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763688" y="1133691"/>
            <a:ext cx="1060181" cy="347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-379531,6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(-14,6%)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91879" y="1952440"/>
            <a:ext cx="1008113" cy="4547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-620 040,0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(-27,8%)</a:t>
            </a:r>
            <a:endParaRPr lang="ru-RU" sz="1200" b="1" dirty="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860032" y="3054203"/>
            <a:ext cx="115212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+430881,2</a:t>
            </a:r>
          </a:p>
          <a:p>
            <a:pPr algn="ctr"/>
            <a:r>
              <a:rPr lang="ru-RU" sz="1200" b="1" dirty="0" smtClean="0">
                <a:solidFill>
                  <a:prstClr val="black"/>
                </a:solidFill>
              </a:rPr>
              <a:t>(+26,8%)</a:t>
            </a:r>
            <a:endParaRPr lang="ru-RU" sz="1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74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">
              <a:srgbClr val="FFF1E5"/>
            </a:gs>
            <a:gs pos="100000">
              <a:srgbClr val="FF7A00"/>
            </a:gs>
            <a:gs pos="10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sz="2200" b="1" i="1" dirty="0" smtClean="0">
                <a:solidFill>
                  <a:srgbClr val="E5191E"/>
                </a:solidFill>
              </a:rPr>
              <a:t>Структура налоговых и неналоговых доходов местного бюджета, тыс. рублей</a:t>
            </a:r>
            <a:r>
              <a:rPr lang="ru-RU" sz="2400" b="1" i="1" dirty="0" smtClean="0">
                <a:solidFill>
                  <a:srgbClr val="E5191E"/>
                </a:solidFill>
              </a:rPr>
              <a:t/>
            </a:r>
            <a:br>
              <a:rPr lang="ru-RU" sz="2400" b="1" i="1" dirty="0" smtClean="0">
                <a:solidFill>
                  <a:srgbClr val="E5191E"/>
                </a:solidFill>
              </a:rPr>
            </a:br>
            <a:endParaRPr lang="ru-RU" sz="2400" b="1" i="1" dirty="0">
              <a:solidFill>
                <a:srgbClr val="E5191E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83841324"/>
              </p:ext>
            </p:extLst>
          </p:nvPr>
        </p:nvGraphicFramePr>
        <p:xfrm>
          <a:off x="419734" y="692696"/>
          <a:ext cx="8544753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64911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0">
              <a:srgbClr val="FFD9B7"/>
            </a:gs>
            <a:gs pos="100000">
              <a:srgbClr val="FF7A00"/>
            </a:gs>
            <a:gs pos="10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88640"/>
            <a:ext cx="9144000" cy="923330"/>
          </a:xfrm>
          <a:prstGeom prst="rect">
            <a:avLst/>
          </a:prstGeom>
          <a:noFill/>
          <a:effectLst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rgbClr val="E5191E"/>
                </a:solidFill>
              </a:rPr>
              <a:t>Структура </a:t>
            </a:r>
            <a:r>
              <a:rPr lang="ru-RU" b="1" i="1" dirty="0" smtClean="0">
                <a:solidFill>
                  <a:srgbClr val="E5191E"/>
                </a:solidFill>
              </a:rPr>
              <a:t>безвозмездных поступлений областного бюджета</a:t>
            </a:r>
            <a:r>
              <a:rPr lang="ru-RU" b="1" i="1" dirty="0">
                <a:solidFill>
                  <a:srgbClr val="E5191E"/>
                </a:solidFill>
              </a:rPr>
              <a:t>, </a:t>
            </a:r>
            <a:endParaRPr lang="ru-RU" b="1" i="1" dirty="0" smtClean="0">
              <a:solidFill>
                <a:srgbClr val="E5191E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 smtClean="0">
                <a:solidFill>
                  <a:srgbClr val="E5191E"/>
                </a:solidFill>
              </a:rPr>
              <a:t>тыс</a:t>
            </a:r>
            <a:r>
              <a:rPr lang="ru-RU" b="1" i="1" dirty="0">
                <a:solidFill>
                  <a:srgbClr val="E5191E"/>
                </a:solidFill>
              </a:rPr>
              <a:t>. рублей</a:t>
            </a:r>
            <a:br>
              <a:rPr lang="ru-RU" b="1" i="1" dirty="0">
                <a:solidFill>
                  <a:srgbClr val="E5191E"/>
                </a:solidFill>
              </a:rPr>
            </a:br>
            <a:endParaRPr lang="ru-RU" b="1" i="1" dirty="0">
              <a:solidFill>
                <a:srgbClr val="0070C0"/>
              </a:solidFill>
              <a:effectLst/>
              <a:latin typeface="+mj-lt"/>
              <a:cs typeface="Times New Roman" pitchFamily="18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040204804"/>
              </p:ext>
            </p:extLst>
          </p:nvPr>
        </p:nvGraphicFramePr>
        <p:xfrm>
          <a:off x="107504" y="908720"/>
          <a:ext cx="903649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921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rgbClr val="FFC000"/>
            </a:gs>
            <a:gs pos="100000">
              <a:srgbClr val="FF7A00"/>
            </a:gs>
            <a:gs pos="10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8438706"/>
              </p:ext>
            </p:extLst>
          </p:nvPr>
        </p:nvGraphicFramePr>
        <p:xfrm>
          <a:off x="395536" y="836712"/>
          <a:ext cx="849694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67544" y="260648"/>
            <a:ext cx="8352928" cy="864096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prstClr val="black"/>
                </a:solidFill>
              </a:rPr>
              <a:t>Расходы бюджета </a:t>
            </a:r>
            <a:r>
              <a:rPr lang="ru-RU" b="1" i="1" dirty="0" err="1" smtClean="0">
                <a:solidFill>
                  <a:prstClr val="black"/>
                </a:solidFill>
              </a:rPr>
              <a:t>Зиминского</a:t>
            </a:r>
            <a:r>
              <a:rPr lang="ru-RU" b="1" i="1" dirty="0" smtClean="0">
                <a:solidFill>
                  <a:prstClr val="black"/>
                </a:solidFill>
              </a:rPr>
              <a:t> городского округа Иркутской области (</a:t>
            </a:r>
            <a:r>
              <a:rPr lang="ru-RU" b="1" i="1" dirty="0" err="1" smtClean="0">
                <a:solidFill>
                  <a:prstClr val="black"/>
                </a:solidFill>
              </a:rPr>
              <a:t>тыс.руб</a:t>
            </a:r>
            <a:r>
              <a:rPr lang="ru-RU" b="1" i="1" dirty="0" smtClean="0">
                <a:solidFill>
                  <a:prstClr val="black"/>
                </a:solidFill>
              </a:rPr>
              <a:t>.)</a:t>
            </a:r>
            <a:endParaRPr lang="ru-RU" b="1" i="1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092280" y="6309320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2028г.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652120" y="6316676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2027г.</a:t>
            </a: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103948" y="6326088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2026г.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627784" y="6326088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2025г.</a:t>
            </a:r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115616" y="6326088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2024г.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2750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FFC000"/>
            </a:gs>
            <a:gs pos="95000">
              <a:srgbClr val="FF7A00"/>
            </a:gs>
            <a:gs pos="10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0"/>
            <a:ext cx="9144000" cy="576064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Исполнение расходов бюджета ЗГО по функциональной структуре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23643"/>
              </p:ext>
            </p:extLst>
          </p:nvPr>
        </p:nvGraphicFramePr>
        <p:xfrm>
          <a:off x="611560" y="787435"/>
          <a:ext cx="7992890" cy="5721397"/>
        </p:xfrm>
        <a:graphic>
          <a:graphicData uri="http://schemas.openxmlformats.org/drawingml/2006/table">
            <a:tbl>
              <a:tblPr firstRow="1" firstCol="1">
                <a:tableStyleId>{08FB837D-C827-4EFA-A057-4D05807E0F7C}</a:tableStyleId>
              </a:tblPr>
              <a:tblGrid>
                <a:gridCol w="2808313"/>
                <a:gridCol w="1080120"/>
                <a:gridCol w="984672"/>
                <a:gridCol w="1031552"/>
                <a:gridCol w="1080120"/>
                <a:gridCol w="1008113"/>
              </a:tblGrid>
              <a:tr h="52502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2024г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  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(факт)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2025г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(оценка исполнения)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lang="ru-RU" sz="1000" u="none" strike="noStrike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(проект)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2027г.                                (проект)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2028г.                        (проект)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/>
                </a:tc>
              </a:tr>
              <a:tr h="3365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216 122,2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222 889,1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201 677,8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187</a:t>
                      </a:r>
                      <a:r>
                        <a:rPr lang="ru-RU" sz="120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541,1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158 767,8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3 477,2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4 067,2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5 462,1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6 080,9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7 713,5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9233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8 749,6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15 335,0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11 678,5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10 418,5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10 187,0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654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b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89 232,3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206 301,4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145 169,5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230 039,5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265 026,0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6540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 хозяйство</a:t>
                      </a:r>
                      <a:b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833 631,2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249 472,0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31 937,9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414 735,7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841 304,9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Охрана окружающей среды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7 152,8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19 736,0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3 729,0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3 729,0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3 729,0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1 173 365,3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1 194 925,5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1 054 392,6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1 021 750,3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1 018 005,5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 и кинематография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93 519,1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99 068,0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84 457,5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81 838,0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79 027,3</a:t>
                      </a:r>
                      <a:endParaRPr kumimoji="0" lang="ru-RU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Здравоохранение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130,8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28371,6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33 858,1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26 484,6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27 242,8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27 371,7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141 204,8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208 437,5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73 717,6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75 367,4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71396,1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27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2 302,9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1 400,0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7887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и муниципального долга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9616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2 597 263,0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2 256 040,0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1 638 805,1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2 058 840,2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2 482 617,8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389" marR="8389" marT="838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164288" y="530548"/>
            <a:ext cx="1645187" cy="2880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(тыс</a:t>
            </a:r>
            <a:r>
              <a:rPr lang="ru-RU" sz="16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руб</a:t>
            </a:r>
            <a:r>
              <a:rPr lang="ru-RU" sz="1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58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20862</TotalTime>
  <Words>1279</Words>
  <Application>Microsoft Office PowerPoint</Application>
  <PresentationFormat>Экран (4:3)</PresentationFormat>
  <Paragraphs>577</Paragraphs>
  <Slides>13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2_Тема Office</vt:lpstr>
      <vt:lpstr>Базовая</vt:lpstr>
      <vt:lpstr>Проект бюджета Зиминского городского округа  Иркутской области на 2026 год и плановый период 2027 и 2028 годов  (Проект Решения Думы Зиминского городского округа Иркутской области)   </vt:lpstr>
      <vt:lpstr>Презентация PowerPoint</vt:lpstr>
      <vt:lpstr>Презентация PowerPoint</vt:lpstr>
      <vt:lpstr>Презентация PowerPoint</vt:lpstr>
      <vt:lpstr>Анализ доходов бюджета Зиминского городского округа Иркутской области на 2026 – 2028 годы,  тыс. рублей</vt:lpstr>
      <vt:lpstr>Структура налоговых и неналоговых доходов местного бюджета, тыс. рублей </vt:lpstr>
      <vt:lpstr>Презентация PowerPoint</vt:lpstr>
      <vt:lpstr>Презентация PowerPoint</vt:lpstr>
      <vt:lpstr>Исполнение расходов бюджета ЗГО по функциональной структуре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Финансовое управление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Осипова</dc:creator>
  <cp:lastModifiedBy>OIS</cp:lastModifiedBy>
  <cp:revision>1494</cp:revision>
  <cp:lastPrinted>2023-11-24T03:49:11Z</cp:lastPrinted>
  <dcterms:created xsi:type="dcterms:W3CDTF">2013-11-05T05:29:52Z</dcterms:created>
  <dcterms:modified xsi:type="dcterms:W3CDTF">2025-11-28T08:27:17Z</dcterms:modified>
</cp:coreProperties>
</file>