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4"/>
  </p:notesMasterIdLst>
  <p:sldIdLst>
    <p:sldId id="315" r:id="rId2"/>
    <p:sldId id="313" r:id="rId3"/>
    <p:sldId id="325" r:id="rId4"/>
    <p:sldId id="317" r:id="rId5"/>
    <p:sldId id="319" r:id="rId6"/>
    <p:sldId id="318" r:id="rId7"/>
    <p:sldId id="323" r:id="rId8"/>
    <p:sldId id="322" r:id="rId9"/>
    <p:sldId id="321" r:id="rId10"/>
    <p:sldId id="303" r:id="rId11"/>
    <p:sldId id="304" r:id="rId12"/>
    <p:sldId id="307" r:id="rId13"/>
    <p:sldId id="308" r:id="rId14"/>
    <p:sldId id="309" r:id="rId15"/>
    <p:sldId id="306" r:id="rId16"/>
    <p:sldId id="305" r:id="rId17"/>
    <p:sldId id="314" r:id="rId18"/>
    <p:sldId id="310" r:id="rId19"/>
    <p:sldId id="311" r:id="rId20"/>
    <p:sldId id="327" r:id="rId21"/>
    <p:sldId id="326" r:id="rId22"/>
    <p:sldId id="312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8AC8"/>
    <a:srgbClr val="FF33CC"/>
    <a:srgbClr val="4530C0"/>
    <a:srgbClr val="9900CC"/>
    <a:srgbClr val="451ED2"/>
    <a:srgbClr val="FF3399"/>
    <a:srgbClr val="FFCCCC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94286" autoAdjust="0"/>
  </p:normalViewPr>
  <p:slideViewPr>
    <p:cSldViewPr>
      <p:cViewPr>
        <p:scale>
          <a:sx n="100" d="100"/>
          <a:sy n="100" d="100"/>
        </p:scale>
        <p:origin x="-1962" y="-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8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LN\&#1056;&#1072;&#1073;&#1086;&#1095;&#1080;&#1081;%20&#1089;&#1090;&#1086;&#1083;\&#1089;&#1090;&#1088;&#1091;&#1082;&#1090;&#1091;&#1088;&#1072;%20&#1088;&#1072;&#1089;&#1093;%202016&#1075;.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LN\&#1056;&#1072;&#1073;&#1086;&#1095;&#1080;&#1081;%20&#1089;&#1090;&#1086;&#1083;\&#1089;&#1090;&#1088;&#1091;&#1082;&#1090;&#1091;&#1088;&#1072;%20&#1088;&#1072;&#1089;&#1093;%202016&#1075;.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9.6327237374464664E-2"/>
          <c:y val="0.58762252757620959"/>
          <c:w val="7.8884982237535178E-2"/>
          <c:h val="0.10122553308287503"/>
        </c:manualLayout>
      </c:layout>
      <c:pie3DChart>
        <c:varyColors val="1"/>
        <c:ser>
          <c:idx val="0"/>
          <c:order val="0"/>
          <c:explosion val="19"/>
          <c:dLbls>
            <c:showPercent val="1"/>
            <c:showLeaderLines val="1"/>
          </c:dLbls>
          <c:cat>
            <c:strRef>
              <c:f>Лист1!$B$6:$B$17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 и кинематография</c:v>
                </c:pt>
                <c:pt idx="7">
                  <c:v>Здравоохранение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Лист1!$C$6:$C$17</c:f>
              <c:numCache>
                <c:formatCode>0.0</c:formatCode>
                <c:ptCount val="12"/>
                <c:pt idx="0">
                  <c:v>81021.399999999994</c:v>
                </c:pt>
                <c:pt idx="1">
                  <c:v>2049.1</c:v>
                </c:pt>
                <c:pt idx="2">
                  <c:v>1955.3</c:v>
                </c:pt>
                <c:pt idx="3">
                  <c:v>119126</c:v>
                </c:pt>
                <c:pt idx="4">
                  <c:v>287505.5</c:v>
                </c:pt>
                <c:pt idx="5">
                  <c:v>524570.4</c:v>
                </c:pt>
                <c:pt idx="6">
                  <c:v>51821.1</c:v>
                </c:pt>
                <c:pt idx="7">
                  <c:v>75.8</c:v>
                </c:pt>
                <c:pt idx="8">
                  <c:v>64447.9</c:v>
                </c:pt>
                <c:pt idx="9">
                  <c:v>1687.9</c:v>
                </c:pt>
                <c:pt idx="10">
                  <c:v>6510.7</c:v>
                </c:pt>
                <c:pt idx="11">
                  <c:v>1939.2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71396364662805778"/>
          <c:y val="0.25386427186798005"/>
          <c:w val="0.27391514269683326"/>
          <c:h val="0.71645446279999314"/>
        </c:manualLayout>
      </c:layout>
    </c:legend>
    <c:plotVisOnly val="1"/>
  </c:chart>
  <c:spPr>
    <a:effectLst>
      <a:outerShdw blurRad="50800" dist="50800" dir="5400000" algn="ctr" rotWithShape="0">
        <a:schemeClr val="bg1"/>
      </a:outerShdw>
    </a:effectLst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8.668963739120028E-2"/>
          <c:y val="0.21595232243990742"/>
          <c:w val="0.7980328568284577"/>
          <c:h val="0.78246464915654257"/>
        </c:manualLayout>
      </c:layout>
      <c:pie3DChart>
        <c:varyColors val="1"/>
        <c:ser>
          <c:idx val="0"/>
          <c:order val="0"/>
          <c:explosion val="8"/>
          <c:dLbls>
            <c:dLbl>
              <c:idx val="0"/>
              <c:layout>
                <c:manualLayout>
                  <c:x val="0.10807201233832314"/>
                  <c:y val="-0.21270208745912952"/>
                </c:manualLayout>
              </c:layout>
              <c:showVal val="1"/>
              <c:showCatName val="1"/>
            </c:dLbl>
            <c:dLbl>
              <c:idx val="1"/>
              <c:layout>
                <c:manualLayout>
                  <c:x val="0.10775808256612752"/>
                  <c:y val="-0.15241715032546493"/>
                </c:manualLayout>
              </c:layout>
              <c:showVal val="1"/>
              <c:showCatName val="1"/>
            </c:dLbl>
            <c:dLbl>
              <c:idx val="2"/>
              <c:layout>
                <c:manualLayout>
                  <c:x val="0.12870635826399779"/>
                  <c:y val="-2.1088427775127175E-3"/>
                </c:manualLayout>
              </c:layout>
              <c:showVal val="1"/>
              <c:showCatName val="1"/>
            </c:dLbl>
            <c:dLbl>
              <c:idx val="3"/>
              <c:layout>
                <c:manualLayout>
                  <c:x val="0.10769938306652772"/>
                  <c:y val="6.2510272928778532E-2"/>
                </c:manualLayout>
              </c:layout>
              <c:showVal val="1"/>
              <c:showCatName val="1"/>
            </c:dLbl>
            <c:dLbl>
              <c:idx val="4"/>
              <c:layout>
                <c:manualLayout>
                  <c:x val="-0.19238388710856827"/>
                  <c:y val="-9.4831699505464037E-2"/>
                </c:manualLayout>
              </c:layout>
              <c:showVal val="1"/>
              <c:showCatName val="1"/>
            </c:dLbl>
            <c:dLbl>
              <c:idx val="5"/>
              <c:layout>
                <c:manualLayout>
                  <c:x val="0.21328033723689777"/>
                  <c:y val="-0.21586382584530001"/>
                </c:manualLayout>
              </c:layout>
              <c:showVal val="1"/>
              <c:showCatName val="1"/>
            </c:dLbl>
            <c:dLbl>
              <c:idx val="6"/>
              <c:layout>
                <c:manualLayout>
                  <c:x val="-0.1186180094566807"/>
                  <c:y val="7.3787953983662294E-2"/>
                </c:manualLayout>
              </c:layout>
              <c:showVal val="1"/>
              <c:showCatName val="1"/>
            </c:dLbl>
            <c:dLbl>
              <c:idx val="7"/>
              <c:layout>
                <c:manualLayout>
                  <c:x val="-0.14769123093543429"/>
                  <c:y val="-6.2818460792121106E-3"/>
                </c:manualLayout>
              </c:layout>
              <c:showVal val="1"/>
              <c:showCatName val="1"/>
            </c:dLbl>
            <c:dLbl>
              <c:idx val="8"/>
              <c:layout>
                <c:manualLayout>
                  <c:x val="-0.20866511970109344"/>
                  <c:y val="-8.210344101224451E-2"/>
                </c:manualLayout>
              </c:layout>
              <c:showVal val="1"/>
              <c:showCatName val="1"/>
            </c:dLbl>
            <c:dLbl>
              <c:idx val="9"/>
              <c:layout>
                <c:manualLayout>
                  <c:x val="-0.32028126583826316"/>
                  <c:y val="-0.19577369715326173"/>
                </c:manualLayout>
              </c:layout>
              <c:showVal val="1"/>
              <c:showCatName val="1"/>
            </c:dLbl>
            <c:dLbl>
              <c:idx val="10"/>
              <c:layout>
                <c:manualLayout>
                  <c:x val="-0.13385165510944513"/>
                  <c:y val="-0.22269714847434041"/>
                </c:manualLayout>
              </c:layout>
              <c:showVal val="1"/>
              <c:showCatName val="1"/>
            </c:dLbl>
            <c:dLbl>
              <c:idx val="11"/>
              <c:layout>
                <c:manualLayout>
                  <c:x val="4.8945859148558937E-2"/>
                  <c:y val="-0.19767169554789221"/>
                </c:manualLayout>
              </c:layout>
              <c:showVal val="1"/>
              <c:showCatName val="1"/>
            </c:dLbl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Val val="1"/>
            <c:showCatName val="1"/>
            <c:showLeaderLines val="1"/>
          </c:dLbls>
          <c:cat>
            <c:strRef>
              <c:f>Лист1!$B$6:$B$17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 и кинематография</c:v>
                </c:pt>
                <c:pt idx="7">
                  <c:v>Здравоохранение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Лист1!$C$6:$C$17</c:f>
              <c:numCache>
                <c:formatCode>0.0</c:formatCode>
                <c:ptCount val="12"/>
                <c:pt idx="0">
                  <c:v>81021.399999999994</c:v>
                </c:pt>
                <c:pt idx="1">
                  <c:v>2049.1</c:v>
                </c:pt>
                <c:pt idx="2">
                  <c:v>1955.3</c:v>
                </c:pt>
                <c:pt idx="3">
                  <c:v>119126</c:v>
                </c:pt>
                <c:pt idx="4">
                  <c:v>287505.5</c:v>
                </c:pt>
                <c:pt idx="5">
                  <c:v>524570.4</c:v>
                </c:pt>
                <c:pt idx="6">
                  <c:v>51821.1</c:v>
                </c:pt>
                <c:pt idx="7">
                  <c:v>75.8</c:v>
                </c:pt>
                <c:pt idx="8">
                  <c:v>64447.9</c:v>
                </c:pt>
                <c:pt idx="9">
                  <c:v>1687.9</c:v>
                </c:pt>
                <c:pt idx="10">
                  <c:v>6510.7</c:v>
                </c:pt>
                <c:pt idx="11">
                  <c:v>1939.2</c:v>
                </c:pt>
              </c:numCache>
            </c:numRef>
          </c:val>
        </c:ser>
        <c:dLbls>
          <c:showVal val="1"/>
          <c:showCatName val="1"/>
        </c:dLbls>
      </c:pie3DChart>
    </c:plotArea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760B64-D332-4414-9424-32698DFD547E}" type="doc">
      <dgm:prSet loTypeId="urn:microsoft.com/office/officeart/2005/8/layout/chevron2" loCatId="process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1FFD13A-1792-427A-A1F3-2E34F191C689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265,10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D004A6B-0044-4BB5-B1E0-EA10879577EC}" type="parTrans" cxnId="{8E5972B3-23C9-490E-86D6-3759660DE8B2}">
      <dgm:prSet/>
      <dgm:spPr/>
      <dgm:t>
        <a:bodyPr/>
        <a:lstStyle/>
        <a:p>
          <a:endParaRPr lang="ru-RU"/>
        </a:p>
      </dgm:t>
    </dgm:pt>
    <dgm:pt modelId="{04854A56-32AB-46E4-8A57-8BCBAA849DE1}" type="sibTrans" cxnId="{8E5972B3-23C9-490E-86D6-3759660DE8B2}">
      <dgm:prSet/>
      <dgm:spPr/>
      <dgm:t>
        <a:bodyPr/>
        <a:lstStyle/>
        <a:p>
          <a:endParaRPr lang="ru-RU"/>
        </a:p>
      </dgm:t>
    </dgm:pt>
    <dgm:pt modelId="{B8BD4FD5-275C-453C-AEBA-54BD13F91E43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«Молодежь города Зимы»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72BA1FDE-003C-408E-B651-7DAD9B9CF3D0}" type="parTrans" cxnId="{17101F7D-5DFD-498F-A843-C5BDD403F6EA}">
      <dgm:prSet/>
      <dgm:spPr/>
      <dgm:t>
        <a:bodyPr/>
        <a:lstStyle/>
        <a:p>
          <a:endParaRPr lang="ru-RU"/>
        </a:p>
      </dgm:t>
    </dgm:pt>
    <dgm:pt modelId="{E21AABA7-8C45-4D65-8FC3-34311BF26928}" type="sibTrans" cxnId="{17101F7D-5DFD-498F-A843-C5BDD403F6EA}">
      <dgm:prSet/>
      <dgm:spPr/>
      <dgm:t>
        <a:bodyPr/>
        <a:lstStyle/>
        <a:p>
          <a:endParaRPr lang="ru-RU"/>
        </a:p>
      </dgm:t>
    </dgm:pt>
    <dgm:pt modelId="{31CCABBF-D933-4644-BA50-FBFDD806400C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282,90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B6496D-0E0B-424C-8813-1E69E2BD7EE0}" type="parTrans" cxnId="{EE8B7745-43BB-411A-8AF6-5D929C667B4A}">
      <dgm:prSet/>
      <dgm:spPr/>
      <dgm:t>
        <a:bodyPr/>
        <a:lstStyle/>
        <a:p>
          <a:endParaRPr lang="ru-RU"/>
        </a:p>
      </dgm:t>
    </dgm:pt>
    <dgm:pt modelId="{AC9C2B6C-0B0A-43D6-83B1-2C8BCFEEE284}" type="sibTrans" cxnId="{EE8B7745-43BB-411A-8AF6-5D929C667B4A}">
      <dgm:prSet/>
      <dgm:spPr/>
      <dgm:t>
        <a:bodyPr/>
        <a:lstStyle/>
        <a:p>
          <a:endParaRPr lang="ru-RU"/>
        </a:p>
      </dgm:t>
    </dgm:pt>
    <dgm:pt modelId="{CBED3D6B-AB9E-41C3-BE7B-B9CD300563D1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«Патриотическое воспитание и допризывная подготовка молодежи города Зимы»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324597F0-E5B5-43C8-A0A9-54BDF714AE8B}" type="parTrans" cxnId="{B61503C8-E154-4646-A485-7DF6201C91F2}">
      <dgm:prSet/>
      <dgm:spPr/>
      <dgm:t>
        <a:bodyPr/>
        <a:lstStyle/>
        <a:p>
          <a:endParaRPr lang="ru-RU"/>
        </a:p>
      </dgm:t>
    </dgm:pt>
    <dgm:pt modelId="{B28497FC-B3F3-4026-89A6-B9244F2DCA25}" type="sibTrans" cxnId="{B61503C8-E154-4646-A485-7DF6201C91F2}">
      <dgm:prSet/>
      <dgm:spPr/>
      <dgm:t>
        <a:bodyPr/>
        <a:lstStyle/>
        <a:p>
          <a:endParaRPr lang="ru-RU"/>
        </a:p>
      </dgm:t>
    </dgm:pt>
    <dgm:pt modelId="{77C69B1E-2B9F-41FF-A195-539B5BD438CC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165,00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B337D40-1B64-45EA-A8A4-64734E6840CD}" type="parTrans" cxnId="{1C0ACCD1-7FD4-4C62-AB06-830A9C01627C}">
      <dgm:prSet/>
      <dgm:spPr/>
      <dgm:t>
        <a:bodyPr/>
        <a:lstStyle/>
        <a:p>
          <a:endParaRPr lang="ru-RU"/>
        </a:p>
      </dgm:t>
    </dgm:pt>
    <dgm:pt modelId="{368F8C4D-D294-4765-9A21-3472BC1EA722}" type="sibTrans" cxnId="{1C0ACCD1-7FD4-4C62-AB06-830A9C01627C}">
      <dgm:prSet/>
      <dgm:spPr/>
      <dgm:t>
        <a:bodyPr/>
        <a:lstStyle/>
        <a:p>
          <a:endParaRPr lang="ru-RU"/>
        </a:p>
      </dgm:t>
    </dgm:pt>
    <dgm:pt modelId="{9E786375-C752-4951-8631-8553E15CA75D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«Профилактика наркомании «Под знаком Единства»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C49E35CC-315A-4152-A104-155BD1C69FD3}" type="parTrans" cxnId="{C0B6873A-70A6-46D2-A1F2-58A2B4DA0C8F}">
      <dgm:prSet/>
      <dgm:spPr/>
      <dgm:t>
        <a:bodyPr/>
        <a:lstStyle/>
        <a:p>
          <a:endParaRPr lang="ru-RU"/>
        </a:p>
      </dgm:t>
    </dgm:pt>
    <dgm:pt modelId="{73703C7F-BE86-4FD0-9074-6D2329B0FF7A}" type="sibTrans" cxnId="{C0B6873A-70A6-46D2-A1F2-58A2B4DA0C8F}">
      <dgm:prSet/>
      <dgm:spPr/>
      <dgm:t>
        <a:bodyPr/>
        <a:lstStyle/>
        <a:p>
          <a:endParaRPr lang="ru-RU"/>
        </a:p>
      </dgm:t>
    </dgm:pt>
    <dgm:pt modelId="{8571194E-E6AD-428D-9247-2619ACEDF2EC}" type="pres">
      <dgm:prSet presAssocID="{71760B64-D332-4414-9424-32698DFD547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EADAED9-5829-43D7-A6D3-E00735DF853E}" type="pres">
      <dgm:prSet presAssocID="{61FFD13A-1792-427A-A1F3-2E34F191C689}" presName="composite" presStyleCnt="0"/>
      <dgm:spPr/>
    </dgm:pt>
    <dgm:pt modelId="{EAAB5359-4F29-4FD8-8E65-585E14F31B18}" type="pres">
      <dgm:prSet presAssocID="{61FFD13A-1792-427A-A1F3-2E34F191C689}" presName="parentText" presStyleLbl="alignNode1" presStyleIdx="0" presStyleCnt="3" custScaleX="129615" custLinFactNeighborX="2277" custLinFactNeighborY="98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FF95ED-40D7-4B85-9C45-8490DDF3C51D}" type="pres">
      <dgm:prSet presAssocID="{61FFD13A-1792-427A-A1F3-2E34F191C689}" presName="descendantText" presStyleLbl="alignAcc1" presStyleIdx="0" presStyleCnt="3" custScaleX="932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5CC77F-4DEC-4A8F-B23F-094C2E3CFF9A}" type="pres">
      <dgm:prSet presAssocID="{04854A56-32AB-46E4-8A57-8BCBAA849DE1}" presName="sp" presStyleCnt="0"/>
      <dgm:spPr/>
    </dgm:pt>
    <dgm:pt modelId="{9563E132-9FCA-4B37-817A-64BA69BB2BB3}" type="pres">
      <dgm:prSet presAssocID="{31CCABBF-D933-4644-BA50-FBFDD806400C}" presName="composite" presStyleCnt="0"/>
      <dgm:spPr/>
    </dgm:pt>
    <dgm:pt modelId="{14A4CBFE-2D4C-4909-BADA-D74439CB4F0D}" type="pres">
      <dgm:prSet presAssocID="{31CCABBF-D933-4644-BA50-FBFDD806400C}" presName="parentText" presStyleLbl="alignNode1" presStyleIdx="1" presStyleCnt="3" custScaleX="13578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47CB91-C184-4D9D-B6CF-6F5E42E02D77}" type="pres">
      <dgm:prSet presAssocID="{31CCABBF-D933-4644-BA50-FBFDD806400C}" presName="descendantText" presStyleLbl="alignAcc1" presStyleIdx="1" presStyleCnt="3" custScaleX="938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837C63-9EF0-4B6B-B416-D5D55E82BBA6}" type="pres">
      <dgm:prSet presAssocID="{AC9C2B6C-0B0A-43D6-83B1-2C8BCFEEE284}" presName="sp" presStyleCnt="0"/>
      <dgm:spPr/>
    </dgm:pt>
    <dgm:pt modelId="{3819634B-90E4-42D6-A847-A9592A4024CB}" type="pres">
      <dgm:prSet presAssocID="{77C69B1E-2B9F-41FF-A195-539B5BD438CC}" presName="composite" presStyleCnt="0"/>
      <dgm:spPr/>
    </dgm:pt>
    <dgm:pt modelId="{0C200F6F-E219-476E-8355-58B95D7172F6}" type="pres">
      <dgm:prSet presAssocID="{77C69B1E-2B9F-41FF-A195-539B5BD438CC}" presName="parentText" presStyleLbl="alignNode1" presStyleIdx="2" presStyleCnt="3" custScaleX="13378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1795EC-CEED-4741-98A4-7843F408B714}" type="pres">
      <dgm:prSet presAssocID="{77C69B1E-2B9F-41FF-A195-539B5BD438CC}" presName="descendantText" presStyleLbl="alignAcc1" presStyleIdx="2" presStyleCnt="3" custScaleX="95175" custLinFactNeighborX="1592" custLinFactNeighborY="-25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AA4C76-4699-441A-9E5E-883D284AC945}" type="presOf" srcId="{71760B64-D332-4414-9424-32698DFD547E}" destId="{8571194E-E6AD-428D-9247-2619ACEDF2EC}" srcOrd="0" destOrd="0" presId="urn:microsoft.com/office/officeart/2005/8/layout/chevron2"/>
    <dgm:cxn modelId="{8E5972B3-23C9-490E-86D6-3759660DE8B2}" srcId="{71760B64-D332-4414-9424-32698DFD547E}" destId="{61FFD13A-1792-427A-A1F3-2E34F191C689}" srcOrd="0" destOrd="0" parTransId="{4D004A6B-0044-4BB5-B1E0-EA10879577EC}" sibTransId="{04854A56-32AB-46E4-8A57-8BCBAA849DE1}"/>
    <dgm:cxn modelId="{EE8B7745-43BB-411A-8AF6-5D929C667B4A}" srcId="{71760B64-D332-4414-9424-32698DFD547E}" destId="{31CCABBF-D933-4644-BA50-FBFDD806400C}" srcOrd="1" destOrd="0" parTransId="{35B6496D-0E0B-424C-8813-1E69E2BD7EE0}" sibTransId="{AC9C2B6C-0B0A-43D6-83B1-2C8BCFEEE284}"/>
    <dgm:cxn modelId="{A5E85096-0C15-4C89-ADE7-F19900A1A9C8}" type="presOf" srcId="{9E786375-C752-4951-8631-8553E15CA75D}" destId="{B81795EC-CEED-4741-98A4-7843F408B714}" srcOrd="0" destOrd="0" presId="urn:microsoft.com/office/officeart/2005/8/layout/chevron2"/>
    <dgm:cxn modelId="{1C0ACCD1-7FD4-4C62-AB06-830A9C01627C}" srcId="{71760B64-D332-4414-9424-32698DFD547E}" destId="{77C69B1E-2B9F-41FF-A195-539B5BD438CC}" srcOrd="2" destOrd="0" parTransId="{FB337D40-1B64-45EA-A8A4-64734E6840CD}" sibTransId="{368F8C4D-D294-4765-9A21-3472BC1EA722}"/>
    <dgm:cxn modelId="{A30ED195-C4C6-4B6C-92FC-DFF6FE12639B}" type="presOf" srcId="{61FFD13A-1792-427A-A1F3-2E34F191C689}" destId="{EAAB5359-4F29-4FD8-8E65-585E14F31B18}" srcOrd="0" destOrd="0" presId="urn:microsoft.com/office/officeart/2005/8/layout/chevron2"/>
    <dgm:cxn modelId="{EB6FDFD3-C6DA-4418-8FE0-C8546E719D41}" type="presOf" srcId="{77C69B1E-2B9F-41FF-A195-539B5BD438CC}" destId="{0C200F6F-E219-476E-8355-58B95D7172F6}" srcOrd="0" destOrd="0" presId="urn:microsoft.com/office/officeart/2005/8/layout/chevron2"/>
    <dgm:cxn modelId="{50939863-8B56-458A-806E-351B0316B790}" type="presOf" srcId="{B8BD4FD5-275C-453C-AEBA-54BD13F91E43}" destId="{10FF95ED-40D7-4B85-9C45-8490DDF3C51D}" srcOrd="0" destOrd="0" presId="urn:microsoft.com/office/officeart/2005/8/layout/chevron2"/>
    <dgm:cxn modelId="{C0B6873A-70A6-46D2-A1F2-58A2B4DA0C8F}" srcId="{77C69B1E-2B9F-41FF-A195-539B5BD438CC}" destId="{9E786375-C752-4951-8631-8553E15CA75D}" srcOrd="0" destOrd="0" parTransId="{C49E35CC-315A-4152-A104-155BD1C69FD3}" sibTransId="{73703C7F-BE86-4FD0-9074-6D2329B0FF7A}"/>
    <dgm:cxn modelId="{17101F7D-5DFD-498F-A843-C5BDD403F6EA}" srcId="{61FFD13A-1792-427A-A1F3-2E34F191C689}" destId="{B8BD4FD5-275C-453C-AEBA-54BD13F91E43}" srcOrd="0" destOrd="0" parTransId="{72BA1FDE-003C-408E-B651-7DAD9B9CF3D0}" sibTransId="{E21AABA7-8C45-4D65-8FC3-34311BF26928}"/>
    <dgm:cxn modelId="{A0FF2285-D019-4CAE-847A-5553D13567D5}" type="presOf" srcId="{31CCABBF-D933-4644-BA50-FBFDD806400C}" destId="{14A4CBFE-2D4C-4909-BADA-D74439CB4F0D}" srcOrd="0" destOrd="0" presId="urn:microsoft.com/office/officeart/2005/8/layout/chevron2"/>
    <dgm:cxn modelId="{B61503C8-E154-4646-A485-7DF6201C91F2}" srcId="{31CCABBF-D933-4644-BA50-FBFDD806400C}" destId="{CBED3D6B-AB9E-41C3-BE7B-B9CD300563D1}" srcOrd="0" destOrd="0" parTransId="{324597F0-E5B5-43C8-A0A9-54BDF714AE8B}" sibTransId="{B28497FC-B3F3-4026-89A6-B9244F2DCA25}"/>
    <dgm:cxn modelId="{74B5F9DA-1CD9-4AC3-B1A7-E17A226145C4}" type="presOf" srcId="{CBED3D6B-AB9E-41C3-BE7B-B9CD300563D1}" destId="{FA47CB91-C184-4D9D-B6CF-6F5E42E02D77}" srcOrd="0" destOrd="0" presId="urn:microsoft.com/office/officeart/2005/8/layout/chevron2"/>
    <dgm:cxn modelId="{935B81BC-CBF9-4069-83F5-BC9913B7EB1B}" type="presParOf" srcId="{8571194E-E6AD-428D-9247-2619ACEDF2EC}" destId="{3EADAED9-5829-43D7-A6D3-E00735DF853E}" srcOrd="0" destOrd="0" presId="urn:microsoft.com/office/officeart/2005/8/layout/chevron2"/>
    <dgm:cxn modelId="{14434275-E39F-4288-999B-7122D0453C20}" type="presParOf" srcId="{3EADAED9-5829-43D7-A6D3-E00735DF853E}" destId="{EAAB5359-4F29-4FD8-8E65-585E14F31B18}" srcOrd="0" destOrd="0" presId="urn:microsoft.com/office/officeart/2005/8/layout/chevron2"/>
    <dgm:cxn modelId="{304773E4-3A66-49FE-9410-DA2FF90F913D}" type="presParOf" srcId="{3EADAED9-5829-43D7-A6D3-E00735DF853E}" destId="{10FF95ED-40D7-4B85-9C45-8490DDF3C51D}" srcOrd="1" destOrd="0" presId="urn:microsoft.com/office/officeart/2005/8/layout/chevron2"/>
    <dgm:cxn modelId="{9969693E-126C-479A-97D5-A04A8EF42BF5}" type="presParOf" srcId="{8571194E-E6AD-428D-9247-2619ACEDF2EC}" destId="{D45CC77F-4DEC-4A8F-B23F-094C2E3CFF9A}" srcOrd="1" destOrd="0" presId="urn:microsoft.com/office/officeart/2005/8/layout/chevron2"/>
    <dgm:cxn modelId="{05617CC7-3EA6-42E8-B903-E1C2E43CFD41}" type="presParOf" srcId="{8571194E-E6AD-428D-9247-2619ACEDF2EC}" destId="{9563E132-9FCA-4B37-817A-64BA69BB2BB3}" srcOrd="2" destOrd="0" presId="urn:microsoft.com/office/officeart/2005/8/layout/chevron2"/>
    <dgm:cxn modelId="{BD25ECD7-ECAB-4ECD-A951-EDDA261F529E}" type="presParOf" srcId="{9563E132-9FCA-4B37-817A-64BA69BB2BB3}" destId="{14A4CBFE-2D4C-4909-BADA-D74439CB4F0D}" srcOrd="0" destOrd="0" presId="urn:microsoft.com/office/officeart/2005/8/layout/chevron2"/>
    <dgm:cxn modelId="{431B9A53-1320-41C3-B560-C8933A916BCB}" type="presParOf" srcId="{9563E132-9FCA-4B37-817A-64BA69BB2BB3}" destId="{FA47CB91-C184-4D9D-B6CF-6F5E42E02D77}" srcOrd="1" destOrd="0" presId="urn:microsoft.com/office/officeart/2005/8/layout/chevron2"/>
    <dgm:cxn modelId="{C3259774-F9BE-4BE5-B20F-07AA0F0CC58B}" type="presParOf" srcId="{8571194E-E6AD-428D-9247-2619ACEDF2EC}" destId="{B9837C63-9EF0-4B6B-B416-D5D55E82BBA6}" srcOrd="3" destOrd="0" presId="urn:microsoft.com/office/officeart/2005/8/layout/chevron2"/>
    <dgm:cxn modelId="{839F5452-06A9-4318-A486-C5AADFBD75B1}" type="presParOf" srcId="{8571194E-E6AD-428D-9247-2619ACEDF2EC}" destId="{3819634B-90E4-42D6-A847-A9592A4024CB}" srcOrd="4" destOrd="0" presId="urn:microsoft.com/office/officeart/2005/8/layout/chevron2"/>
    <dgm:cxn modelId="{088D19A7-A673-40D5-A29B-F126F344EEBC}" type="presParOf" srcId="{3819634B-90E4-42D6-A847-A9592A4024CB}" destId="{0C200F6F-E219-476E-8355-58B95D7172F6}" srcOrd="0" destOrd="0" presId="urn:microsoft.com/office/officeart/2005/8/layout/chevron2"/>
    <dgm:cxn modelId="{7B62FFB1-B2A2-4D4E-8A98-1B32DC5AA1C7}" type="presParOf" srcId="{3819634B-90E4-42D6-A847-A9592A4024CB}" destId="{B81795EC-CEED-4741-98A4-7843F408B71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6CF7B9-B275-4D76-9BF7-01EC9A9873DC}" type="doc">
      <dgm:prSet loTypeId="urn:microsoft.com/office/officeart/2005/8/layout/vList5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95C28CA-809B-4695-9529-8983FA4CFADC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5 103,00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510912BC-E796-4483-910B-F8143767FC27}" type="parTrans" cxnId="{44E8C0B8-EAB9-4F09-A392-17D4F9C1044C}">
      <dgm:prSet/>
      <dgm:spPr/>
      <dgm:t>
        <a:bodyPr/>
        <a:lstStyle/>
        <a:p>
          <a:endParaRPr lang="ru-RU"/>
        </a:p>
      </dgm:t>
    </dgm:pt>
    <dgm:pt modelId="{FDACF350-A4FA-403C-AC2E-39E63E2C4038}" type="sibTrans" cxnId="{44E8C0B8-EAB9-4F09-A392-17D4F9C1044C}">
      <dgm:prSet/>
      <dgm:spPr/>
      <dgm:t>
        <a:bodyPr/>
        <a:lstStyle/>
        <a:p>
          <a:endParaRPr lang="ru-RU"/>
        </a:p>
      </dgm:t>
    </dgm:pt>
    <dgm:pt modelId="{C1EC4684-F5D5-4392-BBC4-A33CC88F264B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5 086,50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808D66CF-DC67-47B1-8B35-D8E7F24631ED}" type="parTrans" cxnId="{097F8F98-64A0-4873-9469-7ECD51040713}">
      <dgm:prSet/>
      <dgm:spPr/>
      <dgm:t>
        <a:bodyPr/>
        <a:lstStyle/>
        <a:p>
          <a:endParaRPr lang="ru-RU"/>
        </a:p>
      </dgm:t>
    </dgm:pt>
    <dgm:pt modelId="{FBD01444-8556-457A-BDBD-F231E61A847B}" type="sibTrans" cxnId="{097F8F98-64A0-4873-9469-7ECD51040713}">
      <dgm:prSet/>
      <dgm:spPr/>
      <dgm:t>
        <a:bodyPr/>
        <a:lstStyle/>
        <a:p>
          <a:endParaRPr lang="ru-RU"/>
        </a:p>
      </dgm:t>
    </dgm:pt>
    <dgm:pt modelId="{D5077C75-0BD0-47B2-94A8-66ED0F16037F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29 119,40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81C6EB3E-141D-4BE4-BCCF-DF463E299283}" type="parTrans" cxnId="{5668D845-2F76-4364-B538-8B3C3695AB54}">
      <dgm:prSet/>
      <dgm:spPr/>
      <dgm:t>
        <a:bodyPr/>
        <a:lstStyle/>
        <a:p>
          <a:endParaRPr lang="ru-RU"/>
        </a:p>
      </dgm:t>
    </dgm:pt>
    <dgm:pt modelId="{9299C56A-C46E-4EB0-8182-465F484878E6}" type="sibTrans" cxnId="{5668D845-2F76-4364-B538-8B3C3695AB54}">
      <dgm:prSet/>
      <dgm:spPr/>
      <dgm:t>
        <a:bodyPr/>
        <a:lstStyle/>
        <a:p>
          <a:endParaRPr lang="ru-RU"/>
        </a:p>
      </dgm:t>
    </dgm:pt>
    <dgm:pt modelId="{9B9E19A3-9923-41CE-8C85-A888B0F2D746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«Сохранение и развитие клубных учреждений»</a:t>
          </a:r>
          <a:endParaRPr lang="ru-RU" sz="1400" dirty="0"/>
        </a:p>
      </dgm:t>
    </dgm:pt>
    <dgm:pt modelId="{2A09E3C2-BFFC-4222-AB1D-5089999814EA}" type="parTrans" cxnId="{9CA4E98A-AB9B-4905-B0EA-F141851D5031}">
      <dgm:prSet/>
      <dgm:spPr/>
      <dgm:t>
        <a:bodyPr/>
        <a:lstStyle/>
        <a:p>
          <a:endParaRPr lang="ru-RU"/>
        </a:p>
      </dgm:t>
    </dgm:pt>
    <dgm:pt modelId="{6AD3F2BE-D175-4AE0-AC19-F29428A1B068}" type="sibTrans" cxnId="{9CA4E98A-AB9B-4905-B0EA-F141851D5031}">
      <dgm:prSet/>
      <dgm:spPr/>
      <dgm:t>
        <a:bodyPr/>
        <a:lstStyle/>
        <a:p>
          <a:endParaRPr lang="ru-RU"/>
        </a:p>
      </dgm:t>
    </dgm:pt>
    <dgm:pt modelId="{30066BF3-685B-4C81-98DB-87C367CC7317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12 348,50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E02D27D0-FCA5-461D-BBC4-ACFB4E5B88EE}" type="parTrans" cxnId="{A9CB7884-3634-4E2F-9668-1AB3ED11A534}">
      <dgm:prSet/>
      <dgm:spPr/>
      <dgm:t>
        <a:bodyPr/>
        <a:lstStyle/>
        <a:p>
          <a:endParaRPr lang="ru-RU"/>
        </a:p>
      </dgm:t>
    </dgm:pt>
    <dgm:pt modelId="{8A1E8596-28C5-4F5E-875A-5F5309B5DBEE}" type="sibTrans" cxnId="{A9CB7884-3634-4E2F-9668-1AB3ED11A534}">
      <dgm:prSet/>
      <dgm:spPr/>
      <dgm:t>
        <a:bodyPr/>
        <a:lstStyle/>
        <a:p>
          <a:endParaRPr lang="ru-RU"/>
        </a:p>
      </dgm:t>
    </dgm:pt>
    <dgm:pt modelId="{0579DCCE-F01F-4C6A-A509-8DFDAD6606D3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«Развитие библиотечного обслуживания»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52DE6F6B-734F-4C1F-87D4-393E3EC13A9B}" type="parTrans" cxnId="{B000D8D3-F802-4E08-8F61-A4A3B86B8F44}">
      <dgm:prSet/>
      <dgm:spPr/>
      <dgm:t>
        <a:bodyPr/>
        <a:lstStyle/>
        <a:p>
          <a:endParaRPr lang="ru-RU"/>
        </a:p>
      </dgm:t>
    </dgm:pt>
    <dgm:pt modelId="{1102AB57-EF35-48BF-BE0E-38D4D5084A9D}" type="sibTrans" cxnId="{B000D8D3-F802-4E08-8F61-A4A3B86B8F44}">
      <dgm:prSet/>
      <dgm:spPr/>
      <dgm:t>
        <a:bodyPr/>
        <a:lstStyle/>
        <a:p>
          <a:endParaRPr lang="ru-RU"/>
        </a:p>
      </dgm:t>
    </dgm:pt>
    <dgm:pt modelId="{FB74BCA1-1CE5-41C6-8667-235CA7A9417B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15 384,60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CCBC1642-9B38-4E43-9E3E-4A8ED3499BDD}" type="parTrans" cxnId="{207DCA7E-4F35-4DF2-9385-515E7455888F}">
      <dgm:prSet/>
      <dgm:spPr/>
      <dgm:t>
        <a:bodyPr/>
        <a:lstStyle/>
        <a:p>
          <a:endParaRPr lang="ru-RU"/>
        </a:p>
      </dgm:t>
    </dgm:pt>
    <dgm:pt modelId="{E2EC317E-3AD1-4975-A3F9-1A7BF8EC1F35}" type="sibTrans" cxnId="{207DCA7E-4F35-4DF2-9385-515E7455888F}">
      <dgm:prSet/>
      <dgm:spPr/>
      <dgm:t>
        <a:bodyPr/>
        <a:lstStyle/>
        <a:p>
          <a:endParaRPr lang="ru-RU"/>
        </a:p>
      </dgm:t>
    </dgm:pt>
    <dgm:pt modelId="{BF11DD54-17A8-4B88-B49A-E46C9204DF7D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6 510,70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594D0C5C-F3E1-4094-B035-B2F535567A77}" type="parTrans" cxnId="{A8892C1D-0056-44AF-B10B-4BC763C53850}">
      <dgm:prSet/>
      <dgm:spPr/>
      <dgm:t>
        <a:bodyPr/>
        <a:lstStyle/>
        <a:p>
          <a:endParaRPr lang="ru-RU"/>
        </a:p>
      </dgm:t>
    </dgm:pt>
    <dgm:pt modelId="{D8BB4236-D119-4CA6-93D6-66582FE01C76}" type="sibTrans" cxnId="{A8892C1D-0056-44AF-B10B-4BC763C53850}">
      <dgm:prSet/>
      <dgm:spPr/>
      <dgm:t>
        <a:bodyPr/>
        <a:lstStyle/>
        <a:p>
          <a:endParaRPr lang="ru-RU"/>
        </a:p>
      </dgm:t>
    </dgm:pt>
    <dgm:pt modelId="{8E987B7E-8198-4457-89F8-15821814A82B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«Обеспечение функций управления культурной сферой»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5B6B85FE-C2CE-499D-8AC6-680089B68623}" type="parTrans" cxnId="{7F9DB929-004B-4394-ACE6-CFE93C9C3B26}">
      <dgm:prSet/>
      <dgm:spPr/>
      <dgm:t>
        <a:bodyPr/>
        <a:lstStyle/>
        <a:p>
          <a:endParaRPr lang="ru-RU"/>
        </a:p>
      </dgm:t>
    </dgm:pt>
    <dgm:pt modelId="{F8E8F571-41A4-4251-8D0C-DBD2C336769F}" type="sibTrans" cxnId="{7F9DB929-004B-4394-ACE6-CFE93C9C3B26}">
      <dgm:prSet/>
      <dgm:spPr/>
      <dgm:t>
        <a:bodyPr/>
        <a:lstStyle/>
        <a:p>
          <a:endParaRPr lang="ru-RU"/>
        </a:p>
      </dgm:t>
    </dgm:pt>
    <dgm:pt modelId="{878FF3C4-3AC3-429F-B92C-B69645094874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«Развитие музейного дела»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33FAFCED-1008-4991-8F02-517CC48FE973}" type="parTrans" cxnId="{C7831043-63B7-46A5-A59F-D0981AB289B2}">
      <dgm:prSet/>
      <dgm:spPr/>
      <dgm:t>
        <a:bodyPr/>
        <a:lstStyle/>
        <a:p>
          <a:endParaRPr lang="ru-RU"/>
        </a:p>
      </dgm:t>
    </dgm:pt>
    <dgm:pt modelId="{E486472D-CCCF-4034-B269-BEEDB2F889C8}" type="sibTrans" cxnId="{C7831043-63B7-46A5-A59F-D0981AB289B2}">
      <dgm:prSet/>
      <dgm:spPr/>
      <dgm:t>
        <a:bodyPr/>
        <a:lstStyle/>
        <a:p>
          <a:endParaRPr lang="ru-RU"/>
        </a:p>
      </dgm:t>
    </dgm:pt>
    <dgm:pt modelId="{38BA0A10-11A4-4988-B383-0ACD54F83480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«Дополнительное образование в сфере культуры»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FB35D1DA-603F-4BFB-BCC1-3DB2B0D346FE}" type="parTrans" cxnId="{4331B676-7371-4041-A446-4699E8D95A86}">
      <dgm:prSet/>
      <dgm:spPr/>
      <dgm:t>
        <a:bodyPr/>
        <a:lstStyle/>
        <a:p>
          <a:endParaRPr lang="ru-RU"/>
        </a:p>
      </dgm:t>
    </dgm:pt>
    <dgm:pt modelId="{ADE11448-D48C-43A3-AFE1-34C6CF7E9ECA}" type="sibTrans" cxnId="{4331B676-7371-4041-A446-4699E8D95A86}">
      <dgm:prSet/>
      <dgm:spPr/>
      <dgm:t>
        <a:bodyPr/>
        <a:lstStyle/>
        <a:p>
          <a:endParaRPr lang="ru-RU"/>
        </a:p>
      </dgm:t>
    </dgm:pt>
    <dgm:pt modelId="{DDF8184F-C24E-4AB8-A510-0FB20B5870FC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«Информационное обеспечение населения»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C5003029-6BC6-4D47-B098-DE58B46F58EF}" type="parTrans" cxnId="{336CDAD6-6356-4448-B4E5-984052B1D956}">
      <dgm:prSet/>
      <dgm:spPr/>
      <dgm:t>
        <a:bodyPr/>
        <a:lstStyle/>
        <a:p>
          <a:endParaRPr lang="ru-RU"/>
        </a:p>
      </dgm:t>
    </dgm:pt>
    <dgm:pt modelId="{179BD123-535E-47D0-A21F-5FA2588852C9}" type="sibTrans" cxnId="{336CDAD6-6356-4448-B4E5-984052B1D956}">
      <dgm:prSet/>
      <dgm:spPr/>
      <dgm:t>
        <a:bodyPr/>
        <a:lstStyle/>
        <a:p>
          <a:endParaRPr lang="ru-RU"/>
        </a:p>
      </dgm:t>
    </dgm:pt>
    <dgm:pt modelId="{B95B53F0-C8C1-4479-BC69-68B2DEF907CE}" type="pres">
      <dgm:prSet presAssocID="{C86CF7B9-B275-4D76-9BF7-01EC9A9873D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AB8FDE-C59B-4203-8D84-8B3EA4FD5988}" type="pres">
      <dgm:prSet presAssocID="{395C28CA-809B-4695-9529-8983FA4CFADC}" presName="linNode" presStyleCnt="0"/>
      <dgm:spPr/>
    </dgm:pt>
    <dgm:pt modelId="{A34D8C01-59C2-4DF4-92D0-9BC8ADC552F5}" type="pres">
      <dgm:prSet presAssocID="{395C28CA-809B-4695-9529-8983FA4CFADC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5123E8-D177-4E19-B14E-9B2238D8FBD7}" type="pres">
      <dgm:prSet presAssocID="{395C28CA-809B-4695-9529-8983FA4CFADC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5B7361-E367-451B-AD3B-F143B3963CA3}" type="pres">
      <dgm:prSet presAssocID="{FDACF350-A4FA-403C-AC2E-39E63E2C4038}" presName="sp" presStyleCnt="0"/>
      <dgm:spPr/>
    </dgm:pt>
    <dgm:pt modelId="{1B1052B5-52C1-4C26-ABA0-D5E46C9C7F58}" type="pres">
      <dgm:prSet presAssocID="{30066BF3-685B-4C81-98DB-87C367CC7317}" presName="linNode" presStyleCnt="0"/>
      <dgm:spPr/>
    </dgm:pt>
    <dgm:pt modelId="{0D697924-5482-4381-8250-FCFFF8ACC9EB}" type="pres">
      <dgm:prSet presAssocID="{30066BF3-685B-4C81-98DB-87C367CC7317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F6799D-C762-42EF-A50E-153FBD325BA0}" type="pres">
      <dgm:prSet presAssocID="{30066BF3-685B-4C81-98DB-87C367CC7317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97E9ED-7AD3-497A-A89E-2905F784BDC8}" type="pres">
      <dgm:prSet presAssocID="{8A1E8596-28C5-4F5E-875A-5F5309B5DBEE}" presName="sp" presStyleCnt="0"/>
      <dgm:spPr/>
    </dgm:pt>
    <dgm:pt modelId="{61119637-3E2D-467E-BD48-E3BEA2210A13}" type="pres">
      <dgm:prSet presAssocID="{C1EC4684-F5D5-4392-BBC4-A33CC88F264B}" presName="linNode" presStyleCnt="0"/>
      <dgm:spPr/>
    </dgm:pt>
    <dgm:pt modelId="{3C02C3A0-F952-4816-A8C1-FC5EAEF2CAC2}" type="pres">
      <dgm:prSet presAssocID="{C1EC4684-F5D5-4392-BBC4-A33CC88F264B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F00976-93BA-4490-B181-1FE609CDCA9E}" type="pres">
      <dgm:prSet presAssocID="{C1EC4684-F5D5-4392-BBC4-A33CC88F264B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B142DE-0F4D-4346-A7C8-DCF88084ABAB}" type="pres">
      <dgm:prSet presAssocID="{FBD01444-8556-457A-BDBD-F231E61A847B}" presName="sp" presStyleCnt="0"/>
      <dgm:spPr/>
    </dgm:pt>
    <dgm:pt modelId="{66216A59-C5F5-471D-9F75-89FA1ECC39D4}" type="pres">
      <dgm:prSet presAssocID="{D5077C75-0BD0-47B2-94A8-66ED0F16037F}" presName="linNode" presStyleCnt="0"/>
      <dgm:spPr/>
    </dgm:pt>
    <dgm:pt modelId="{5CA46157-513B-4B92-B7E0-D14683476A87}" type="pres">
      <dgm:prSet presAssocID="{D5077C75-0BD0-47B2-94A8-66ED0F16037F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888540-B6BE-4D93-89AA-931596FE2B15}" type="pres">
      <dgm:prSet presAssocID="{D5077C75-0BD0-47B2-94A8-66ED0F16037F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77B291-D0D2-469C-ABBC-F8BD0A17048B}" type="pres">
      <dgm:prSet presAssocID="{9299C56A-C46E-4EB0-8182-465F484878E6}" presName="sp" presStyleCnt="0"/>
      <dgm:spPr/>
    </dgm:pt>
    <dgm:pt modelId="{9B812839-8473-4928-B7C7-27E9398AFC7B}" type="pres">
      <dgm:prSet presAssocID="{FB74BCA1-1CE5-41C6-8667-235CA7A9417B}" presName="linNode" presStyleCnt="0"/>
      <dgm:spPr/>
    </dgm:pt>
    <dgm:pt modelId="{B80229E3-6EDA-480E-BEAC-653A625D103E}" type="pres">
      <dgm:prSet presAssocID="{FB74BCA1-1CE5-41C6-8667-235CA7A9417B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0CA9A1-4773-4309-AC56-B2E14E7CAB53}" type="pres">
      <dgm:prSet presAssocID="{FB74BCA1-1CE5-41C6-8667-235CA7A9417B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63CA84-9613-4858-BE34-F7A9E31D8F00}" type="pres">
      <dgm:prSet presAssocID="{E2EC317E-3AD1-4975-A3F9-1A7BF8EC1F35}" presName="sp" presStyleCnt="0"/>
      <dgm:spPr/>
    </dgm:pt>
    <dgm:pt modelId="{910505BE-B117-4569-AA11-969BB3139698}" type="pres">
      <dgm:prSet presAssocID="{BF11DD54-17A8-4B88-B49A-E46C9204DF7D}" presName="linNode" presStyleCnt="0"/>
      <dgm:spPr/>
    </dgm:pt>
    <dgm:pt modelId="{FA281BEF-30DA-4669-B525-D7EBCB43423A}" type="pres">
      <dgm:prSet presAssocID="{BF11DD54-17A8-4B88-B49A-E46C9204DF7D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0FCA06-0573-4C0D-8175-4E2AEBAEAA5C}" type="pres">
      <dgm:prSet presAssocID="{BF11DD54-17A8-4B88-B49A-E46C9204DF7D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8EB636-FDB8-4ADE-827D-53DBC4E82C65}" type="presOf" srcId="{878FF3C4-3AC3-429F-B92C-B69645094874}" destId="{86F00976-93BA-4490-B181-1FE609CDCA9E}" srcOrd="0" destOrd="0" presId="urn:microsoft.com/office/officeart/2005/8/layout/vList5"/>
    <dgm:cxn modelId="{F5A8A52E-2957-47F8-8CA6-989EADF23402}" type="presOf" srcId="{BF11DD54-17A8-4B88-B49A-E46C9204DF7D}" destId="{FA281BEF-30DA-4669-B525-D7EBCB43423A}" srcOrd="0" destOrd="0" presId="urn:microsoft.com/office/officeart/2005/8/layout/vList5"/>
    <dgm:cxn modelId="{207DCA7E-4F35-4DF2-9385-515E7455888F}" srcId="{C86CF7B9-B275-4D76-9BF7-01EC9A9873DC}" destId="{FB74BCA1-1CE5-41C6-8667-235CA7A9417B}" srcOrd="4" destOrd="0" parTransId="{CCBC1642-9B38-4E43-9E3E-4A8ED3499BDD}" sibTransId="{E2EC317E-3AD1-4975-A3F9-1A7BF8EC1F35}"/>
    <dgm:cxn modelId="{7F9DB929-004B-4394-ACE6-CFE93C9C3B26}" srcId="{395C28CA-809B-4695-9529-8983FA4CFADC}" destId="{8E987B7E-8198-4457-89F8-15821814A82B}" srcOrd="0" destOrd="0" parTransId="{5B6B85FE-C2CE-499D-8AC6-680089B68623}" sibTransId="{F8E8F571-41A4-4251-8D0C-DBD2C336769F}"/>
    <dgm:cxn modelId="{B000D8D3-F802-4E08-8F61-A4A3B86B8F44}" srcId="{30066BF3-685B-4C81-98DB-87C367CC7317}" destId="{0579DCCE-F01F-4C6A-A509-8DFDAD6606D3}" srcOrd="0" destOrd="0" parTransId="{52DE6F6B-734F-4C1F-87D4-393E3EC13A9B}" sibTransId="{1102AB57-EF35-48BF-BE0E-38D4D5084A9D}"/>
    <dgm:cxn modelId="{0F6A7FD5-C311-4021-86A9-2B7AB3408998}" type="presOf" srcId="{C1EC4684-F5D5-4392-BBC4-A33CC88F264B}" destId="{3C02C3A0-F952-4816-A8C1-FC5EAEF2CAC2}" srcOrd="0" destOrd="0" presId="urn:microsoft.com/office/officeart/2005/8/layout/vList5"/>
    <dgm:cxn modelId="{A697C426-FC54-4590-9E4A-166F2A120E1F}" type="presOf" srcId="{DDF8184F-C24E-4AB8-A510-0FB20B5870FC}" destId="{560FCA06-0573-4C0D-8175-4E2AEBAEAA5C}" srcOrd="0" destOrd="0" presId="urn:microsoft.com/office/officeart/2005/8/layout/vList5"/>
    <dgm:cxn modelId="{E83F8C81-2935-4BED-95E4-D9010D045CBF}" type="presOf" srcId="{395C28CA-809B-4695-9529-8983FA4CFADC}" destId="{A34D8C01-59C2-4DF4-92D0-9BC8ADC552F5}" srcOrd="0" destOrd="0" presId="urn:microsoft.com/office/officeart/2005/8/layout/vList5"/>
    <dgm:cxn modelId="{BDFFDE83-0A88-4D6C-87AD-C2798E7E0E23}" type="presOf" srcId="{38BA0A10-11A4-4988-B383-0ACD54F83480}" destId="{F10CA9A1-4773-4309-AC56-B2E14E7CAB53}" srcOrd="0" destOrd="0" presId="urn:microsoft.com/office/officeart/2005/8/layout/vList5"/>
    <dgm:cxn modelId="{097F8F98-64A0-4873-9469-7ECD51040713}" srcId="{C86CF7B9-B275-4D76-9BF7-01EC9A9873DC}" destId="{C1EC4684-F5D5-4392-BBC4-A33CC88F264B}" srcOrd="2" destOrd="0" parTransId="{808D66CF-DC67-47B1-8B35-D8E7F24631ED}" sibTransId="{FBD01444-8556-457A-BDBD-F231E61A847B}"/>
    <dgm:cxn modelId="{44E8C0B8-EAB9-4F09-A392-17D4F9C1044C}" srcId="{C86CF7B9-B275-4D76-9BF7-01EC9A9873DC}" destId="{395C28CA-809B-4695-9529-8983FA4CFADC}" srcOrd="0" destOrd="0" parTransId="{510912BC-E796-4483-910B-F8143767FC27}" sibTransId="{FDACF350-A4FA-403C-AC2E-39E63E2C4038}"/>
    <dgm:cxn modelId="{A9CB7884-3634-4E2F-9668-1AB3ED11A534}" srcId="{C86CF7B9-B275-4D76-9BF7-01EC9A9873DC}" destId="{30066BF3-685B-4C81-98DB-87C367CC7317}" srcOrd="1" destOrd="0" parTransId="{E02D27D0-FCA5-461D-BBC4-ACFB4E5B88EE}" sibTransId="{8A1E8596-28C5-4F5E-875A-5F5309B5DBEE}"/>
    <dgm:cxn modelId="{60266B24-191E-4E3C-8397-FD7263BA261B}" type="presOf" srcId="{C86CF7B9-B275-4D76-9BF7-01EC9A9873DC}" destId="{B95B53F0-C8C1-4479-BC69-68B2DEF907CE}" srcOrd="0" destOrd="0" presId="urn:microsoft.com/office/officeart/2005/8/layout/vList5"/>
    <dgm:cxn modelId="{5668D845-2F76-4364-B538-8B3C3695AB54}" srcId="{C86CF7B9-B275-4D76-9BF7-01EC9A9873DC}" destId="{D5077C75-0BD0-47B2-94A8-66ED0F16037F}" srcOrd="3" destOrd="0" parTransId="{81C6EB3E-141D-4BE4-BCCF-DF463E299283}" sibTransId="{9299C56A-C46E-4EB0-8182-465F484878E6}"/>
    <dgm:cxn modelId="{7E7753E4-66DF-437D-ABBA-5DAC5DE63BCC}" type="presOf" srcId="{30066BF3-685B-4C81-98DB-87C367CC7317}" destId="{0D697924-5482-4381-8250-FCFFF8ACC9EB}" srcOrd="0" destOrd="0" presId="urn:microsoft.com/office/officeart/2005/8/layout/vList5"/>
    <dgm:cxn modelId="{F1989089-5185-40BC-BEE5-4C4F039266EA}" type="presOf" srcId="{8E987B7E-8198-4457-89F8-15821814A82B}" destId="{D75123E8-D177-4E19-B14E-9B2238D8FBD7}" srcOrd="0" destOrd="0" presId="urn:microsoft.com/office/officeart/2005/8/layout/vList5"/>
    <dgm:cxn modelId="{4331B676-7371-4041-A446-4699E8D95A86}" srcId="{FB74BCA1-1CE5-41C6-8667-235CA7A9417B}" destId="{38BA0A10-11A4-4988-B383-0ACD54F83480}" srcOrd="0" destOrd="0" parTransId="{FB35D1DA-603F-4BFB-BCC1-3DB2B0D346FE}" sibTransId="{ADE11448-D48C-43A3-AFE1-34C6CF7E9ECA}"/>
    <dgm:cxn modelId="{9CA4E98A-AB9B-4905-B0EA-F141851D5031}" srcId="{D5077C75-0BD0-47B2-94A8-66ED0F16037F}" destId="{9B9E19A3-9923-41CE-8C85-A888B0F2D746}" srcOrd="0" destOrd="0" parTransId="{2A09E3C2-BFFC-4222-AB1D-5089999814EA}" sibTransId="{6AD3F2BE-D175-4AE0-AC19-F29428A1B068}"/>
    <dgm:cxn modelId="{C7831043-63B7-46A5-A59F-D0981AB289B2}" srcId="{C1EC4684-F5D5-4392-BBC4-A33CC88F264B}" destId="{878FF3C4-3AC3-429F-B92C-B69645094874}" srcOrd="0" destOrd="0" parTransId="{33FAFCED-1008-4991-8F02-517CC48FE973}" sibTransId="{E486472D-CCCF-4034-B269-BEEDB2F889C8}"/>
    <dgm:cxn modelId="{A8892C1D-0056-44AF-B10B-4BC763C53850}" srcId="{C86CF7B9-B275-4D76-9BF7-01EC9A9873DC}" destId="{BF11DD54-17A8-4B88-B49A-E46C9204DF7D}" srcOrd="5" destOrd="0" parTransId="{594D0C5C-F3E1-4094-B035-B2F535567A77}" sibTransId="{D8BB4236-D119-4CA6-93D6-66582FE01C76}"/>
    <dgm:cxn modelId="{5CE63364-640C-49D1-A622-CC5D333BEDBB}" type="presOf" srcId="{FB74BCA1-1CE5-41C6-8667-235CA7A9417B}" destId="{B80229E3-6EDA-480E-BEAC-653A625D103E}" srcOrd="0" destOrd="0" presId="urn:microsoft.com/office/officeart/2005/8/layout/vList5"/>
    <dgm:cxn modelId="{1821ED5E-B8F3-4720-A217-A158AAB98100}" type="presOf" srcId="{0579DCCE-F01F-4C6A-A509-8DFDAD6606D3}" destId="{DEF6799D-C762-42EF-A50E-153FBD325BA0}" srcOrd="0" destOrd="0" presId="urn:microsoft.com/office/officeart/2005/8/layout/vList5"/>
    <dgm:cxn modelId="{562C4970-9A6A-459B-B275-BFC133D2938F}" type="presOf" srcId="{D5077C75-0BD0-47B2-94A8-66ED0F16037F}" destId="{5CA46157-513B-4B92-B7E0-D14683476A87}" srcOrd="0" destOrd="0" presId="urn:microsoft.com/office/officeart/2005/8/layout/vList5"/>
    <dgm:cxn modelId="{CC547357-A165-4AF5-A6E3-4E1E967CD5BD}" type="presOf" srcId="{9B9E19A3-9923-41CE-8C85-A888B0F2D746}" destId="{1B888540-B6BE-4D93-89AA-931596FE2B15}" srcOrd="0" destOrd="0" presId="urn:microsoft.com/office/officeart/2005/8/layout/vList5"/>
    <dgm:cxn modelId="{336CDAD6-6356-4448-B4E5-984052B1D956}" srcId="{BF11DD54-17A8-4B88-B49A-E46C9204DF7D}" destId="{DDF8184F-C24E-4AB8-A510-0FB20B5870FC}" srcOrd="0" destOrd="0" parTransId="{C5003029-6BC6-4D47-B098-DE58B46F58EF}" sibTransId="{179BD123-535E-47D0-A21F-5FA2588852C9}"/>
    <dgm:cxn modelId="{F31BBFAF-8BEB-463F-BD28-133DB0010A92}" type="presParOf" srcId="{B95B53F0-C8C1-4479-BC69-68B2DEF907CE}" destId="{B7AB8FDE-C59B-4203-8D84-8B3EA4FD5988}" srcOrd="0" destOrd="0" presId="urn:microsoft.com/office/officeart/2005/8/layout/vList5"/>
    <dgm:cxn modelId="{8E99166D-1B82-4169-9040-5C61D34D15C3}" type="presParOf" srcId="{B7AB8FDE-C59B-4203-8D84-8B3EA4FD5988}" destId="{A34D8C01-59C2-4DF4-92D0-9BC8ADC552F5}" srcOrd="0" destOrd="0" presId="urn:microsoft.com/office/officeart/2005/8/layout/vList5"/>
    <dgm:cxn modelId="{61DA64BA-A92E-4650-8BE7-68E3C5D9D68C}" type="presParOf" srcId="{B7AB8FDE-C59B-4203-8D84-8B3EA4FD5988}" destId="{D75123E8-D177-4E19-B14E-9B2238D8FBD7}" srcOrd="1" destOrd="0" presId="urn:microsoft.com/office/officeart/2005/8/layout/vList5"/>
    <dgm:cxn modelId="{B500515F-DCE7-40E3-B341-5D06C4608E6E}" type="presParOf" srcId="{B95B53F0-C8C1-4479-BC69-68B2DEF907CE}" destId="{4F5B7361-E367-451B-AD3B-F143B3963CA3}" srcOrd="1" destOrd="0" presId="urn:microsoft.com/office/officeart/2005/8/layout/vList5"/>
    <dgm:cxn modelId="{7C49D77D-08C8-4134-9B02-2481C4899E45}" type="presParOf" srcId="{B95B53F0-C8C1-4479-BC69-68B2DEF907CE}" destId="{1B1052B5-52C1-4C26-ABA0-D5E46C9C7F58}" srcOrd="2" destOrd="0" presId="urn:microsoft.com/office/officeart/2005/8/layout/vList5"/>
    <dgm:cxn modelId="{30368EFF-26A2-4B54-951E-BF982C1D60BF}" type="presParOf" srcId="{1B1052B5-52C1-4C26-ABA0-D5E46C9C7F58}" destId="{0D697924-5482-4381-8250-FCFFF8ACC9EB}" srcOrd="0" destOrd="0" presId="urn:microsoft.com/office/officeart/2005/8/layout/vList5"/>
    <dgm:cxn modelId="{5D82A491-938F-411E-9040-B6190B932C01}" type="presParOf" srcId="{1B1052B5-52C1-4C26-ABA0-D5E46C9C7F58}" destId="{DEF6799D-C762-42EF-A50E-153FBD325BA0}" srcOrd="1" destOrd="0" presId="urn:microsoft.com/office/officeart/2005/8/layout/vList5"/>
    <dgm:cxn modelId="{FE1E674B-830D-45BE-9F59-C76F1338CF25}" type="presParOf" srcId="{B95B53F0-C8C1-4479-BC69-68B2DEF907CE}" destId="{9397E9ED-7AD3-497A-A89E-2905F784BDC8}" srcOrd="3" destOrd="0" presId="urn:microsoft.com/office/officeart/2005/8/layout/vList5"/>
    <dgm:cxn modelId="{DE3CA2D3-3845-4F54-A9EC-73819D665F4B}" type="presParOf" srcId="{B95B53F0-C8C1-4479-BC69-68B2DEF907CE}" destId="{61119637-3E2D-467E-BD48-E3BEA2210A13}" srcOrd="4" destOrd="0" presId="urn:microsoft.com/office/officeart/2005/8/layout/vList5"/>
    <dgm:cxn modelId="{86277FF7-30B4-4330-97DD-F93EBFD27B86}" type="presParOf" srcId="{61119637-3E2D-467E-BD48-E3BEA2210A13}" destId="{3C02C3A0-F952-4816-A8C1-FC5EAEF2CAC2}" srcOrd="0" destOrd="0" presId="urn:microsoft.com/office/officeart/2005/8/layout/vList5"/>
    <dgm:cxn modelId="{DCCD7735-ED93-464A-AA4E-F5035E75B60F}" type="presParOf" srcId="{61119637-3E2D-467E-BD48-E3BEA2210A13}" destId="{86F00976-93BA-4490-B181-1FE609CDCA9E}" srcOrd="1" destOrd="0" presId="urn:microsoft.com/office/officeart/2005/8/layout/vList5"/>
    <dgm:cxn modelId="{EF068F43-EB6F-417A-B762-7BDE93103CEC}" type="presParOf" srcId="{B95B53F0-C8C1-4479-BC69-68B2DEF907CE}" destId="{A8B142DE-0F4D-4346-A7C8-DCF88084ABAB}" srcOrd="5" destOrd="0" presId="urn:microsoft.com/office/officeart/2005/8/layout/vList5"/>
    <dgm:cxn modelId="{F819288F-FC32-41C9-B2D7-B4106CFC6917}" type="presParOf" srcId="{B95B53F0-C8C1-4479-BC69-68B2DEF907CE}" destId="{66216A59-C5F5-471D-9F75-89FA1ECC39D4}" srcOrd="6" destOrd="0" presId="urn:microsoft.com/office/officeart/2005/8/layout/vList5"/>
    <dgm:cxn modelId="{D07C9057-D558-44A2-AA3E-1EBCBD34D185}" type="presParOf" srcId="{66216A59-C5F5-471D-9F75-89FA1ECC39D4}" destId="{5CA46157-513B-4B92-B7E0-D14683476A87}" srcOrd="0" destOrd="0" presId="urn:microsoft.com/office/officeart/2005/8/layout/vList5"/>
    <dgm:cxn modelId="{6C14B646-5721-4A82-8A0B-BD8ED490BEEC}" type="presParOf" srcId="{66216A59-C5F5-471D-9F75-89FA1ECC39D4}" destId="{1B888540-B6BE-4D93-89AA-931596FE2B15}" srcOrd="1" destOrd="0" presId="urn:microsoft.com/office/officeart/2005/8/layout/vList5"/>
    <dgm:cxn modelId="{4DEEC0B6-D475-4886-8564-A090C9C44471}" type="presParOf" srcId="{B95B53F0-C8C1-4479-BC69-68B2DEF907CE}" destId="{0F77B291-D0D2-469C-ABBC-F8BD0A17048B}" srcOrd="7" destOrd="0" presId="urn:microsoft.com/office/officeart/2005/8/layout/vList5"/>
    <dgm:cxn modelId="{F6A6AAAC-27F5-4B28-9BC4-642824FADF9F}" type="presParOf" srcId="{B95B53F0-C8C1-4479-BC69-68B2DEF907CE}" destId="{9B812839-8473-4928-B7C7-27E9398AFC7B}" srcOrd="8" destOrd="0" presId="urn:microsoft.com/office/officeart/2005/8/layout/vList5"/>
    <dgm:cxn modelId="{C0DC133B-D356-490D-9243-9112D04C90A7}" type="presParOf" srcId="{9B812839-8473-4928-B7C7-27E9398AFC7B}" destId="{B80229E3-6EDA-480E-BEAC-653A625D103E}" srcOrd="0" destOrd="0" presId="urn:microsoft.com/office/officeart/2005/8/layout/vList5"/>
    <dgm:cxn modelId="{454AF149-CD86-4B16-AC91-4FEF90D57160}" type="presParOf" srcId="{9B812839-8473-4928-B7C7-27E9398AFC7B}" destId="{F10CA9A1-4773-4309-AC56-B2E14E7CAB53}" srcOrd="1" destOrd="0" presId="urn:microsoft.com/office/officeart/2005/8/layout/vList5"/>
    <dgm:cxn modelId="{B5F279EF-1571-47BA-9112-24F3DB32E26F}" type="presParOf" srcId="{B95B53F0-C8C1-4479-BC69-68B2DEF907CE}" destId="{7663CA84-9613-4858-BE34-F7A9E31D8F00}" srcOrd="9" destOrd="0" presId="urn:microsoft.com/office/officeart/2005/8/layout/vList5"/>
    <dgm:cxn modelId="{8AA618BD-8742-4D3C-B7AD-AA122B43122A}" type="presParOf" srcId="{B95B53F0-C8C1-4479-BC69-68B2DEF907CE}" destId="{910505BE-B117-4569-AA11-969BB3139698}" srcOrd="10" destOrd="0" presId="urn:microsoft.com/office/officeart/2005/8/layout/vList5"/>
    <dgm:cxn modelId="{E436D26F-84A1-4CE2-A378-2C242FBB8A30}" type="presParOf" srcId="{910505BE-B117-4569-AA11-969BB3139698}" destId="{FA281BEF-30DA-4669-B525-D7EBCB43423A}" srcOrd="0" destOrd="0" presId="urn:microsoft.com/office/officeart/2005/8/layout/vList5"/>
    <dgm:cxn modelId="{FBD1D89C-DF2C-43CB-AF4F-CD18BC68E01C}" type="presParOf" srcId="{910505BE-B117-4569-AA11-969BB3139698}" destId="{560FCA06-0573-4C0D-8175-4E2AEBAEAA5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A0E109-1B67-444F-9A0C-A4B5409FDB51}" type="doc">
      <dgm:prSet loTypeId="urn:microsoft.com/office/officeart/2005/8/layout/lProcess3" loCatId="process" qsTypeId="urn:microsoft.com/office/officeart/2005/8/quickstyle/3d8" qsCatId="3D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D96A843E-042E-4871-B6EA-E793A4D73B10}">
      <dgm:prSet custT="1"/>
      <dgm:spPr/>
      <dgm:t>
        <a:bodyPr/>
        <a:lstStyle/>
        <a:p>
          <a:pPr rtl="0"/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«Развитие системы профилактики неинфекционных заболеваний и формирование здорового образа жизни населения»</a:t>
          </a:r>
        </a:p>
        <a:p>
          <a:pPr rtl="0"/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Исполнено: 23,70 тыс.руб.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A09792C-543A-46B9-9745-BE78C77A7971}" type="parTrans" cxnId="{42F5BDA2-2744-465D-9C40-9BB7EA941973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6437577-EAE0-47BA-B817-30DC0ABA377B}" type="sibTrans" cxnId="{42F5BDA2-2744-465D-9C40-9BB7EA941973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EB940CA-CF1A-4A3F-B315-278D6A06E552}">
      <dgm:prSet custT="1"/>
      <dgm:spPr/>
      <dgm:t>
        <a:bodyPr/>
        <a:lstStyle/>
        <a:p>
          <a:pPr rtl="0"/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«Профилактика инфекционных заболеваний, включая иммунопрофилактику»</a:t>
          </a:r>
        </a:p>
        <a:p>
          <a:pPr rtl="0"/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Исполнено: 52,20тыс.руб.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D99E2DF-A1AB-4604-B603-9BA73ACC35DA}" type="parTrans" cxnId="{149DFC08-B877-409B-9A30-A3727B214F89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AF5ABA2-3D93-4AFC-BBC6-BB24F6F86596}" type="sibTrans" cxnId="{149DFC08-B877-409B-9A30-A3727B214F89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DBC47D2-09EE-4B0B-888B-05A5281B5873}" type="pres">
      <dgm:prSet presAssocID="{7BA0E109-1B67-444F-9A0C-A4B5409FDB51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B0002F4-6299-4B83-891B-D8AD9FD9C821}" type="pres">
      <dgm:prSet presAssocID="{D96A843E-042E-4871-B6EA-E793A4D73B10}" presName="horFlow" presStyleCnt="0"/>
      <dgm:spPr/>
    </dgm:pt>
    <dgm:pt modelId="{8D956FDB-3A8F-46D8-B6D1-F2B51268DEAC}" type="pres">
      <dgm:prSet presAssocID="{D96A843E-042E-4871-B6EA-E793A4D73B10}" presName="bigChev" presStyleLbl="node1" presStyleIdx="0" presStyleCnt="2" custScaleX="115658"/>
      <dgm:spPr/>
      <dgm:t>
        <a:bodyPr/>
        <a:lstStyle/>
        <a:p>
          <a:endParaRPr lang="ru-RU"/>
        </a:p>
      </dgm:t>
    </dgm:pt>
    <dgm:pt modelId="{F7BB1D8B-FD29-4920-BF68-EE9B5D8FBA2C}" type="pres">
      <dgm:prSet presAssocID="{D96A843E-042E-4871-B6EA-E793A4D73B10}" presName="vSp" presStyleCnt="0"/>
      <dgm:spPr/>
    </dgm:pt>
    <dgm:pt modelId="{9169AB13-C70D-48F0-9F48-119236543BB2}" type="pres">
      <dgm:prSet presAssocID="{2EB940CA-CF1A-4A3F-B315-278D6A06E552}" presName="horFlow" presStyleCnt="0"/>
      <dgm:spPr/>
    </dgm:pt>
    <dgm:pt modelId="{A61B678D-E7F9-4E2D-8F90-A1C8302537FC}" type="pres">
      <dgm:prSet presAssocID="{2EB940CA-CF1A-4A3F-B315-278D6A06E552}" presName="bigChev" presStyleLbl="node1" presStyleIdx="1" presStyleCnt="2" custScaleX="114181"/>
      <dgm:spPr/>
      <dgm:t>
        <a:bodyPr/>
        <a:lstStyle/>
        <a:p>
          <a:endParaRPr lang="ru-RU"/>
        </a:p>
      </dgm:t>
    </dgm:pt>
  </dgm:ptLst>
  <dgm:cxnLst>
    <dgm:cxn modelId="{42F5BDA2-2744-465D-9C40-9BB7EA941973}" srcId="{7BA0E109-1B67-444F-9A0C-A4B5409FDB51}" destId="{D96A843E-042E-4871-B6EA-E793A4D73B10}" srcOrd="0" destOrd="0" parTransId="{DA09792C-543A-46B9-9745-BE78C77A7971}" sibTransId="{86437577-EAE0-47BA-B817-30DC0ABA377B}"/>
    <dgm:cxn modelId="{149DFC08-B877-409B-9A30-A3727B214F89}" srcId="{7BA0E109-1B67-444F-9A0C-A4B5409FDB51}" destId="{2EB940CA-CF1A-4A3F-B315-278D6A06E552}" srcOrd="1" destOrd="0" parTransId="{CD99E2DF-A1AB-4604-B603-9BA73ACC35DA}" sibTransId="{2AF5ABA2-3D93-4AFC-BBC6-BB24F6F86596}"/>
    <dgm:cxn modelId="{6AAD72B1-1B9F-4EA1-AB61-C38DB05CD0CE}" type="presOf" srcId="{2EB940CA-CF1A-4A3F-B315-278D6A06E552}" destId="{A61B678D-E7F9-4E2D-8F90-A1C8302537FC}" srcOrd="0" destOrd="0" presId="urn:microsoft.com/office/officeart/2005/8/layout/lProcess3"/>
    <dgm:cxn modelId="{3C6B813F-56F4-465D-8A87-703009AFCF92}" type="presOf" srcId="{D96A843E-042E-4871-B6EA-E793A4D73B10}" destId="{8D956FDB-3A8F-46D8-B6D1-F2B51268DEAC}" srcOrd="0" destOrd="0" presId="urn:microsoft.com/office/officeart/2005/8/layout/lProcess3"/>
    <dgm:cxn modelId="{71B4CEFC-3A4D-4C99-8928-E6389D88CB84}" type="presOf" srcId="{7BA0E109-1B67-444F-9A0C-A4B5409FDB51}" destId="{CDBC47D2-09EE-4B0B-888B-05A5281B5873}" srcOrd="0" destOrd="0" presId="urn:microsoft.com/office/officeart/2005/8/layout/lProcess3"/>
    <dgm:cxn modelId="{B60AE3D2-8A4D-450E-811C-A976F09DFD44}" type="presParOf" srcId="{CDBC47D2-09EE-4B0B-888B-05A5281B5873}" destId="{7B0002F4-6299-4B83-891B-D8AD9FD9C821}" srcOrd="0" destOrd="0" presId="urn:microsoft.com/office/officeart/2005/8/layout/lProcess3"/>
    <dgm:cxn modelId="{7141C186-C54D-41F4-ABD2-6B0077AA5764}" type="presParOf" srcId="{7B0002F4-6299-4B83-891B-D8AD9FD9C821}" destId="{8D956FDB-3A8F-46D8-B6D1-F2B51268DEAC}" srcOrd="0" destOrd="0" presId="urn:microsoft.com/office/officeart/2005/8/layout/lProcess3"/>
    <dgm:cxn modelId="{57DF47E5-5D2C-4924-84BD-793F36FA17A4}" type="presParOf" srcId="{CDBC47D2-09EE-4B0B-888B-05A5281B5873}" destId="{F7BB1D8B-FD29-4920-BF68-EE9B5D8FBA2C}" srcOrd="1" destOrd="0" presId="urn:microsoft.com/office/officeart/2005/8/layout/lProcess3"/>
    <dgm:cxn modelId="{9E8F64DE-F3E7-453C-AEDC-D4619227F8B4}" type="presParOf" srcId="{CDBC47D2-09EE-4B0B-888B-05A5281B5873}" destId="{9169AB13-C70D-48F0-9F48-119236543BB2}" srcOrd="2" destOrd="0" presId="urn:microsoft.com/office/officeart/2005/8/layout/lProcess3"/>
    <dgm:cxn modelId="{201B1829-290D-451C-B7FD-A58DC3363251}" type="presParOf" srcId="{9169AB13-C70D-48F0-9F48-119236543BB2}" destId="{A61B678D-E7F9-4E2D-8F90-A1C8302537FC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3E9343-138C-492D-8800-5CBE0BA72B61}" type="doc">
      <dgm:prSet loTypeId="urn:microsoft.com/office/officeart/2005/8/layout/lProcess3" loCatId="process" qsTypeId="urn:microsoft.com/office/officeart/2005/8/quickstyle/3d5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B19D9BDF-E4D3-4CC3-BD86-E2D74646EF67}">
      <dgm:prSet custT="1"/>
      <dgm:spPr/>
      <dgm:t>
        <a:bodyPr/>
        <a:lstStyle/>
        <a:p>
          <a:pPr rtl="0"/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>
          <a:pPr rtl="0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«Обеспечение максимальной вовлеченности населения в систематические занятия физкультурой и спортом и развитие спорта высших достижений»</a:t>
          </a:r>
        </a:p>
        <a:p>
          <a:pPr rtl="0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Исполнено: 1 635,40 тыс.руб.</a:t>
          </a:r>
        </a:p>
        <a:p>
          <a:pPr rtl="0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54B28799-70C7-4C99-8FEB-A5134E10F291}" type="parTrans" cxnId="{01EF33D8-61C6-4EDF-8FFE-2008099C5EE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CE6A7C0-8972-46C9-A806-23F4A279426C}" type="sibTrans" cxnId="{01EF33D8-61C6-4EDF-8FFE-2008099C5EE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A09A04D-37E7-41B7-8450-66FE167F2EED}">
      <dgm:prSet custT="1"/>
      <dgm:spPr/>
      <dgm:t>
        <a:bodyPr/>
        <a:lstStyle/>
        <a:p>
          <a:pPr rtl="0"/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«Реализация комплекса мер по совершенствованию спортивной инфраструктуры и материально-технической базы для занятий физической культуры и спорта»</a:t>
          </a:r>
        </a:p>
        <a:p>
          <a:pPr rtl="0"/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Исполнено: 52,5 тыс.руб.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B181853-8DC0-4101-84CB-5052936C6D7D}" type="parTrans" cxnId="{76538747-4599-49A3-8305-6C46BE3E405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6E026C7-2531-4A35-95A9-2BD376E1B619}" type="sibTrans" cxnId="{76538747-4599-49A3-8305-6C46BE3E405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9D994DE-8BC4-43B1-89D1-68D4DE13BE90}" type="pres">
      <dgm:prSet presAssocID="{223E9343-138C-492D-8800-5CBE0BA72B61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54A9F2D-CF8B-49AE-972A-C1717CC8B3DB}" type="pres">
      <dgm:prSet presAssocID="{B19D9BDF-E4D3-4CC3-BD86-E2D74646EF67}" presName="horFlow" presStyleCnt="0"/>
      <dgm:spPr/>
    </dgm:pt>
    <dgm:pt modelId="{2F3549DE-1BDD-4837-B086-D69C9C1A805D}" type="pres">
      <dgm:prSet presAssocID="{B19D9BDF-E4D3-4CC3-BD86-E2D74646EF67}" presName="bigChev" presStyleLbl="node1" presStyleIdx="0" presStyleCnt="2" custScaleX="181239" custLinFactNeighborX="-161" custLinFactNeighborY="-341"/>
      <dgm:spPr/>
      <dgm:t>
        <a:bodyPr/>
        <a:lstStyle/>
        <a:p>
          <a:endParaRPr lang="ru-RU"/>
        </a:p>
      </dgm:t>
    </dgm:pt>
    <dgm:pt modelId="{AFD00ED0-3914-4D38-AF67-47544BEDFFBD}" type="pres">
      <dgm:prSet presAssocID="{B19D9BDF-E4D3-4CC3-BD86-E2D74646EF67}" presName="vSp" presStyleCnt="0"/>
      <dgm:spPr/>
    </dgm:pt>
    <dgm:pt modelId="{F2A4AE4F-8418-49F9-8653-1A708D3112BC}" type="pres">
      <dgm:prSet presAssocID="{8A09A04D-37E7-41B7-8450-66FE167F2EED}" presName="horFlow" presStyleCnt="0"/>
      <dgm:spPr/>
    </dgm:pt>
    <dgm:pt modelId="{7021130B-787D-4F7D-98B1-B8DCCD60BF7E}" type="pres">
      <dgm:prSet presAssocID="{8A09A04D-37E7-41B7-8450-66FE167F2EED}" presName="bigChev" presStyleLbl="node1" presStyleIdx="1" presStyleCnt="2" custScaleX="179206"/>
      <dgm:spPr/>
      <dgm:t>
        <a:bodyPr/>
        <a:lstStyle/>
        <a:p>
          <a:endParaRPr lang="ru-RU"/>
        </a:p>
      </dgm:t>
    </dgm:pt>
  </dgm:ptLst>
  <dgm:cxnLst>
    <dgm:cxn modelId="{3B01844E-7EB6-4FA7-90E8-6549EAA6B56A}" type="presOf" srcId="{B19D9BDF-E4D3-4CC3-BD86-E2D74646EF67}" destId="{2F3549DE-1BDD-4837-B086-D69C9C1A805D}" srcOrd="0" destOrd="0" presId="urn:microsoft.com/office/officeart/2005/8/layout/lProcess3"/>
    <dgm:cxn modelId="{80DDF6AF-FF7F-4760-8988-E9E3E8A07ED5}" type="presOf" srcId="{223E9343-138C-492D-8800-5CBE0BA72B61}" destId="{39D994DE-8BC4-43B1-89D1-68D4DE13BE90}" srcOrd="0" destOrd="0" presId="urn:microsoft.com/office/officeart/2005/8/layout/lProcess3"/>
    <dgm:cxn modelId="{76538747-4599-49A3-8305-6C46BE3E4051}" srcId="{223E9343-138C-492D-8800-5CBE0BA72B61}" destId="{8A09A04D-37E7-41B7-8450-66FE167F2EED}" srcOrd="1" destOrd="0" parTransId="{DB181853-8DC0-4101-84CB-5052936C6D7D}" sibTransId="{16E026C7-2531-4A35-95A9-2BD376E1B619}"/>
    <dgm:cxn modelId="{01EF33D8-61C6-4EDF-8FFE-2008099C5EE4}" srcId="{223E9343-138C-492D-8800-5CBE0BA72B61}" destId="{B19D9BDF-E4D3-4CC3-BD86-E2D74646EF67}" srcOrd="0" destOrd="0" parTransId="{54B28799-70C7-4C99-8FEB-A5134E10F291}" sibTransId="{CCE6A7C0-8972-46C9-A806-23F4A279426C}"/>
    <dgm:cxn modelId="{32983132-CEF0-4337-B213-64309D15E239}" type="presOf" srcId="{8A09A04D-37E7-41B7-8450-66FE167F2EED}" destId="{7021130B-787D-4F7D-98B1-B8DCCD60BF7E}" srcOrd="0" destOrd="0" presId="urn:microsoft.com/office/officeart/2005/8/layout/lProcess3"/>
    <dgm:cxn modelId="{44DF93A3-CEDE-49A3-91E0-63D2AB2CF147}" type="presParOf" srcId="{39D994DE-8BC4-43B1-89D1-68D4DE13BE90}" destId="{154A9F2D-CF8B-49AE-972A-C1717CC8B3DB}" srcOrd="0" destOrd="0" presId="urn:microsoft.com/office/officeart/2005/8/layout/lProcess3"/>
    <dgm:cxn modelId="{A25B5C9D-2B5E-4BB8-BECA-B24FD8BCEAD7}" type="presParOf" srcId="{154A9F2D-CF8B-49AE-972A-C1717CC8B3DB}" destId="{2F3549DE-1BDD-4837-B086-D69C9C1A805D}" srcOrd="0" destOrd="0" presId="urn:microsoft.com/office/officeart/2005/8/layout/lProcess3"/>
    <dgm:cxn modelId="{65C3A200-9B26-4D76-938E-5113877345F5}" type="presParOf" srcId="{39D994DE-8BC4-43B1-89D1-68D4DE13BE90}" destId="{AFD00ED0-3914-4D38-AF67-47544BEDFFBD}" srcOrd="1" destOrd="0" presId="urn:microsoft.com/office/officeart/2005/8/layout/lProcess3"/>
    <dgm:cxn modelId="{9F293468-F5C9-4874-BD50-4D67FE084050}" type="presParOf" srcId="{39D994DE-8BC4-43B1-89D1-68D4DE13BE90}" destId="{F2A4AE4F-8418-49F9-8653-1A708D3112BC}" srcOrd="2" destOrd="0" presId="urn:microsoft.com/office/officeart/2005/8/layout/lProcess3"/>
    <dgm:cxn modelId="{D02D8D37-012D-4D92-91B1-0A1F5D13C369}" type="presParOf" srcId="{F2A4AE4F-8418-49F9-8653-1A708D3112BC}" destId="{7021130B-787D-4F7D-98B1-B8DCCD60BF7E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3CEDBE3-FCBE-4323-9529-F07897988114}" type="doc">
      <dgm:prSet loTypeId="urn:microsoft.com/office/officeart/2005/8/layout/chevron2" loCatId="list" qsTypeId="urn:microsoft.com/office/officeart/2005/8/quickstyle/simple4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D2C3A054-837E-4B24-BC70-1ECDB1B08B04}">
      <dgm:prSet phldrT="[Текст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464,60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1CC88336-106C-4CA7-91FE-6D09D6B8C28F}" type="parTrans" cxnId="{A53D3194-EB2C-4735-B707-14254D1718A1}">
      <dgm:prSet/>
      <dgm:spPr/>
      <dgm:t>
        <a:bodyPr/>
        <a:lstStyle/>
        <a:p>
          <a:endParaRPr lang="ru-RU"/>
        </a:p>
      </dgm:t>
    </dgm:pt>
    <dgm:pt modelId="{BAD6B6AC-FE35-48AD-B91B-9487F96B1275}" type="sibTrans" cxnId="{A53D3194-EB2C-4735-B707-14254D1718A1}">
      <dgm:prSet/>
      <dgm:spPr/>
      <dgm:t>
        <a:bodyPr/>
        <a:lstStyle/>
        <a:p>
          <a:endParaRPr lang="ru-RU"/>
        </a:p>
      </dgm:t>
    </dgm:pt>
    <dgm:pt modelId="{7A466841-4B4E-415F-A6B3-EB2295C3FA12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«Подготовка объектов коммунальной инфраструктуры к отопительному сезону»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43CA5478-7FAF-45F7-AAFB-60F5B8A9F42A}" type="parTrans" cxnId="{30A79768-AC57-41F0-BDA6-AFC7DBC45FF4}">
      <dgm:prSet/>
      <dgm:spPr/>
      <dgm:t>
        <a:bodyPr/>
        <a:lstStyle/>
        <a:p>
          <a:endParaRPr lang="ru-RU"/>
        </a:p>
      </dgm:t>
    </dgm:pt>
    <dgm:pt modelId="{097DF640-003B-46E0-81BA-77EA302A33D0}" type="sibTrans" cxnId="{30A79768-AC57-41F0-BDA6-AFC7DBC45FF4}">
      <dgm:prSet/>
      <dgm:spPr/>
      <dgm:t>
        <a:bodyPr/>
        <a:lstStyle/>
        <a:p>
          <a:endParaRPr lang="ru-RU"/>
        </a:p>
      </dgm:t>
    </dgm:pt>
    <dgm:pt modelId="{777250E9-D8A8-46D6-A012-9DB8CD22DD48}">
      <dgm:prSet phldrT="[Текст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1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011,60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23001241-16DF-4C7F-9E64-E82730A6604F}" type="parTrans" cxnId="{F37276DE-5866-432E-A0FE-6056CA5AB478}">
      <dgm:prSet/>
      <dgm:spPr/>
      <dgm:t>
        <a:bodyPr/>
        <a:lstStyle/>
        <a:p>
          <a:endParaRPr lang="ru-RU"/>
        </a:p>
      </dgm:t>
    </dgm:pt>
    <dgm:pt modelId="{BBA0ED98-E1FA-4BA5-B309-E3D6FCE1B4A2}" type="sibTrans" cxnId="{F37276DE-5866-432E-A0FE-6056CA5AB478}">
      <dgm:prSet/>
      <dgm:spPr/>
      <dgm:t>
        <a:bodyPr/>
        <a:lstStyle/>
        <a:p>
          <a:endParaRPr lang="ru-RU"/>
        </a:p>
      </dgm:t>
    </dgm:pt>
    <dgm:pt modelId="{A31CB936-D89D-43B4-8D50-2BFDEF68C71D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«Капитальный ремонт общего имущества многоквартирных домов и муниципального жилищного фонда на территории ЗГМО»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3D894A88-5D8E-45A4-A8B8-6C318B799A4B}" type="parTrans" cxnId="{48C65034-AD0D-4BDB-B5CF-3973BD07C385}">
      <dgm:prSet/>
      <dgm:spPr/>
      <dgm:t>
        <a:bodyPr/>
        <a:lstStyle/>
        <a:p>
          <a:endParaRPr lang="ru-RU"/>
        </a:p>
      </dgm:t>
    </dgm:pt>
    <dgm:pt modelId="{68C402B1-A22A-401F-A4D9-81F082ECE3BE}" type="sibTrans" cxnId="{48C65034-AD0D-4BDB-B5CF-3973BD07C385}">
      <dgm:prSet/>
      <dgm:spPr/>
      <dgm:t>
        <a:bodyPr/>
        <a:lstStyle/>
        <a:p>
          <a:endParaRPr lang="ru-RU"/>
        </a:p>
      </dgm:t>
    </dgm:pt>
    <dgm:pt modelId="{B89DF9E1-4842-4218-9A98-631279BD72D4}">
      <dgm:prSet phldrT="[Текст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12 648,10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5F8B04B1-52C6-47BD-AE4E-BD74E57571CB}" type="parTrans" cxnId="{A11E7584-66EB-4810-A98A-E14F18068BC1}">
      <dgm:prSet/>
      <dgm:spPr/>
      <dgm:t>
        <a:bodyPr/>
        <a:lstStyle/>
        <a:p>
          <a:endParaRPr lang="ru-RU"/>
        </a:p>
      </dgm:t>
    </dgm:pt>
    <dgm:pt modelId="{8D35318D-2A78-4C3F-B723-E2601DCFA0D3}" type="sibTrans" cxnId="{A11E7584-66EB-4810-A98A-E14F18068BC1}">
      <dgm:prSet/>
      <dgm:spPr/>
      <dgm:t>
        <a:bodyPr/>
        <a:lstStyle/>
        <a:p>
          <a:endParaRPr lang="ru-RU"/>
        </a:p>
      </dgm:t>
    </dgm:pt>
    <dgm:pt modelId="{B65AE0BC-EA8F-48C6-A60F-E1108CF7D8C1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« Благоустройство»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02440BC9-D82F-4131-B7EA-D7B097F49229}" type="parTrans" cxnId="{02492A9B-753E-4BA9-8E40-073571354648}">
      <dgm:prSet/>
      <dgm:spPr/>
      <dgm:t>
        <a:bodyPr/>
        <a:lstStyle/>
        <a:p>
          <a:endParaRPr lang="ru-RU"/>
        </a:p>
      </dgm:t>
    </dgm:pt>
    <dgm:pt modelId="{9D539157-F7C8-4338-81CE-4D8653FB5A8A}" type="sibTrans" cxnId="{02492A9B-753E-4BA9-8E40-073571354648}">
      <dgm:prSet/>
      <dgm:spPr/>
      <dgm:t>
        <a:bodyPr/>
        <a:lstStyle/>
        <a:p>
          <a:endParaRPr lang="ru-RU"/>
        </a:p>
      </dgm:t>
    </dgm:pt>
    <dgm:pt modelId="{A8F569C9-16AB-4FCD-959B-EE0E67419780}">
      <dgm:prSet phldrT="[Текст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dirty="0" smtClean="0"/>
            <a:t>16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881,10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4FDBA06D-26F1-4F8D-8E2E-6F6F7E9CFA54}" type="parTrans" cxnId="{663793DC-E738-42BA-929C-0354A83DEEC3}">
      <dgm:prSet/>
      <dgm:spPr/>
      <dgm:t>
        <a:bodyPr/>
        <a:lstStyle/>
        <a:p>
          <a:endParaRPr lang="ru-RU"/>
        </a:p>
      </dgm:t>
    </dgm:pt>
    <dgm:pt modelId="{F6C9A600-15B2-4D73-BD35-9FCF3CA49B26}" type="sibTrans" cxnId="{663793DC-E738-42BA-929C-0354A83DEEC3}">
      <dgm:prSet/>
      <dgm:spPr/>
      <dgm:t>
        <a:bodyPr/>
        <a:lstStyle/>
        <a:p>
          <a:endParaRPr lang="ru-RU"/>
        </a:p>
      </dgm:t>
    </dgm:pt>
    <dgm:pt modelId="{7E94E991-30CE-4AD1-97C4-1D35DD56C047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«Энергосбережение и повышение энергетической  эффективности на территории ЗГМО»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763EF19D-9359-44C0-8C3D-580B55490942}" type="parTrans" cxnId="{CF2290BB-D74E-4899-B38C-6CC29DB03599}">
      <dgm:prSet/>
      <dgm:spPr/>
      <dgm:t>
        <a:bodyPr/>
        <a:lstStyle/>
        <a:p>
          <a:endParaRPr lang="ru-RU"/>
        </a:p>
      </dgm:t>
    </dgm:pt>
    <dgm:pt modelId="{D9BFAC9B-0F59-464C-B448-DBE236743E8F}" type="sibTrans" cxnId="{CF2290BB-D74E-4899-B38C-6CC29DB03599}">
      <dgm:prSet/>
      <dgm:spPr/>
      <dgm:t>
        <a:bodyPr/>
        <a:lstStyle/>
        <a:p>
          <a:endParaRPr lang="ru-RU"/>
        </a:p>
      </dgm:t>
    </dgm:pt>
    <dgm:pt modelId="{D43D21EF-8FE3-4BEB-899A-103CF1A908B7}" type="pres">
      <dgm:prSet presAssocID="{33CEDBE3-FCBE-4323-9529-F0789798811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235CE0-AF00-48A8-8DB5-58846CF9098E}" type="pres">
      <dgm:prSet presAssocID="{D2C3A054-837E-4B24-BC70-1ECDB1B08B04}" presName="composite" presStyleCnt="0"/>
      <dgm:spPr/>
    </dgm:pt>
    <dgm:pt modelId="{E5DD044F-A631-47E1-AF86-CA614962881A}" type="pres">
      <dgm:prSet presAssocID="{D2C3A054-837E-4B24-BC70-1ECDB1B08B04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C5B6E5-508E-4FA1-97C9-D8C96CED1C73}" type="pres">
      <dgm:prSet presAssocID="{D2C3A054-837E-4B24-BC70-1ECDB1B08B04}" presName="descendantText" presStyleLbl="alignAcc1" presStyleIdx="0" presStyleCnt="4" custScaleY="87045" custLinFactNeighborX="82" custLinFactNeighborY="19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2BE5BE-50E9-4E66-95FA-7277D8F58D76}" type="pres">
      <dgm:prSet presAssocID="{BAD6B6AC-FE35-48AD-B91B-9487F96B1275}" presName="sp" presStyleCnt="0"/>
      <dgm:spPr/>
    </dgm:pt>
    <dgm:pt modelId="{E98DA8E8-D399-4C80-A433-F2404681C6FF}" type="pres">
      <dgm:prSet presAssocID="{A8F569C9-16AB-4FCD-959B-EE0E67419780}" presName="composite" presStyleCnt="0"/>
      <dgm:spPr/>
    </dgm:pt>
    <dgm:pt modelId="{023B5A67-7460-4B1E-97EB-4C4E8D367895}" type="pres">
      <dgm:prSet presAssocID="{A8F569C9-16AB-4FCD-959B-EE0E67419780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D37D27-57A3-4A99-AA8A-83EFA5A8094E}" type="pres">
      <dgm:prSet presAssocID="{A8F569C9-16AB-4FCD-959B-EE0E67419780}" presName="descendantText" presStyleLbl="alignAcc1" presStyleIdx="1" presStyleCnt="4" custScaleY="881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7FF0FD-8A38-4E12-9274-E441C6255BE5}" type="pres">
      <dgm:prSet presAssocID="{F6C9A600-15B2-4D73-BD35-9FCF3CA49B26}" presName="sp" presStyleCnt="0"/>
      <dgm:spPr/>
    </dgm:pt>
    <dgm:pt modelId="{33B5A670-5FA5-4D37-95EF-8E56151A2E71}" type="pres">
      <dgm:prSet presAssocID="{777250E9-D8A8-46D6-A012-9DB8CD22DD48}" presName="composite" presStyleCnt="0"/>
      <dgm:spPr/>
    </dgm:pt>
    <dgm:pt modelId="{B558DD05-1E0B-417B-A758-6EF0716F7B67}" type="pres">
      <dgm:prSet presAssocID="{777250E9-D8A8-46D6-A012-9DB8CD22DD48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5F6786-9D6D-4792-86ED-06E5D7FA009F}" type="pres">
      <dgm:prSet presAssocID="{777250E9-D8A8-46D6-A012-9DB8CD22DD48}" presName="descendantText" presStyleLbl="alignAcc1" presStyleIdx="2" presStyleCnt="4" custScaleY="988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1B0CA8-E63C-4746-B416-ABD5BBD6834D}" type="pres">
      <dgm:prSet presAssocID="{BBA0ED98-E1FA-4BA5-B309-E3D6FCE1B4A2}" presName="sp" presStyleCnt="0"/>
      <dgm:spPr/>
    </dgm:pt>
    <dgm:pt modelId="{F9381A72-626F-43E8-AD15-D2594D7A61FF}" type="pres">
      <dgm:prSet presAssocID="{B89DF9E1-4842-4218-9A98-631279BD72D4}" presName="composite" presStyleCnt="0"/>
      <dgm:spPr/>
    </dgm:pt>
    <dgm:pt modelId="{FE4C47CA-F32C-45CD-8878-D016C6F8371E}" type="pres">
      <dgm:prSet presAssocID="{B89DF9E1-4842-4218-9A98-631279BD72D4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D3B685-71C6-47D7-B9DA-28C39F3261A1}" type="pres">
      <dgm:prSet presAssocID="{B89DF9E1-4842-4218-9A98-631279BD72D4}" presName="descendantText" presStyleLbl="alignAcc1" presStyleIdx="3" presStyleCnt="4" custScaleY="86619" custLinFactNeighborX="190" custLinFactNeighborY="14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7276DE-5866-432E-A0FE-6056CA5AB478}" srcId="{33CEDBE3-FCBE-4323-9529-F07897988114}" destId="{777250E9-D8A8-46D6-A012-9DB8CD22DD48}" srcOrd="2" destOrd="0" parTransId="{23001241-16DF-4C7F-9E64-E82730A6604F}" sibTransId="{BBA0ED98-E1FA-4BA5-B309-E3D6FCE1B4A2}"/>
    <dgm:cxn modelId="{663793DC-E738-42BA-929C-0354A83DEEC3}" srcId="{33CEDBE3-FCBE-4323-9529-F07897988114}" destId="{A8F569C9-16AB-4FCD-959B-EE0E67419780}" srcOrd="1" destOrd="0" parTransId="{4FDBA06D-26F1-4F8D-8E2E-6F6F7E9CFA54}" sibTransId="{F6C9A600-15B2-4D73-BD35-9FCF3CA49B26}"/>
    <dgm:cxn modelId="{596997BC-C815-4BCA-9B35-A7F652CE32D6}" type="presOf" srcId="{B89DF9E1-4842-4218-9A98-631279BD72D4}" destId="{FE4C47CA-F32C-45CD-8878-D016C6F8371E}" srcOrd="0" destOrd="0" presId="urn:microsoft.com/office/officeart/2005/8/layout/chevron2"/>
    <dgm:cxn modelId="{CF2290BB-D74E-4899-B38C-6CC29DB03599}" srcId="{D2C3A054-837E-4B24-BC70-1ECDB1B08B04}" destId="{7E94E991-30CE-4AD1-97C4-1D35DD56C047}" srcOrd="0" destOrd="0" parTransId="{763EF19D-9359-44C0-8C3D-580B55490942}" sibTransId="{D9BFAC9B-0F59-464C-B448-DBE236743E8F}"/>
    <dgm:cxn modelId="{30A79768-AC57-41F0-BDA6-AFC7DBC45FF4}" srcId="{A8F569C9-16AB-4FCD-959B-EE0E67419780}" destId="{7A466841-4B4E-415F-A6B3-EB2295C3FA12}" srcOrd="0" destOrd="0" parTransId="{43CA5478-7FAF-45F7-AAFB-60F5B8A9F42A}" sibTransId="{097DF640-003B-46E0-81BA-77EA302A33D0}"/>
    <dgm:cxn modelId="{A7C7BDCA-2A2B-4C0E-BBAF-6C7BE7AABA80}" type="presOf" srcId="{7E94E991-30CE-4AD1-97C4-1D35DD56C047}" destId="{2DC5B6E5-508E-4FA1-97C9-D8C96CED1C73}" srcOrd="0" destOrd="0" presId="urn:microsoft.com/office/officeart/2005/8/layout/chevron2"/>
    <dgm:cxn modelId="{442347B3-D973-455E-87C3-BDA5B0D7C36C}" type="presOf" srcId="{777250E9-D8A8-46D6-A012-9DB8CD22DD48}" destId="{B558DD05-1E0B-417B-A758-6EF0716F7B67}" srcOrd="0" destOrd="0" presId="urn:microsoft.com/office/officeart/2005/8/layout/chevron2"/>
    <dgm:cxn modelId="{A53D3194-EB2C-4735-B707-14254D1718A1}" srcId="{33CEDBE3-FCBE-4323-9529-F07897988114}" destId="{D2C3A054-837E-4B24-BC70-1ECDB1B08B04}" srcOrd="0" destOrd="0" parTransId="{1CC88336-106C-4CA7-91FE-6D09D6B8C28F}" sibTransId="{BAD6B6AC-FE35-48AD-B91B-9487F96B1275}"/>
    <dgm:cxn modelId="{9380E9DB-DC09-4CD1-8BC9-82AEE1281998}" type="presOf" srcId="{B65AE0BC-EA8F-48C6-A60F-E1108CF7D8C1}" destId="{9CD3B685-71C6-47D7-B9DA-28C39F3261A1}" srcOrd="0" destOrd="0" presId="urn:microsoft.com/office/officeart/2005/8/layout/chevron2"/>
    <dgm:cxn modelId="{425BA63F-C011-42A1-9C9D-26A0F790DB72}" type="presOf" srcId="{D2C3A054-837E-4B24-BC70-1ECDB1B08B04}" destId="{E5DD044F-A631-47E1-AF86-CA614962881A}" srcOrd="0" destOrd="0" presId="urn:microsoft.com/office/officeart/2005/8/layout/chevron2"/>
    <dgm:cxn modelId="{A11E7584-66EB-4810-A98A-E14F18068BC1}" srcId="{33CEDBE3-FCBE-4323-9529-F07897988114}" destId="{B89DF9E1-4842-4218-9A98-631279BD72D4}" srcOrd="3" destOrd="0" parTransId="{5F8B04B1-52C6-47BD-AE4E-BD74E57571CB}" sibTransId="{8D35318D-2A78-4C3F-B723-E2601DCFA0D3}"/>
    <dgm:cxn modelId="{48C65034-AD0D-4BDB-B5CF-3973BD07C385}" srcId="{777250E9-D8A8-46D6-A012-9DB8CD22DD48}" destId="{A31CB936-D89D-43B4-8D50-2BFDEF68C71D}" srcOrd="0" destOrd="0" parTransId="{3D894A88-5D8E-45A4-A8B8-6C318B799A4B}" sibTransId="{68C402B1-A22A-401F-A4D9-81F082ECE3BE}"/>
    <dgm:cxn modelId="{02492A9B-753E-4BA9-8E40-073571354648}" srcId="{B89DF9E1-4842-4218-9A98-631279BD72D4}" destId="{B65AE0BC-EA8F-48C6-A60F-E1108CF7D8C1}" srcOrd="0" destOrd="0" parTransId="{02440BC9-D82F-4131-B7EA-D7B097F49229}" sibTransId="{9D539157-F7C8-4338-81CE-4D8653FB5A8A}"/>
    <dgm:cxn modelId="{FF21C3D9-78D1-471A-B96B-6DF69772110D}" type="presOf" srcId="{A8F569C9-16AB-4FCD-959B-EE0E67419780}" destId="{023B5A67-7460-4B1E-97EB-4C4E8D367895}" srcOrd="0" destOrd="0" presId="urn:microsoft.com/office/officeart/2005/8/layout/chevron2"/>
    <dgm:cxn modelId="{49EA895C-E060-4901-8D08-205EE8DBD1DF}" type="presOf" srcId="{33CEDBE3-FCBE-4323-9529-F07897988114}" destId="{D43D21EF-8FE3-4BEB-899A-103CF1A908B7}" srcOrd="0" destOrd="0" presId="urn:microsoft.com/office/officeart/2005/8/layout/chevron2"/>
    <dgm:cxn modelId="{04783A90-B988-4377-9073-9207621A32DF}" type="presOf" srcId="{A31CB936-D89D-43B4-8D50-2BFDEF68C71D}" destId="{0A5F6786-9D6D-4792-86ED-06E5D7FA009F}" srcOrd="0" destOrd="0" presId="urn:microsoft.com/office/officeart/2005/8/layout/chevron2"/>
    <dgm:cxn modelId="{0BFAB23C-28F7-49E4-97EC-31405F562809}" type="presOf" srcId="{7A466841-4B4E-415F-A6B3-EB2295C3FA12}" destId="{50D37D27-57A3-4A99-AA8A-83EFA5A8094E}" srcOrd="0" destOrd="0" presId="urn:microsoft.com/office/officeart/2005/8/layout/chevron2"/>
    <dgm:cxn modelId="{1CD7EF4D-32C8-44E2-BB14-5BDB47BB2D42}" type="presParOf" srcId="{D43D21EF-8FE3-4BEB-899A-103CF1A908B7}" destId="{96235CE0-AF00-48A8-8DB5-58846CF9098E}" srcOrd="0" destOrd="0" presId="urn:microsoft.com/office/officeart/2005/8/layout/chevron2"/>
    <dgm:cxn modelId="{BE2353B7-730B-407A-BE54-F255C2EDC32A}" type="presParOf" srcId="{96235CE0-AF00-48A8-8DB5-58846CF9098E}" destId="{E5DD044F-A631-47E1-AF86-CA614962881A}" srcOrd="0" destOrd="0" presId="urn:microsoft.com/office/officeart/2005/8/layout/chevron2"/>
    <dgm:cxn modelId="{5390604D-8302-43E4-A7AC-E996A517B1BC}" type="presParOf" srcId="{96235CE0-AF00-48A8-8DB5-58846CF9098E}" destId="{2DC5B6E5-508E-4FA1-97C9-D8C96CED1C73}" srcOrd="1" destOrd="0" presId="urn:microsoft.com/office/officeart/2005/8/layout/chevron2"/>
    <dgm:cxn modelId="{B8DB74E0-8F88-4C12-B046-028A250798C7}" type="presParOf" srcId="{D43D21EF-8FE3-4BEB-899A-103CF1A908B7}" destId="{522BE5BE-50E9-4E66-95FA-7277D8F58D76}" srcOrd="1" destOrd="0" presId="urn:microsoft.com/office/officeart/2005/8/layout/chevron2"/>
    <dgm:cxn modelId="{28EF3ECA-D05F-4405-A77B-3C569CEAB49C}" type="presParOf" srcId="{D43D21EF-8FE3-4BEB-899A-103CF1A908B7}" destId="{E98DA8E8-D399-4C80-A433-F2404681C6FF}" srcOrd="2" destOrd="0" presId="urn:microsoft.com/office/officeart/2005/8/layout/chevron2"/>
    <dgm:cxn modelId="{33F16A3F-56E8-4D7D-A51C-A5C180279733}" type="presParOf" srcId="{E98DA8E8-D399-4C80-A433-F2404681C6FF}" destId="{023B5A67-7460-4B1E-97EB-4C4E8D367895}" srcOrd="0" destOrd="0" presId="urn:microsoft.com/office/officeart/2005/8/layout/chevron2"/>
    <dgm:cxn modelId="{C9120F93-CBE4-4AB2-800E-73B72D602ED5}" type="presParOf" srcId="{E98DA8E8-D399-4C80-A433-F2404681C6FF}" destId="{50D37D27-57A3-4A99-AA8A-83EFA5A8094E}" srcOrd="1" destOrd="0" presId="urn:microsoft.com/office/officeart/2005/8/layout/chevron2"/>
    <dgm:cxn modelId="{26568B73-6DCB-4A4C-8144-48E1805CEAA2}" type="presParOf" srcId="{D43D21EF-8FE3-4BEB-899A-103CF1A908B7}" destId="{2A7FF0FD-8A38-4E12-9274-E441C6255BE5}" srcOrd="3" destOrd="0" presId="urn:microsoft.com/office/officeart/2005/8/layout/chevron2"/>
    <dgm:cxn modelId="{7F0F8FC9-9EC7-44DF-B0ED-AE57E8F00FF7}" type="presParOf" srcId="{D43D21EF-8FE3-4BEB-899A-103CF1A908B7}" destId="{33B5A670-5FA5-4D37-95EF-8E56151A2E71}" srcOrd="4" destOrd="0" presId="urn:microsoft.com/office/officeart/2005/8/layout/chevron2"/>
    <dgm:cxn modelId="{D9DE4B12-512A-4F43-A336-5892780E8B9D}" type="presParOf" srcId="{33B5A670-5FA5-4D37-95EF-8E56151A2E71}" destId="{B558DD05-1E0B-417B-A758-6EF0716F7B67}" srcOrd="0" destOrd="0" presId="urn:microsoft.com/office/officeart/2005/8/layout/chevron2"/>
    <dgm:cxn modelId="{B7100A23-3238-4136-B0E7-C0C1D7BC1B9F}" type="presParOf" srcId="{33B5A670-5FA5-4D37-95EF-8E56151A2E71}" destId="{0A5F6786-9D6D-4792-86ED-06E5D7FA009F}" srcOrd="1" destOrd="0" presId="urn:microsoft.com/office/officeart/2005/8/layout/chevron2"/>
    <dgm:cxn modelId="{41148AB2-C02E-4359-92B7-00C0D3FFFE3E}" type="presParOf" srcId="{D43D21EF-8FE3-4BEB-899A-103CF1A908B7}" destId="{B71B0CA8-E63C-4746-B416-ABD5BBD6834D}" srcOrd="5" destOrd="0" presId="urn:microsoft.com/office/officeart/2005/8/layout/chevron2"/>
    <dgm:cxn modelId="{5D17CDD4-8BCB-4ED6-B0B2-C38CB9EDA764}" type="presParOf" srcId="{D43D21EF-8FE3-4BEB-899A-103CF1A908B7}" destId="{F9381A72-626F-43E8-AD15-D2594D7A61FF}" srcOrd="6" destOrd="0" presId="urn:microsoft.com/office/officeart/2005/8/layout/chevron2"/>
    <dgm:cxn modelId="{194CFF41-27AB-4B59-B1E3-1EE28E2442B0}" type="presParOf" srcId="{F9381A72-626F-43E8-AD15-D2594D7A61FF}" destId="{FE4C47CA-F32C-45CD-8878-D016C6F8371E}" srcOrd="0" destOrd="0" presId="urn:microsoft.com/office/officeart/2005/8/layout/chevron2"/>
    <dgm:cxn modelId="{97292CDC-CFCD-495F-9E8E-1F0F3CC4AE97}" type="presParOf" srcId="{F9381A72-626F-43E8-AD15-D2594D7A61FF}" destId="{9CD3B685-71C6-47D7-B9DA-28C39F3261A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1CEC88F-09A2-4022-988F-31A00CC9D112}" type="doc">
      <dgm:prSet loTypeId="urn:microsoft.com/office/officeart/2005/8/layout/list1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5A7BC54-163C-4447-A242-BA8301710BC9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«Содействие развитию малого и среднего предпринимательства г.Зимы»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1F64A612-50F1-449D-AD48-EE0CEC0D2232}" type="parTrans" cxnId="{FA21E8A8-D815-497A-98E7-3CF8303667DA}">
      <dgm:prSet/>
      <dgm:spPr/>
      <dgm:t>
        <a:bodyPr/>
        <a:lstStyle/>
        <a:p>
          <a:endParaRPr lang="ru-RU"/>
        </a:p>
      </dgm:t>
    </dgm:pt>
    <dgm:pt modelId="{BE3DD398-E1EA-46C5-BE62-F791732A8822}" type="sibTrans" cxnId="{FA21E8A8-D815-497A-98E7-3CF8303667DA}">
      <dgm:prSet/>
      <dgm:spPr/>
      <dgm:t>
        <a:bodyPr/>
        <a:lstStyle/>
        <a:p>
          <a:endParaRPr lang="ru-RU"/>
        </a:p>
      </dgm:t>
    </dgm:pt>
    <dgm:pt modelId="{1BB322FB-A044-4284-88C9-7E0A4921F16F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«Торговая политика г.Зимы»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B055CFF9-2770-45A2-A591-6F832446CBA7}" type="parTrans" cxnId="{5AE312D5-56F8-4211-9299-749A4397DB20}">
      <dgm:prSet/>
      <dgm:spPr/>
      <dgm:t>
        <a:bodyPr/>
        <a:lstStyle/>
        <a:p>
          <a:endParaRPr lang="ru-RU"/>
        </a:p>
      </dgm:t>
    </dgm:pt>
    <dgm:pt modelId="{EAE9F661-57F8-47B9-A5F0-1996C8FFF903}" type="sibTrans" cxnId="{5AE312D5-56F8-4211-9299-749A4397DB20}">
      <dgm:prSet/>
      <dgm:spPr/>
      <dgm:t>
        <a:bodyPr/>
        <a:lstStyle/>
        <a:p>
          <a:endParaRPr lang="ru-RU"/>
        </a:p>
      </dgm:t>
    </dgm:pt>
    <dgm:pt modelId="{524F53C5-84CD-4BCD-AD26-92B1BFADDDBB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«Развитие бытового обслуживания г.Зимы»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0919B629-C9FF-4D39-A30B-C800D5EEC15C}" type="parTrans" cxnId="{5DE22BA9-832C-4987-8F93-7DFA96355AB5}">
      <dgm:prSet/>
      <dgm:spPr/>
      <dgm:t>
        <a:bodyPr/>
        <a:lstStyle/>
        <a:p>
          <a:endParaRPr lang="ru-RU"/>
        </a:p>
      </dgm:t>
    </dgm:pt>
    <dgm:pt modelId="{363BAA01-6117-409C-8F88-86263C5C5494}" type="sibTrans" cxnId="{5DE22BA9-832C-4987-8F93-7DFA96355AB5}">
      <dgm:prSet/>
      <dgm:spPr/>
      <dgm:t>
        <a:bodyPr/>
        <a:lstStyle/>
        <a:p>
          <a:endParaRPr lang="ru-RU"/>
        </a:p>
      </dgm:t>
    </dgm:pt>
    <dgm:pt modelId="{523DA977-F24C-4B4B-9C8B-3FC74A158F77}" type="pres">
      <dgm:prSet presAssocID="{D1CEC88F-09A2-4022-988F-31A00CC9D11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70A7F2-14AE-44A8-83EB-E59C3B927908}" type="pres">
      <dgm:prSet presAssocID="{E5A7BC54-163C-4447-A242-BA8301710BC9}" presName="parentLin" presStyleCnt="0"/>
      <dgm:spPr/>
    </dgm:pt>
    <dgm:pt modelId="{C4B99BA0-17FF-4946-AF7A-A0B95F0AE1CE}" type="pres">
      <dgm:prSet presAssocID="{E5A7BC54-163C-4447-A242-BA8301710BC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142700D-A78F-4743-A8AB-1B94DC4D5FDD}" type="pres">
      <dgm:prSet presAssocID="{E5A7BC54-163C-4447-A242-BA8301710BC9}" presName="parentText" presStyleLbl="node1" presStyleIdx="0" presStyleCnt="3" custLinFactNeighborX="-1234" custLinFactNeighborY="-30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5C1A23-E80C-4F6C-992C-BAC819AC822B}" type="pres">
      <dgm:prSet presAssocID="{E5A7BC54-163C-4447-A242-BA8301710BC9}" presName="negativeSpace" presStyleCnt="0"/>
      <dgm:spPr/>
    </dgm:pt>
    <dgm:pt modelId="{A7B6A9B4-77C3-4E80-ADF8-A7A76FE6979F}" type="pres">
      <dgm:prSet presAssocID="{E5A7BC54-163C-4447-A242-BA8301710BC9}" presName="childText" presStyleLbl="conFgAcc1" presStyleIdx="0" presStyleCnt="3">
        <dgm:presLayoutVars>
          <dgm:bulletEnabled val="1"/>
        </dgm:presLayoutVars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</dgm:pt>
    <dgm:pt modelId="{AF2DE063-13DA-4D4E-96EA-EE0FD896D615}" type="pres">
      <dgm:prSet presAssocID="{BE3DD398-E1EA-46C5-BE62-F791732A8822}" presName="spaceBetweenRectangles" presStyleCnt="0"/>
      <dgm:spPr/>
    </dgm:pt>
    <dgm:pt modelId="{B4727231-6D04-4270-ACF0-E3CAF17362B3}" type="pres">
      <dgm:prSet presAssocID="{1BB322FB-A044-4284-88C9-7E0A4921F16F}" presName="parentLin" presStyleCnt="0"/>
      <dgm:spPr/>
    </dgm:pt>
    <dgm:pt modelId="{8C6296E0-1315-4E8A-AEC1-BED06B5F81FC}" type="pres">
      <dgm:prSet presAssocID="{1BB322FB-A044-4284-88C9-7E0A4921F16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1977A98-3580-48CC-9411-1E59A21A7EA0}" type="pres">
      <dgm:prSet presAssocID="{1BB322FB-A044-4284-88C9-7E0A4921F16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F65DB7-90C0-4AA4-A05D-5099161A52C9}" type="pres">
      <dgm:prSet presAssocID="{1BB322FB-A044-4284-88C9-7E0A4921F16F}" presName="negativeSpace" presStyleCnt="0"/>
      <dgm:spPr/>
    </dgm:pt>
    <dgm:pt modelId="{E5E83F72-92DD-461F-A3A3-D409F1567C62}" type="pres">
      <dgm:prSet presAssocID="{1BB322FB-A044-4284-88C9-7E0A4921F16F}" presName="childText" presStyleLbl="conFgAcc1" presStyleIdx="1" presStyleCnt="3">
        <dgm:presLayoutVars>
          <dgm:bulletEnabled val="1"/>
        </dgm:presLayoutVars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</dgm:pt>
    <dgm:pt modelId="{0E0497F6-39B6-4BC1-978C-88B95AB43CE0}" type="pres">
      <dgm:prSet presAssocID="{EAE9F661-57F8-47B9-A5F0-1996C8FFF903}" presName="spaceBetweenRectangles" presStyleCnt="0"/>
      <dgm:spPr/>
    </dgm:pt>
    <dgm:pt modelId="{2DF90C1E-2C8E-464A-8FC3-664EA4C66C29}" type="pres">
      <dgm:prSet presAssocID="{524F53C5-84CD-4BCD-AD26-92B1BFADDDBB}" presName="parentLin" presStyleCnt="0"/>
      <dgm:spPr/>
    </dgm:pt>
    <dgm:pt modelId="{90E2879D-D414-4790-BD14-38BD19ECD346}" type="pres">
      <dgm:prSet presAssocID="{524F53C5-84CD-4BCD-AD26-92B1BFADDDBB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01417245-4210-44CA-9902-56E559606E3D}" type="pres">
      <dgm:prSet presAssocID="{524F53C5-84CD-4BCD-AD26-92B1BFADDDB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E94FF7-7AFE-4354-8363-450D03750DB8}" type="pres">
      <dgm:prSet presAssocID="{524F53C5-84CD-4BCD-AD26-92B1BFADDDBB}" presName="negativeSpace" presStyleCnt="0"/>
      <dgm:spPr/>
    </dgm:pt>
    <dgm:pt modelId="{25F4685B-462B-4804-9815-9656F9E26ED9}" type="pres">
      <dgm:prSet presAssocID="{524F53C5-84CD-4BCD-AD26-92B1BFADDDBB}" presName="childText" presStyleLbl="conFgAcc1" presStyleIdx="2" presStyleCnt="3">
        <dgm:presLayoutVars>
          <dgm:bulletEnabled val="1"/>
        </dgm:presLayoutVars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</dgm:pt>
  </dgm:ptLst>
  <dgm:cxnLst>
    <dgm:cxn modelId="{B1999F51-D7D6-4B55-9E70-6897EFF10FC7}" type="presOf" srcId="{E5A7BC54-163C-4447-A242-BA8301710BC9}" destId="{F142700D-A78F-4743-A8AB-1B94DC4D5FDD}" srcOrd="1" destOrd="0" presId="urn:microsoft.com/office/officeart/2005/8/layout/list1"/>
    <dgm:cxn modelId="{E5C6F5CF-4709-4D22-A529-06FC2AB40A8B}" type="presOf" srcId="{1BB322FB-A044-4284-88C9-7E0A4921F16F}" destId="{C1977A98-3580-48CC-9411-1E59A21A7EA0}" srcOrd="1" destOrd="0" presId="urn:microsoft.com/office/officeart/2005/8/layout/list1"/>
    <dgm:cxn modelId="{5DE22BA9-832C-4987-8F93-7DFA96355AB5}" srcId="{D1CEC88F-09A2-4022-988F-31A00CC9D112}" destId="{524F53C5-84CD-4BCD-AD26-92B1BFADDDBB}" srcOrd="2" destOrd="0" parTransId="{0919B629-C9FF-4D39-A30B-C800D5EEC15C}" sibTransId="{363BAA01-6117-409C-8F88-86263C5C5494}"/>
    <dgm:cxn modelId="{E1661F30-7F45-436F-B865-3A040D997E57}" type="presOf" srcId="{524F53C5-84CD-4BCD-AD26-92B1BFADDDBB}" destId="{90E2879D-D414-4790-BD14-38BD19ECD346}" srcOrd="0" destOrd="0" presId="urn:microsoft.com/office/officeart/2005/8/layout/list1"/>
    <dgm:cxn modelId="{5AE312D5-56F8-4211-9299-749A4397DB20}" srcId="{D1CEC88F-09A2-4022-988F-31A00CC9D112}" destId="{1BB322FB-A044-4284-88C9-7E0A4921F16F}" srcOrd="1" destOrd="0" parTransId="{B055CFF9-2770-45A2-A591-6F832446CBA7}" sibTransId="{EAE9F661-57F8-47B9-A5F0-1996C8FFF903}"/>
    <dgm:cxn modelId="{2E8E4B9D-9269-42E8-862A-969A52AFD05E}" type="presOf" srcId="{524F53C5-84CD-4BCD-AD26-92B1BFADDDBB}" destId="{01417245-4210-44CA-9902-56E559606E3D}" srcOrd="1" destOrd="0" presId="urn:microsoft.com/office/officeart/2005/8/layout/list1"/>
    <dgm:cxn modelId="{FA21E8A8-D815-497A-98E7-3CF8303667DA}" srcId="{D1CEC88F-09A2-4022-988F-31A00CC9D112}" destId="{E5A7BC54-163C-4447-A242-BA8301710BC9}" srcOrd="0" destOrd="0" parTransId="{1F64A612-50F1-449D-AD48-EE0CEC0D2232}" sibTransId="{BE3DD398-E1EA-46C5-BE62-F791732A8822}"/>
    <dgm:cxn modelId="{1847B0DB-07F0-4387-9175-5686B6D0BCEF}" type="presOf" srcId="{E5A7BC54-163C-4447-A242-BA8301710BC9}" destId="{C4B99BA0-17FF-4946-AF7A-A0B95F0AE1CE}" srcOrd="0" destOrd="0" presId="urn:microsoft.com/office/officeart/2005/8/layout/list1"/>
    <dgm:cxn modelId="{60594304-8905-45B9-9219-D7854B45CD02}" type="presOf" srcId="{1BB322FB-A044-4284-88C9-7E0A4921F16F}" destId="{8C6296E0-1315-4E8A-AEC1-BED06B5F81FC}" srcOrd="0" destOrd="0" presId="urn:microsoft.com/office/officeart/2005/8/layout/list1"/>
    <dgm:cxn modelId="{4BC81215-A96F-44FD-BAA3-9BD9AA954FFD}" type="presOf" srcId="{D1CEC88F-09A2-4022-988F-31A00CC9D112}" destId="{523DA977-F24C-4B4B-9C8B-3FC74A158F77}" srcOrd="0" destOrd="0" presId="urn:microsoft.com/office/officeart/2005/8/layout/list1"/>
    <dgm:cxn modelId="{E2676D64-2DB2-4BD7-B630-A9454F8DCD67}" type="presParOf" srcId="{523DA977-F24C-4B4B-9C8B-3FC74A158F77}" destId="{4970A7F2-14AE-44A8-83EB-E59C3B927908}" srcOrd="0" destOrd="0" presId="urn:microsoft.com/office/officeart/2005/8/layout/list1"/>
    <dgm:cxn modelId="{CB34FF1C-DA77-4079-9B41-5D3860F95E7D}" type="presParOf" srcId="{4970A7F2-14AE-44A8-83EB-E59C3B927908}" destId="{C4B99BA0-17FF-4946-AF7A-A0B95F0AE1CE}" srcOrd="0" destOrd="0" presId="urn:microsoft.com/office/officeart/2005/8/layout/list1"/>
    <dgm:cxn modelId="{A2B84941-2FF1-4EDC-9E1C-D61E8DB84CAA}" type="presParOf" srcId="{4970A7F2-14AE-44A8-83EB-E59C3B927908}" destId="{F142700D-A78F-4743-A8AB-1B94DC4D5FDD}" srcOrd="1" destOrd="0" presId="urn:microsoft.com/office/officeart/2005/8/layout/list1"/>
    <dgm:cxn modelId="{7E55C63A-6BA1-4CD8-9B2F-0C80592F06D2}" type="presParOf" srcId="{523DA977-F24C-4B4B-9C8B-3FC74A158F77}" destId="{ED5C1A23-E80C-4F6C-992C-BAC819AC822B}" srcOrd="1" destOrd="0" presId="urn:microsoft.com/office/officeart/2005/8/layout/list1"/>
    <dgm:cxn modelId="{1890EC07-98E5-41D9-AF70-CAB42C5A3E08}" type="presParOf" srcId="{523DA977-F24C-4B4B-9C8B-3FC74A158F77}" destId="{A7B6A9B4-77C3-4E80-ADF8-A7A76FE6979F}" srcOrd="2" destOrd="0" presId="urn:microsoft.com/office/officeart/2005/8/layout/list1"/>
    <dgm:cxn modelId="{351F0B33-C275-4C99-ABB7-C46D51CFD8E9}" type="presParOf" srcId="{523DA977-F24C-4B4B-9C8B-3FC74A158F77}" destId="{AF2DE063-13DA-4D4E-96EA-EE0FD896D615}" srcOrd="3" destOrd="0" presId="urn:microsoft.com/office/officeart/2005/8/layout/list1"/>
    <dgm:cxn modelId="{3EA7662E-FDD2-4340-829A-2AB1EBC01650}" type="presParOf" srcId="{523DA977-F24C-4B4B-9C8B-3FC74A158F77}" destId="{B4727231-6D04-4270-ACF0-E3CAF17362B3}" srcOrd="4" destOrd="0" presId="urn:microsoft.com/office/officeart/2005/8/layout/list1"/>
    <dgm:cxn modelId="{CC390A3D-61C2-4ECD-92DB-DDEBAC98CFFC}" type="presParOf" srcId="{B4727231-6D04-4270-ACF0-E3CAF17362B3}" destId="{8C6296E0-1315-4E8A-AEC1-BED06B5F81FC}" srcOrd="0" destOrd="0" presId="urn:microsoft.com/office/officeart/2005/8/layout/list1"/>
    <dgm:cxn modelId="{9C0EBA81-9F21-4FF9-B561-1172F1A5B611}" type="presParOf" srcId="{B4727231-6D04-4270-ACF0-E3CAF17362B3}" destId="{C1977A98-3580-48CC-9411-1E59A21A7EA0}" srcOrd="1" destOrd="0" presId="urn:microsoft.com/office/officeart/2005/8/layout/list1"/>
    <dgm:cxn modelId="{F271B833-8211-4A66-907D-E664916AC6D2}" type="presParOf" srcId="{523DA977-F24C-4B4B-9C8B-3FC74A158F77}" destId="{80F65DB7-90C0-4AA4-A05D-5099161A52C9}" srcOrd="5" destOrd="0" presId="urn:microsoft.com/office/officeart/2005/8/layout/list1"/>
    <dgm:cxn modelId="{35E53907-3F19-43B1-A8C5-D0D690FB9C07}" type="presParOf" srcId="{523DA977-F24C-4B4B-9C8B-3FC74A158F77}" destId="{E5E83F72-92DD-461F-A3A3-D409F1567C62}" srcOrd="6" destOrd="0" presId="urn:microsoft.com/office/officeart/2005/8/layout/list1"/>
    <dgm:cxn modelId="{9A395FA4-CDE1-4139-8CE1-4A85A2280644}" type="presParOf" srcId="{523DA977-F24C-4B4B-9C8B-3FC74A158F77}" destId="{0E0497F6-39B6-4BC1-978C-88B95AB43CE0}" srcOrd="7" destOrd="0" presId="urn:microsoft.com/office/officeart/2005/8/layout/list1"/>
    <dgm:cxn modelId="{048CC730-D942-4412-BA59-D15CE565FA4E}" type="presParOf" srcId="{523DA977-F24C-4B4B-9C8B-3FC74A158F77}" destId="{2DF90C1E-2C8E-464A-8FC3-664EA4C66C29}" srcOrd="8" destOrd="0" presId="urn:microsoft.com/office/officeart/2005/8/layout/list1"/>
    <dgm:cxn modelId="{5AD4CAAB-A129-4FF9-A115-7B2602DC89B8}" type="presParOf" srcId="{2DF90C1E-2C8E-464A-8FC3-664EA4C66C29}" destId="{90E2879D-D414-4790-BD14-38BD19ECD346}" srcOrd="0" destOrd="0" presId="urn:microsoft.com/office/officeart/2005/8/layout/list1"/>
    <dgm:cxn modelId="{A450AB66-B616-4445-97DA-02BF652FC884}" type="presParOf" srcId="{2DF90C1E-2C8E-464A-8FC3-664EA4C66C29}" destId="{01417245-4210-44CA-9902-56E559606E3D}" srcOrd="1" destOrd="0" presId="urn:microsoft.com/office/officeart/2005/8/layout/list1"/>
    <dgm:cxn modelId="{57D957B1-450F-4276-B230-EEE275E18BC6}" type="presParOf" srcId="{523DA977-F24C-4B4B-9C8B-3FC74A158F77}" destId="{74E94FF7-7AFE-4354-8363-450D03750DB8}" srcOrd="9" destOrd="0" presId="urn:microsoft.com/office/officeart/2005/8/layout/list1"/>
    <dgm:cxn modelId="{7C7B4639-21EC-4648-A122-2435A07E93BD}" type="presParOf" srcId="{523DA977-F24C-4B4B-9C8B-3FC74A158F77}" destId="{25F4685B-462B-4804-9815-9656F9E26ED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AB7BD3D-4C83-40E5-B57D-32F29F3EDFD5}" type="datetimeFigureOut">
              <a:rPr lang="ru-RU"/>
              <a:pPr>
                <a:defRPr/>
              </a:pPr>
              <a:t>11.04.2017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45B2E50-4A50-4D9C-8431-824A5B10891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7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B7AFE-8F03-4923-9DAF-AB5A43F4BE7A}" type="datetimeFigureOut">
              <a:rPr lang="ru-RU"/>
              <a:pPr>
                <a:defRPr/>
              </a:pPr>
              <a:t>11.04.2017</a:t>
            </a:fld>
            <a:endParaRPr lang="ru-R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B5F69-D5D8-4783-879D-DB64666FC2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D6CE0-02E5-44B8-B2FB-ED1F05B4114E}" type="datetimeFigureOut">
              <a:rPr lang="ru-RU"/>
              <a:pPr>
                <a:defRPr/>
              </a:pPr>
              <a:t>11.04.2017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FD1DB-848C-4E1C-84BC-80FA5F44FBF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55758-A90D-4BBE-971A-BCCBE904EA0D}" type="datetimeFigureOut">
              <a:rPr lang="ru-RU"/>
              <a:pPr>
                <a:defRPr/>
              </a:pPr>
              <a:t>11.04.2017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ABDB0-AF44-4961-8FF1-ED17631F555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E4E47-0E13-4DD4-89C6-1C0BC8897660}" type="datetimeFigureOut">
              <a:rPr lang="ru-RU"/>
              <a:pPr>
                <a:defRPr/>
              </a:pPr>
              <a:t>11.04.2017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4DD58-B457-4691-A0FD-A99AAA532F4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6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D8F6A-A008-45F2-B2BE-8FB104B9BAD6}" type="datetimeFigureOut">
              <a:rPr lang="ru-RU"/>
              <a:pPr>
                <a:defRPr/>
              </a:pPr>
              <a:t>11.04.2017</a:t>
            </a:fld>
            <a:endParaRPr lang="ru-R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33604-B171-412D-9A37-66264B70E7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65AC5-7623-43A5-A072-BE47CDB1F28E}" type="datetimeFigureOut">
              <a:rPr lang="ru-RU"/>
              <a:pPr>
                <a:defRPr/>
              </a:pPr>
              <a:t>11.04.2017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D9A92-4147-421F-B99A-AC51A3E3CE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861A4-C347-4441-8595-64F933083E57}" type="datetimeFigureOut">
              <a:rPr lang="ru-RU"/>
              <a:pPr>
                <a:defRPr/>
              </a:pPr>
              <a:t>11.04.2017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699EC-9229-435C-8D45-42A6F75B90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542C5-D264-4565-9F96-30DCB10AED91}" type="datetimeFigureOut">
              <a:rPr lang="ru-RU"/>
              <a:pPr>
                <a:defRPr/>
              </a:pPr>
              <a:t>11.04.2017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47DF7-1661-434F-9AA0-B50829C098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35B8F-DCD4-4ABE-BD45-0211E481C749}" type="datetimeFigureOut">
              <a:rPr lang="ru-RU"/>
              <a:pPr>
                <a:defRPr/>
              </a:pPr>
              <a:t>11.04.2017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C5450-E926-4414-BA8D-192E059D9D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2209802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1017F-E762-4C60-8A07-54CA83C4AADF}" type="datetimeFigureOut">
              <a:rPr lang="ru-RU"/>
              <a:pPr>
                <a:defRPr/>
              </a:pPr>
              <a:t>11.04.2017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17C0D-A121-4C42-A3EB-4151A4430B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38A79-1C3F-450B-B382-EE08654DD085}" type="datetimeFigureOut">
              <a:rPr lang="ru-RU"/>
              <a:pPr>
                <a:defRPr/>
              </a:pPr>
              <a:t>11.04.2017</a:t>
            </a:fld>
            <a:endParaRPr lang="ru-RU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3C5F9-5FE6-4531-978D-2DEAD0CDD50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D9DA39-53C2-4E9E-8BCF-92A662569D0D}" type="datetimeFigureOut">
              <a:rPr lang="ru-RU"/>
              <a:pPr>
                <a:defRPr/>
              </a:pPr>
              <a:t>11.04.2017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1D750B8-D19D-46E7-9CE2-FCAE16ADE4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72" r:id="rId2"/>
    <p:sldLayoutId id="2147483781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82" r:id="rId9"/>
    <p:sldLayoutId id="2147483778" r:id="rId10"/>
    <p:sldLayoutId id="2147483779" r:id="rId11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image" Target="../media/image14.jpeg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1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5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19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hyperlink" Target="mailto:fin04@gfu.r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http://www.pribaikal.ru/typo3temp/pics/abd8a3eaa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88913"/>
            <a:ext cx="100806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www.zimadm.ru/pub/img/QA/4460/P1020521.JPG"/>
          <p:cNvPicPr>
            <a:picLocks noChangeAspect="1" noChangeArrowheads="1"/>
          </p:cNvPicPr>
          <p:nvPr/>
        </p:nvPicPr>
        <p:blipFill>
          <a:blip r:embed="rId3" cstate="print">
            <a:lum bright="16000" contrast="6000"/>
          </a:blip>
          <a:srcRect/>
          <a:stretch>
            <a:fillRect/>
          </a:stretch>
        </p:blipFill>
        <p:spPr bwMode="auto">
          <a:xfrm rot="20998725">
            <a:off x="335494" y="3898680"/>
            <a:ext cx="3096344" cy="206423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115616" y="1916832"/>
            <a:ext cx="7056784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ОТЧЕТ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ОБ ИСПОЛНЕНИИ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БЮДЖЕТА ЗИМИНСКОГО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ГОРОДСКОГО МУНИЦИПАЛЬНОГО ОБРАЗОВАНИЯ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ЗА 2016 ГОД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404664"/>
            <a:ext cx="7128792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Управление по финансам и налогам </a:t>
            </a:r>
            <a:r>
              <a:rPr lang="ru-RU" dirty="0" err="1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Зиминского</a:t>
            </a:r>
            <a:r>
              <a:rPr lang="ru-RU" dirty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городского муниципального образования</a:t>
            </a:r>
          </a:p>
        </p:txBody>
      </p:sp>
      <p:pic>
        <p:nvPicPr>
          <p:cNvPr id="1030" name="Picture 6" descr="http://www.zimadm.ru/pub/img/QA/4460/P10008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29787">
            <a:off x="5995152" y="4376991"/>
            <a:ext cx="2753945" cy="1847979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/>
        </p:nvGraphicFramePr>
        <p:xfrm>
          <a:off x="380999" y="514350"/>
          <a:ext cx="8382001" cy="582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907704" y="188640"/>
            <a:ext cx="6237798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alibri" pitchFamily="34" charset="0"/>
              </a:rPr>
              <a:t>СТРУКТУРА РАСХОДОВ БЮДЖЕТА ЗИМИНСКОГО  ГОРОДСКОГО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alibri" pitchFamily="34" charset="0"/>
              </a:rPr>
              <a:t> МУНИЦИПАЛЬНОГО ОБРАЗОВАНИЯ ЗА 2016г.,тыс.руб.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012161" y="1124744"/>
            <a:ext cx="2520280" cy="5861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graphicFrame>
        <p:nvGraphicFramePr>
          <p:cNvPr id="4" name="Диаграмма 3"/>
          <p:cNvGraphicFramePr/>
          <p:nvPr/>
        </p:nvGraphicFramePr>
        <p:xfrm>
          <a:off x="179512" y="980728"/>
          <a:ext cx="5775177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 rot="20964442">
            <a:off x="827584" y="5445224"/>
            <a:ext cx="2520280" cy="10801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360040"/>
          </a:xfrm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муниципальных программ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Зиминского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образования за 2016г.</a:t>
            </a:r>
            <a:r>
              <a:rPr lang="ru-RU" sz="1600" dirty="0" smtClean="0">
                <a:latin typeface="Arial Narrow" panose="020B0606020202030204" pitchFamily="34" charset="0"/>
              </a:rPr>
              <a:t/>
            </a:r>
            <a:br>
              <a:rPr lang="ru-RU" sz="1600" dirty="0" smtClean="0">
                <a:latin typeface="Arial Narrow" panose="020B0606020202030204" pitchFamily="34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3"/>
          </p:nvPr>
        </p:nvGraphicFramePr>
        <p:xfrm>
          <a:off x="179388" y="398463"/>
          <a:ext cx="8856662" cy="682466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24650"/>
                <a:gridCol w="4111854"/>
                <a:gridCol w="1728192"/>
                <a:gridCol w="1368152"/>
                <a:gridCol w="1224136"/>
              </a:tblGrid>
              <a:tr h="36004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Плановые назначения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 2016 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Фактическое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561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«Развитие образования» на  2016-2018 г.г.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511 295,30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506 225,50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99,0%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0458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«Молодежная политика» на  2016-2018 г.г.</a:t>
                      </a:r>
                    </a:p>
                    <a:p>
                      <a:pPr algn="l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724,60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713,00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98,4%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269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«Развитие культуры» на  2016-2018 г.г.</a:t>
                      </a:r>
                    </a:p>
                    <a:p>
                      <a:pPr algn="l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74 319,10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73 552,80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99,0%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2628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«Развитие физической культуры и спорта» на  2016-2018 г.г.</a:t>
                      </a:r>
                    </a:p>
                    <a:p>
                      <a:pPr algn="l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719,00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1 687,90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98,2%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916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«Оказание содействия по сохранению и улучшению здоровья населения г. Зимы» на  2016-2018 г.г.</a:t>
                      </a:r>
                    </a:p>
                    <a:p>
                      <a:pPr algn="l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75,80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75,80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100,0%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269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«Социальная поддержка населения» на  2016-2018 г.г.</a:t>
                      </a:r>
                    </a:p>
                    <a:p>
                      <a:pPr algn="l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774,00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727,60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94,0%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269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«Жилищно-коммунальное хозяйство» на  2016-2018 г.г.</a:t>
                      </a:r>
                    </a:p>
                    <a:p>
                      <a:pPr algn="l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31 221,50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31005,40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99,3%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977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«Обеспечение населения города доступным жильем»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  2016-2020г.г.</a:t>
                      </a:r>
                    </a:p>
                    <a:p>
                      <a:pPr algn="l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271 040,90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251 217,60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92,7%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269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«Развитие дорожного хозяйства» на  2016-2020г.г.</a:t>
                      </a:r>
                    </a:p>
                    <a:p>
                      <a:pPr algn="l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108 480,50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108 425,10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99,9%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269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«Экономическое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развитие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» на  2016-2018г.г.</a:t>
                      </a:r>
                    </a:p>
                    <a:p>
                      <a:pPr algn="l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238,50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183,50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76,9%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269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«Охрана труда» на  2016-2018г.г.</a:t>
                      </a:r>
                    </a:p>
                    <a:p>
                      <a:pPr algn="l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499,00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397,70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79,7%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269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«Безопасность» на  2016-2018г.г.</a:t>
                      </a:r>
                    </a:p>
                    <a:p>
                      <a:pPr algn="l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675,40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653,60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96,8%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2565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rgbClr val="451ED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sz="1200" b="1" dirty="0">
                        <a:solidFill>
                          <a:srgbClr val="451ED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451ED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1 001 063,60</a:t>
                      </a:r>
                      <a:endParaRPr lang="ru-RU" sz="1200" b="1" dirty="0">
                        <a:solidFill>
                          <a:srgbClr val="451ED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451ED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974 865,50</a:t>
                      </a:r>
                      <a:endParaRPr lang="ru-RU" sz="1200" b="1" dirty="0">
                        <a:solidFill>
                          <a:srgbClr val="451ED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451ED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97,4%</a:t>
                      </a:r>
                      <a:endParaRPr lang="ru-RU" sz="1200" b="1" dirty="0">
                        <a:solidFill>
                          <a:srgbClr val="451ED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115616" y="2708920"/>
            <a:ext cx="2304256" cy="1512168"/>
          </a:xfrm>
          <a:prstGeom prst="roundRect">
            <a:avLst/>
          </a:prstGeom>
          <a:ln/>
          <a:effectLst>
            <a:glow rad="228600">
              <a:schemeClr val="accent1">
                <a:satMod val="175000"/>
                <a:alpha val="40000"/>
              </a:schemeClr>
            </a:glow>
            <a:outerShdw blurRad="63500" dist="50800" dir="5400000" sx="98000" sy="98000" rotWithShape="0">
              <a:srgbClr val="000000">
                <a:alpha val="2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Исполнение по подпрограммам, тыс.руб.</a:t>
            </a:r>
          </a:p>
        </p:txBody>
      </p:sp>
      <p:sp>
        <p:nvSpPr>
          <p:cNvPr id="11" name="Овал 10"/>
          <p:cNvSpPr/>
          <p:nvPr/>
        </p:nvSpPr>
        <p:spPr>
          <a:xfrm>
            <a:off x="3563888" y="764704"/>
            <a:ext cx="1872208" cy="1656184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«Общее образование»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247 627,20</a:t>
            </a:r>
          </a:p>
        </p:txBody>
      </p:sp>
      <p:sp>
        <p:nvSpPr>
          <p:cNvPr id="12" name="Овал 11"/>
          <p:cNvSpPr/>
          <p:nvPr/>
        </p:nvSpPr>
        <p:spPr>
          <a:xfrm>
            <a:off x="5220072" y="2060848"/>
            <a:ext cx="1800200" cy="136815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«Дошкольное образование»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200 622,80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3851920" y="4985792"/>
            <a:ext cx="2376264" cy="187220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«Обеспечение функций управления в сфере образования»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21 442,60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5436096" y="3429000"/>
            <a:ext cx="2232248" cy="187220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«Дополнительное образование детей в сфере образования»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34 524,30</a:t>
            </a:r>
          </a:p>
        </p:txBody>
      </p:sp>
      <p:sp>
        <p:nvSpPr>
          <p:cNvPr id="15" name="Овал 14"/>
          <p:cNvSpPr/>
          <p:nvPr/>
        </p:nvSpPr>
        <p:spPr>
          <a:xfrm>
            <a:off x="899592" y="4869160"/>
            <a:ext cx="2376264" cy="187220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«Отдых, оздоровление и занятость детей в период летних каникул»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2 008,60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23528" y="116632"/>
            <a:ext cx="8496944" cy="646331"/>
          </a:xfrm>
          <a:prstGeom prst="rect">
            <a:avLst/>
          </a:prstGeom>
        </p:spPr>
        <p:txBody>
          <a:bodyPr>
            <a:spAutoFit/>
            <a:scene3d>
              <a:camera prst="perspectiveFront"/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33CC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dirty="0" err="1">
                <a:solidFill>
                  <a:srgbClr val="FF33CC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Зиминского</a:t>
            </a:r>
            <a:r>
              <a:rPr lang="ru-RU" dirty="0">
                <a:solidFill>
                  <a:srgbClr val="FF33CC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городского муниципального образования «Развитие образования» на 2016-2018г.г.</a:t>
            </a:r>
          </a:p>
        </p:txBody>
      </p:sp>
      <p:sp>
        <p:nvSpPr>
          <p:cNvPr id="18" name="Стрелка вправо 17"/>
          <p:cNvSpPr/>
          <p:nvPr/>
        </p:nvSpPr>
        <p:spPr>
          <a:xfrm rot="18922283">
            <a:off x="3417888" y="2281238"/>
            <a:ext cx="612775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20754415">
            <a:off x="3884613" y="3000375"/>
            <a:ext cx="9779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423073">
            <a:off x="3878263" y="3703638"/>
            <a:ext cx="977900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2853651">
            <a:off x="3346450" y="4465638"/>
            <a:ext cx="954087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5400000">
            <a:off x="2528094" y="4464844"/>
            <a:ext cx="53975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827584" y="116632"/>
            <a:ext cx="7992888" cy="64698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Зиминского</a:t>
            </a:r>
            <a:r>
              <a:rPr lang="ru-RU" sz="16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городского муниципального образования «Молодежная политика» на 2016-2018г.г.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1331640" y="836712"/>
          <a:ext cx="7416824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9512" y="1340768"/>
            <a:ext cx="400110" cy="43204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27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Исполнено по подпрограммам, тыс.руб. :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55576" y="2924944"/>
            <a:ext cx="7992888" cy="57606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Зиминского</a:t>
            </a:r>
            <a:r>
              <a:rPr lang="ru-RU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городского муниципального образования «Развитие культуры» на 2016-2018г.г.</a:t>
            </a:r>
          </a:p>
        </p:txBody>
      </p:sp>
      <p:graphicFrame>
        <p:nvGraphicFramePr>
          <p:cNvPr id="10" name="Схема 9"/>
          <p:cNvGraphicFramePr/>
          <p:nvPr/>
        </p:nvGraphicFramePr>
        <p:xfrm>
          <a:off x="1403648" y="3573016"/>
          <a:ext cx="7056784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/>
        </p:nvGraphicFramePr>
        <p:xfrm>
          <a:off x="1691680" y="3068960"/>
          <a:ext cx="5544616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323528" y="260648"/>
            <a:ext cx="2520280" cy="259228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«Развитие физической культуры и спорта» на </a:t>
            </a:r>
            <a:r>
              <a:rPr lang="ru-RU" sz="16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2016-2018г.г</a:t>
            </a:r>
            <a:r>
              <a:rPr lang="ru-RU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0" name="Схема 9"/>
          <p:cNvGraphicFramePr/>
          <p:nvPr/>
        </p:nvGraphicFramePr>
        <p:xfrm>
          <a:off x="2483768" y="476672"/>
          <a:ext cx="5328592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Скругленный прямоугольник 11"/>
          <p:cNvSpPr/>
          <p:nvPr/>
        </p:nvSpPr>
        <p:spPr>
          <a:xfrm>
            <a:off x="6228184" y="3573016"/>
            <a:ext cx="2736304" cy="273630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«Оказание содействия по сохранению и улучшению здоровья населения г.Зимы»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7380312" y="1484784"/>
            <a:ext cx="1763688" cy="115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4" name="Picture 2" descr="https://im2-tub-ru.yandex.net/i?id=7623a6c9a7fa55c9fe5e8fc07545f14b-l&amp;n=1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23850" y="4652963"/>
            <a:ext cx="18002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95288" y="188913"/>
            <a:ext cx="8353425" cy="719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«Жилищно-коммунальное хозяйство»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2016-2018г.г.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23728" y="980728"/>
            <a:ext cx="4824536" cy="4320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Исполнение по подпрограммам (тыс.руб.):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395536" y="1628800"/>
          <a:ext cx="6120680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372200" y="4797152"/>
            <a:ext cx="2667744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825" y="260350"/>
            <a:ext cx="8497888" cy="6461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Зиминского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городского муниципального образования «Обеспечение населения города доступным жильем» на 2016-2020г.г.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987824" y="3861048"/>
            <a:ext cx="3024336" cy="2664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Стрелка вниз 4"/>
          <p:cNvSpPr/>
          <p:nvPr/>
        </p:nvSpPr>
        <p:spPr>
          <a:xfrm>
            <a:off x="4787900" y="1341438"/>
            <a:ext cx="3960813" cy="3240087"/>
          </a:xfrm>
          <a:prstGeom prst="downArrow">
            <a:avLst>
              <a:gd name="adj1" fmla="val 58712"/>
              <a:gd name="adj2" fmla="val 5041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«Молодым семьям -доступное жилье»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5 276,00 тыс.руб.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539750" y="1268413"/>
            <a:ext cx="3816350" cy="3313112"/>
          </a:xfrm>
          <a:prstGeom prst="downArrow">
            <a:avLst>
              <a:gd name="adj1" fmla="val 61302"/>
              <a:gd name="adj2" fmla="val 50000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«Переселение граждан, проживающих на территории ЗГМО, из аварийного жилищного фонда, признанного непригодным для проживания»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245 941,60 тыс.руб.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550" y="260350"/>
            <a:ext cx="7272338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1430"/>
                <a:solidFill>
                  <a:srgbClr val="453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Муниципальная программа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1430"/>
                <a:solidFill>
                  <a:srgbClr val="453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«Развитие дорожного хозяйства» на 2016-2020 годы</a:t>
            </a:r>
            <a:endParaRPr lang="ru-RU" dirty="0">
              <a:solidFill>
                <a:srgbClr val="453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1196752"/>
            <a:ext cx="5436096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Исполнение по подпрограммам (тыс.руб.):</a:t>
            </a:r>
          </a:p>
        </p:txBody>
      </p:sp>
      <p:pic>
        <p:nvPicPr>
          <p:cNvPr id="28674" name="Picture 2" descr="https://im3-tub-ru.yandex.net/i?id=3ef50757a7281542a61d41ecf209ab92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09952">
            <a:off x="5848014" y="1885206"/>
            <a:ext cx="2634438" cy="1872208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8676" name="Picture 4" descr="https://im0-tub-ru.yandex.net/i?id=f8bbdcfe33ad655732ce3d4169fe7d0a&amp;n=33&amp;h=215&amp;w=2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91742">
            <a:off x="428072" y="1872866"/>
            <a:ext cx="2592288" cy="199406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827584" y="4293096"/>
            <a:ext cx="2376264" cy="1569660"/>
          </a:xfrm>
          <a:prstGeom prst="rect">
            <a:avLst/>
          </a:prstGeom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accent3">
                <a:shade val="30000"/>
                <a:satMod val="120000"/>
              </a:schemeClr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«Повышение безопасности дорожного движения в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Зиминском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городском муниципальном образовании»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64088" y="4293096"/>
            <a:ext cx="2520279" cy="158417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0960" tIns="60960" rIns="60960" bIns="60960" spcCol="1270" anchor="ctr"/>
          <a:lstStyle/>
          <a:p>
            <a:pPr algn="ctr" defTabSz="7112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i="1" dirty="0">
                <a:latin typeface="Cambria" pitchFamily="18" charset="0"/>
              </a:rPr>
              <a:t>«Дорожное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хозяйство</a:t>
            </a:r>
            <a:r>
              <a:rPr lang="ru-RU" sz="1600" i="1" dirty="0">
                <a:latin typeface="Cambria" pitchFamily="18" charset="0"/>
              </a:rPr>
              <a:t> на территории </a:t>
            </a:r>
            <a:r>
              <a:rPr lang="ru-RU" sz="1600" i="1" dirty="0" err="1">
                <a:latin typeface="Cambria" pitchFamily="18" charset="0"/>
              </a:rPr>
              <a:t>Зиминского</a:t>
            </a:r>
            <a:r>
              <a:rPr lang="ru-RU" sz="1600" i="1" dirty="0">
                <a:latin typeface="Cambria" pitchFamily="18" charset="0"/>
              </a:rPr>
              <a:t> городского муниципального образования»</a:t>
            </a:r>
          </a:p>
        </p:txBody>
      </p:sp>
      <p:sp>
        <p:nvSpPr>
          <p:cNvPr id="30727" name="Прямоугольник 10"/>
          <p:cNvSpPr>
            <a:spLocks noChangeArrowheads="1"/>
          </p:cNvSpPr>
          <p:nvPr/>
        </p:nvSpPr>
        <p:spPr bwMode="auto">
          <a:xfrm>
            <a:off x="2051050" y="3789363"/>
            <a:ext cx="9191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latin typeface="Times New Roman" pitchFamily="18" charset="0"/>
                <a:cs typeface="Times New Roman" pitchFamily="18" charset="0"/>
              </a:rPr>
              <a:t>277,20</a:t>
            </a:r>
          </a:p>
        </p:txBody>
      </p:sp>
      <p:sp>
        <p:nvSpPr>
          <p:cNvPr id="30728" name="Прямоугольник 11"/>
          <p:cNvSpPr>
            <a:spLocks noChangeArrowheads="1"/>
          </p:cNvSpPr>
          <p:nvPr/>
        </p:nvSpPr>
        <p:spPr bwMode="auto">
          <a:xfrm>
            <a:off x="6156325" y="3789363"/>
            <a:ext cx="11080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latin typeface="Times New Roman" pitchFamily="18" charset="0"/>
                <a:cs typeface="Times New Roman" pitchFamily="18" charset="0"/>
              </a:rPr>
              <a:t>108 147,90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39552" y="188640"/>
            <a:ext cx="8064896" cy="7200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dirty="0" err="1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Зиминского</a:t>
            </a:r>
            <a:r>
              <a:rPr lang="ru-RU" dirty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городского муниципального образования «Экономическое развитие» на 2016-2018г.г.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1979712" y="1628800"/>
          <a:ext cx="5832648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539750" y="1052513"/>
            <a:ext cx="3887788" cy="36036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Исполнено по подпрограммам: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323850" y="2852738"/>
            <a:ext cx="1511300" cy="1081087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46,00 тыс.руб.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323850" y="1700213"/>
            <a:ext cx="1474788" cy="1081087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137,50 тыс.руб.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323850" y="4005263"/>
            <a:ext cx="1439863" cy="10795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0,00 тыс.руб.</a:t>
            </a:r>
          </a:p>
        </p:txBody>
      </p:sp>
      <p:pic>
        <p:nvPicPr>
          <p:cNvPr id="31751" name="Picture 4" descr="https://im0-tub-ru.yandex.net/i?id=a2825a0d6bfacfc1f714fe2c1f2586ec-l&amp;n=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631537">
            <a:off x="5967413" y="5054600"/>
            <a:ext cx="295275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0" name="Picture 6" descr="http://buy-club.ru/photohost/img/2/2012-02/04/icjmwlehouqeyxsjzgc0ts5ck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7584" y="5157192"/>
            <a:ext cx="2592288" cy="1584176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188640"/>
            <a:ext cx="3600400" cy="715089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«Охрана труда» на 2016-2018г.г.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520" y="980728"/>
            <a:ext cx="1800200" cy="280831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«Формирование и развитие методической, организационной и мотивационной основ для функционирования системы управления охраной труда»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rgbClr val="4530C0"/>
                </a:solidFill>
                <a:latin typeface="Times New Roman" pitchFamily="18" charset="0"/>
                <a:cs typeface="Times New Roman" pitchFamily="18" charset="0"/>
              </a:rPr>
              <a:t> Исполнено: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rgbClr val="4530C0"/>
                </a:solidFill>
                <a:latin typeface="Times New Roman" pitchFamily="18" charset="0"/>
                <a:cs typeface="Times New Roman" pitchFamily="18" charset="0"/>
              </a:rPr>
              <a:t>42,50 тыс.руб.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23728" y="980728"/>
            <a:ext cx="1800200" cy="280831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«Проведение специальной оценки условий труда в муниципальных учреждениях ЗГМО»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rgbClr val="4530C0"/>
                </a:solidFill>
                <a:latin typeface="Times New Roman" pitchFamily="18" charset="0"/>
                <a:cs typeface="Times New Roman" pitchFamily="18" charset="0"/>
              </a:rPr>
              <a:t>Исполнено: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rgbClr val="4530C0"/>
                </a:solidFill>
                <a:latin typeface="Times New Roman" pitchFamily="18" charset="0"/>
                <a:cs typeface="Times New Roman" pitchFamily="18" charset="0"/>
              </a:rPr>
              <a:t>355,10 тыс.руб</a:t>
            </a:r>
            <a:r>
              <a:rPr lang="ru-RU" sz="1400" i="1" dirty="0">
                <a:solidFill>
                  <a:srgbClr val="453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220072" y="2996952"/>
            <a:ext cx="3600400" cy="122413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Зиминского</a:t>
            </a:r>
            <a:r>
              <a:rPr lang="ru-RU" sz="16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городского муниципального образования «Безопасность» на 2016-2018г.г.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148064" y="4293096"/>
            <a:ext cx="1872208" cy="208823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«Профилактика правонарушений в ЗГМО»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>
                <a:solidFill>
                  <a:srgbClr val="4530C0"/>
                </a:solidFill>
                <a:latin typeface="Times New Roman" pitchFamily="18" charset="0"/>
                <a:cs typeface="Times New Roman" pitchFamily="18" charset="0"/>
              </a:rPr>
              <a:t>Исполнено: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>
                <a:solidFill>
                  <a:srgbClr val="4530C0"/>
                </a:solidFill>
                <a:latin typeface="Times New Roman" pitchFamily="18" charset="0"/>
                <a:cs typeface="Times New Roman" pitchFamily="18" charset="0"/>
              </a:rPr>
              <a:t>394,10 тыс.руб.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64288" y="4293096"/>
            <a:ext cx="1800200" cy="208823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Защита населения и территории г.Зимы от чрезвычайных ситуаций»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>
                <a:solidFill>
                  <a:srgbClr val="4530C0"/>
                </a:solidFill>
                <a:latin typeface="Times New Roman" pitchFamily="18" charset="0"/>
                <a:cs typeface="Times New Roman" pitchFamily="18" charset="0"/>
              </a:rPr>
              <a:t>Исполнено: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>
                <a:solidFill>
                  <a:srgbClr val="4530C0"/>
                </a:solidFill>
                <a:latin typeface="Times New Roman" pitchFamily="18" charset="0"/>
                <a:cs typeface="Times New Roman" pitchFamily="18" charset="0"/>
              </a:rPr>
              <a:t>259,50 тыс.руб.</a:t>
            </a:r>
          </a:p>
        </p:txBody>
      </p:sp>
      <p:pic>
        <p:nvPicPr>
          <p:cNvPr id="68610" name="Picture 2" descr="https://im3-tub-ru.yandex.net/i?id=6bfc035d0a1b51e177dbe8e82716971e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33105">
            <a:off x="5580112" y="332656"/>
            <a:ext cx="2232248" cy="2205515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68612" name="Picture 4" descr="http://evpatoriya.ru/images/news/evpatoriya1301152231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60298">
            <a:off x="157396" y="4636545"/>
            <a:ext cx="2160240" cy="144016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68614" name="Picture 6" descr="https://im3-tub-ru.yandex.net/i?id=31dcaea6853051c812bdb68a7414a1f4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480866">
            <a:off x="2681626" y="4661272"/>
            <a:ext cx="2112234" cy="1584176"/>
          </a:xfrm>
          <a:prstGeom prst="rect">
            <a:avLst/>
          </a:prstGeom>
          <a:noFill/>
          <a:effectLst>
            <a:softEdge rad="127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http://onlinevladimir.ru/wp-content/uploads/2015/11/920365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5084763"/>
            <a:ext cx="1657350" cy="145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AutoShape 4" descr="https://www.miasskiy.ru/wp-content/uploads/2015/12/images__news_2015-11_1417381996-342297-8349.p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rebuchet MS" pitchFamily="34" charset="0"/>
            </a:endParaRPr>
          </a:p>
        </p:txBody>
      </p:sp>
      <p:sp>
        <p:nvSpPr>
          <p:cNvPr id="15363" name="AutoShape 6" descr="https://www.miasskiy.ru/wp-content/uploads/2015/12/images__news_2015-11_1417381996-342297-8349.p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rebuchet MS" pitchFamily="34" charset="0"/>
            </a:endParaRPr>
          </a:p>
        </p:txBody>
      </p:sp>
      <p:sp>
        <p:nvSpPr>
          <p:cNvPr id="15364" name="AutoShape 8" descr="https://www.miasskiy.ru/wp-content/uploads/2015/12/images__news_2015-11_1417381996-342297-8349.p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rebuchet MS" pitchFamily="34" charset="0"/>
            </a:endParaRPr>
          </a:p>
        </p:txBody>
      </p:sp>
      <p:sp>
        <p:nvSpPr>
          <p:cNvPr id="15365" name="AutoShape 10" descr="https://www.miasskiy.ru/wp-content/uploads/2015/12/images__news_2015-11_1417381996-342297-8349.p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rebuchet MS" pitchFamily="34" charset="0"/>
            </a:endParaRPr>
          </a:p>
        </p:txBody>
      </p:sp>
      <p:sp>
        <p:nvSpPr>
          <p:cNvPr id="15366" name="AutoShape 12" descr="https://www.miasskiy.ru/wp-content/uploads/2015/12/images__news_2015-11_1417381996-342297-8349.p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rebuchet MS" pitchFamily="34" charset="0"/>
            </a:endParaRPr>
          </a:p>
        </p:txBody>
      </p:sp>
      <p:sp>
        <p:nvSpPr>
          <p:cNvPr id="15367" name="AutoShape 14" descr="https://www.miasskiy.ru/wp-content/uploads/2015/12/images__news_2015-11_1417381996-342297-8349.p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Trebuchet MS" pitchFamily="34" charset="0"/>
            </a:endParaRPr>
          </a:p>
        </p:txBody>
      </p:sp>
      <p:pic>
        <p:nvPicPr>
          <p:cNvPr id="1040" name="Picture 16" descr="https://im1-tub-ru.yandex.net/i?id=db4e489e31d17bbffaf1f39743f24071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1919" y="1311633"/>
            <a:ext cx="2681053" cy="2088232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15369" name="Прямоугольник 10"/>
          <p:cNvSpPr>
            <a:spLocks noChangeArrowheads="1"/>
          </p:cNvSpPr>
          <p:nvPr/>
        </p:nvSpPr>
        <p:spPr bwMode="auto">
          <a:xfrm>
            <a:off x="395288" y="333375"/>
            <a:ext cx="82804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000" b="1" i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Основные параметры бюджета Зиминского городского муниципального образования в 2016 году </a:t>
            </a:r>
            <a:endParaRPr lang="ru-RU" sz="2000" b="1" i="1">
              <a:solidFill>
                <a:srgbClr val="9900CC"/>
              </a:solidFill>
              <a:latin typeface="Trebuchet MS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11560" y="1628800"/>
            <a:ext cx="2736304" cy="136815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Доходы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1 049 329,2 тыс.руб.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915816" y="3212976"/>
            <a:ext cx="2520280" cy="136815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Расходы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1 142 710,1 тыс.руб.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436096" y="4941168"/>
            <a:ext cx="2520280" cy="122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Дефицит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- 93 380,9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3"/>
          <p:cNvSpPr>
            <a:spLocks noGrp="1"/>
          </p:cNvSpPr>
          <p:nvPr>
            <p:ph type="body" idx="4294967295"/>
          </p:nvPr>
        </p:nvSpPr>
        <p:spPr>
          <a:xfrm>
            <a:off x="611188" y="115888"/>
            <a:ext cx="8064500" cy="6192837"/>
          </a:xfrm>
        </p:spPr>
        <p:txBody>
          <a:bodyPr/>
          <a:lstStyle/>
          <a:p>
            <a:pPr algn="ctr">
              <a:buFont typeface="Georgia" pitchFamily="18" charset="0"/>
              <a:buNone/>
            </a:pPr>
            <a:r>
              <a:rPr lang="ru-RU" b="1" smtClean="0">
                <a:solidFill>
                  <a:srgbClr val="FF0000"/>
                </a:solidFill>
              </a:rPr>
              <a:t>В 2016 году муниципалитет активно участвовал в реализации областных и федеральных программ:</a:t>
            </a:r>
          </a:p>
        </p:txBody>
      </p:sp>
      <p:graphicFrame>
        <p:nvGraphicFramePr>
          <p:cNvPr id="34220" name="Group 428"/>
          <p:cNvGraphicFramePr>
            <a:graphicFrameLocks noGrp="1"/>
          </p:cNvGraphicFramePr>
          <p:nvPr/>
        </p:nvGraphicFramePr>
        <p:xfrm>
          <a:off x="468313" y="935038"/>
          <a:ext cx="8351837" cy="5932487"/>
        </p:xfrm>
        <a:graphic>
          <a:graphicData uri="http://schemas.openxmlformats.org/drawingml/2006/table">
            <a:tbl>
              <a:tblPr/>
              <a:tblGrid>
                <a:gridCol w="1133475"/>
                <a:gridCol w="2921000"/>
                <a:gridCol w="823912"/>
                <a:gridCol w="1016000"/>
                <a:gridCol w="725488"/>
                <a:gridCol w="1731962"/>
              </a:tblGrid>
              <a:tr h="3762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Объем средств, предусмотренных в  государственных программах Иркутской области на 2016 год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федеральный бюджет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областной бюджет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местный бюджет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91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Развитие образования (строительство дет.сада)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22 764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9 415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5 130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Доступное жилье (подпрограмма Пересление)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110 575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134 734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5 286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5 286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Доступное жилье (подпрограмма Молодым семьям-доступное жилье)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1 503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1 034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2 009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2 009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Развитие культуры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1 900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480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480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39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Экономическое развитие  и инновационная экономика на 2015-2020гг. (подпрограмма "Народные инициативы")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6 626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736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736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Социальная поддержка населения (подпрограмма Оздоровление детей)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988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179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179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Развитие жилищно-коммунального хозяйства Иркутской области (подготовка к зиме)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10 384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3 058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3 058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78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Развитие дорожного хозяйства и сети искусственных сооружений на 2014 - 2020 годы (кап.ремонт дорог)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68 169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17 042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17 042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ВСЕГО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112 078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246 599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38 205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33 920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/>
          </p:cNvSpPr>
          <p:nvPr>
            <p:ph type="title"/>
          </p:nvPr>
        </p:nvSpPr>
        <p:spPr bwMode="auto">
          <a:xfrm>
            <a:off x="323850" y="2205038"/>
            <a:ext cx="8496300" cy="4176712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l">
              <a:buFont typeface="Georgia" pitchFamily="18" charset="0"/>
              <a:buNone/>
            </a:pPr>
            <a:r>
              <a:rPr lang="ru-RU" sz="2000" smtClean="0">
                <a:solidFill>
                  <a:schemeClr val="tx1"/>
                </a:solidFill>
                <a:effectLst/>
              </a:rPr>
              <a:t>    </a:t>
            </a:r>
            <a:r>
              <a:rPr lang="ru-RU" sz="2400" smtClean="0">
                <a:solidFill>
                  <a:schemeClr val="tx1"/>
                </a:solidFill>
                <a:effectLst/>
                <a:latin typeface="Comic Sans MS" pitchFamily="66" charset="0"/>
              </a:rPr>
              <a:t>- 62443 т.р. – расходы ОМСУ;</a:t>
            </a:r>
            <a:br>
              <a:rPr lang="ru-RU" sz="2400" smtClean="0">
                <a:solidFill>
                  <a:schemeClr val="tx1"/>
                </a:solidFill>
                <a:effectLst/>
                <a:latin typeface="Comic Sans MS" pitchFamily="66" charset="0"/>
              </a:rPr>
            </a:br>
            <a:r>
              <a:rPr lang="ru-RU" sz="2400" smtClean="0">
                <a:solidFill>
                  <a:schemeClr val="tx1"/>
                </a:solidFill>
                <a:effectLst/>
                <a:latin typeface="Comic Sans MS" pitchFamily="66" charset="0"/>
              </a:rPr>
              <a:t>- 1781,8 т.р. – проведение выборов;</a:t>
            </a:r>
            <a:br>
              <a:rPr lang="ru-RU" sz="2400" smtClean="0">
                <a:solidFill>
                  <a:schemeClr val="tx1"/>
                </a:solidFill>
                <a:effectLst/>
                <a:latin typeface="Comic Sans MS" pitchFamily="66" charset="0"/>
              </a:rPr>
            </a:br>
            <a:r>
              <a:rPr lang="ru-RU" sz="2400" smtClean="0">
                <a:solidFill>
                  <a:schemeClr val="tx1"/>
                </a:solidFill>
                <a:effectLst/>
                <a:latin typeface="Comic Sans MS" pitchFamily="66" charset="0"/>
              </a:rPr>
              <a:t>- 36341 т.р. – обеспечение деятельности </a:t>
            </a:r>
            <a:br>
              <a:rPr lang="ru-RU" sz="2400" smtClean="0">
                <a:solidFill>
                  <a:schemeClr val="tx1"/>
                </a:solidFill>
                <a:effectLst/>
                <a:latin typeface="Comic Sans MS" pitchFamily="66" charset="0"/>
              </a:rPr>
            </a:br>
            <a:r>
              <a:rPr lang="ru-RU" sz="2400" smtClean="0">
                <a:solidFill>
                  <a:schemeClr val="tx1"/>
                </a:solidFill>
                <a:effectLst/>
                <a:latin typeface="Comic Sans MS" pitchFamily="66" charset="0"/>
              </a:rPr>
              <a:t>муниципальных учреждений;</a:t>
            </a:r>
            <a:br>
              <a:rPr lang="ru-RU" sz="2400" smtClean="0">
                <a:solidFill>
                  <a:schemeClr val="tx1"/>
                </a:solidFill>
                <a:effectLst/>
                <a:latin typeface="Comic Sans MS" pitchFamily="66" charset="0"/>
              </a:rPr>
            </a:br>
            <a:r>
              <a:rPr lang="ru-RU" sz="2400" smtClean="0">
                <a:solidFill>
                  <a:schemeClr val="tx1"/>
                </a:solidFill>
                <a:effectLst/>
                <a:latin typeface="Comic Sans MS" pitchFamily="66" charset="0"/>
              </a:rPr>
              <a:t>- 1806 т.р. – расходы по ВУСам;</a:t>
            </a:r>
            <a:br>
              <a:rPr lang="ru-RU" sz="2400" smtClean="0">
                <a:solidFill>
                  <a:schemeClr val="tx1"/>
                </a:solidFill>
                <a:effectLst/>
                <a:latin typeface="Comic Sans MS" pitchFamily="66" charset="0"/>
              </a:rPr>
            </a:br>
            <a:r>
              <a:rPr lang="ru-RU" sz="2400" smtClean="0">
                <a:solidFill>
                  <a:schemeClr val="tx1"/>
                </a:solidFill>
                <a:effectLst/>
                <a:latin typeface="Comic Sans MS" pitchFamily="66" charset="0"/>
              </a:rPr>
              <a:t>- 3743,8 т.р. – доплаты к пенсиям;</a:t>
            </a:r>
            <a:br>
              <a:rPr lang="ru-RU" sz="2400" smtClean="0">
                <a:solidFill>
                  <a:schemeClr val="tx1"/>
                </a:solidFill>
                <a:effectLst/>
                <a:latin typeface="Comic Sans MS" pitchFamily="66" charset="0"/>
              </a:rPr>
            </a:br>
            <a:r>
              <a:rPr lang="ru-RU" sz="2400" smtClean="0">
                <a:solidFill>
                  <a:schemeClr val="tx1"/>
                </a:solidFill>
                <a:effectLst/>
                <a:latin typeface="Comic Sans MS" pitchFamily="66" charset="0"/>
              </a:rPr>
              <a:t>- 1221,5 т.р. – гос. полномочия; </a:t>
            </a:r>
            <a:br>
              <a:rPr lang="ru-RU" sz="2400" smtClean="0">
                <a:solidFill>
                  <a:schemeClr val="tx1"/>
                </a:solidFill>
                <a:effectLst/>
                <a:latin typeface="Comic Sans MS" pitchFamily="66" charset="0"/>
              </a:rPr>
            </a:br>
            <a:r>
              <a:rPr lang="ru-RU" sz="2400" smtClean="0">
                <a:solidFill>
                  <a:schemeClr val="tx1"/>
                </a:solidFill>
                <a:effectLst/>
                <a:latin typeface="Comic Sans MS" pitchFamily="66" charset="0"/>
              </a:rPr>
              <a:t>- 6329 т.р. – другие общегосударственные </a:t>
            </a:r>
            <a:br>
              <a:rPr lang="ru-RU" sz="2400" smtClean="0">
                <a:solidFill>
                  <a:schemeClr val="tx1"/>
                </a:solidFill>
                <a:effectLst/>
                <a:latin typeface="Comic Sans MS" pitchFamily="66" charset="0"/>
              </a:rPr>
            </a:br>
            <a:r>
              <a:rPr lang="ru-RU" sz="2400" smtClean="0">
                <a:solidFill>
                  <a:schemeClr val="tx1"/>
                </a:solidFill>
                <a:effectLst/>
                <a:latin typeface="Comic Sans MS" pitchFamily="66" charset="0"/>
              </a:rPr>
              <a:t>вопросы.</a:t>
            </a:r>
          </a:p>
        </p:txBody>
      </p:sp>
      <p:sp>
        <p:nvSpPr>
          <p:cNvPr id="34818" name="WordArt 4"/>
          <p:cNvSpPr>
            <a:spLocks noChangeArrowheads="1" noChangeShapeType="1" noTextEdit="1"/>
          </p:cNvSpPr>
          <p:nvPr/>
        </p:nvSpPr>
        <p:spPr bwMode="auto">
          <a:xfrm>
            <a:off x="827088" y="476250"/>
            <a:ext cx="7561262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НЕПРОГРАММНЫЕ РАСХОДЫ </a:t>
            </a:r>
          </a:p>
          <a:p>
            <a:pPr algn="ctr"/>
            <a:r>
              <a:rPr lang="ru-RU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МУНИЦИПАЛЬНОГО ОБРАЗОВАНИЯ</a:t>
            </a:r>
          </a:p>
          <a:p>
            <a:pPr algn="ctr"/>
            <a:r>
              <a:rPr lang="ru-RU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113666,1 тыс.руб.</a:t>
            </a:r>
          </a:p>
          <a:p>
            <a:pPr algn="ctr"/>
            <a:r>
              <a:rPr lang="ru-RU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из них:</a:t>
            </a:r>
          </a:p>
        </p:txBody>
      </p:sp>
    </p:spTree>
  </p:cSld>
  <p:clrMapOvr>
    <a:masterClrMapping/>
  </p:clrMapOvr>
  <p:transition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9000">
              <a:schemeClr val="bg2">
                <a:tint val="98000"/>
                <a:shade val="90000"/>
                <a:satMod val="160000"/>
                <a:lumMod val="100000"/>
              </a:schemeClr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http://www.zimadm.ru/pub/img/QA/4460/2b.jpg"/>
          <p:cNvPicPr>
            <a:picLocks noChangeAspect="1" noChangeArrowheads="1"/>
          </p:cNvPicPr>
          <p:nvPr/>
        </p:nvPicPr>
        <p:blipFill>
          <a:blip r:embed="rId2">
            <a:lum bright="64000" contrast="-30000"/>
          </a:blip>
          <a:srcRect/>
          <a:stretch>
            <a:fillRect/>
          </a:stretch>
        </p:blipFill>
        <p:spPr bwMode="auto">
          <a:xfrm>
            <a:off x="0" y="115888"/>
            <a:ext cx="9144000" cy="662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162398" y="585192"/>
            <a:ext cx="6624737" cy="769441"/>
          </a:xfrm>
          <a:prstGeom prst="rect">
            <a:avLst/>
          </a:prstGeom>
          <a:solidFill>
            <a:schemeClr val="bg1"/>
          </a:solidFill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Управление по финансам и налогам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 err="1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Зиминского</a:t>
            </a:r>
            <a:r>
              <a:rPr lang="ru-RU" sz="2200" dirty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городского муниципального образования</a:t>
            </a:r>
          </a:p>
        </p:txBody>
      </p:sp>
      <p:pic>
        <p:nvPicPr>
          <p:cNvPr id="35844" name="Picture 6" descr="https://im3-tub-ru.yandex.net/i?id=1a1a2663e77e53e47dee3ede2a9d9011&amp;n=33&amp;h=215&amp;w=18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333375"/>
            <a:ext cx="1296987" cy="152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TextBox 7"/>
          <p:cNvSpPr txBox="1">
            <a:spLocks noChangeArrowheads="1"/>
          </p:cNvSpPr>
          <p:nvPr/>
        </p:nvSpPr>
        <p:spPr bwMode="auto">
          <a:xfrm>
            <a:off x="1547813" y="2349500"/>
            <a:ext cx="54721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i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67944" y="3933056"/>
            <a:ext cx="4896544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rgbClr val="451ED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Контактная информация: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rgbClr val="451ED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г.Зима, ул. М.Горького, д. 65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rgbClr val="451ED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Тел./факс :8(39554)3-14-83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n w="12700">
                  <a:solidFill>
                    <a:srgbClr val="451ED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E-mail:</a:t>
            </a:r>
            <a:r>
              <a:rPr lang="ru-RU" sz="2400" b="1" dirty="0">
                <a:ln w="12700">
                  <a:solidFill>
                    <a:srgbClr val="451ED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n w="12700">
                  <a:solidFill>
                    <a:srgbClr val="451ED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4"/>
              </a:rPr>
              <a:t>fin04@gfu.ru</a:t>
            </a:r>
            <a:endParaRPr lang="en-US" sz="2400" b="1" dirty="0">
              <a:ln w="12700">
                <a:solidFill>
                  <a:srgbClr val="451ED2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rgbClr val="451ED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Официальный сайт:</a:t>
            </a:r>
            <a:endParaRPr lang="en-US" sz="2400" b="1" dirty="0">
              <a:ln w="12700">
                <a:solidFill>
                  <a:srgbClr val="451ED2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n w="12700">
                  <a:solidFill>
                    <a:srgbClr val="451ED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www.zimadm.ru</a:t>
            </a:r>
            <a:endParaRPr lang="ru-RU" sz="2400" b="1" dirty="0">
              <a:ln w="12700">
                <a:solidFill>
                  <a:srgbClr val="451ED2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>
                <a:solidFill>
                  <a:srgbClr val="FF3399"/>
                </a:solidFill>
              </a:ln>
              <a:latin typeface="+mn-lt"/>
              <a:cs typeface="+mn-cs"/>
            </a:endParaRPr>
          </a:p>
        </p:txBody>
      </p:sp>
      <p:pic>
        <p:nvPicPr>
          <p:cNvPr id="69640" name="Picture 8" descr="http://tomsk-novosti.ru/wp-content/uploads/2012/12/Byudzhe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509120"/>
            <a:ext cx="2610290" cy="208823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418" name="Group 34"/>
          <p:cNvGraphicFramePr>
            <a:graphicFrameLocks noGrp="1"/>
          </p:cNvGraphicFramePr>
          <p:nvPr/>
        </p:nvGraphicFramePr>
        <p:xfrm>
          <a:off x="684213" y="1125538"/>
          <a:ext cx="7921625" cy="5181600"/>
        </p:xfrm>
        <a:graphic>
          <a:graphicData uri="http://schemas.openxmlformats.org/drawingml/2006/table">
            <a:tbl>
              <a:tblPr/>
              <a:tblGrid>
                <a:gridCol w="2087562"/>
                <a:gridCol w="2160588"/>
                <a:gridCol w="2160587"/>
                <a:gridCol w="1512888"/>
              </a:tblGrid>
              <a:tr h="923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Бюджет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7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План на 2016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7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Исполнено за 2016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7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% исполнения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7BA"/>
                    </a:solidFill>
                  </a:tcPr>
                </a:tc>
              </a:tr>
              <a:tr h="170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Доходы: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         </a:t>
                      </a: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налоговые и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 неналоговые доходы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          безвозмездные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 поступления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B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1 086 305,3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187010,0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899295,3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B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1 049 329,2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192875,6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856453,6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B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97%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103%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95%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BDC"/>
                    </a:solidFill>
                  </a:tcPr>
                </a:tc>
              </a:tr>
              <a:tr h="1046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Расходы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B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1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171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772,7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B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1 142 710,1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B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97,5%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BDC"/>
                    </a:solidFill>
                  </a:tcPr>
                </a:tc>
              </a:tr>
              <a:tr h="150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Дефицит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B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85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467,4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B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93 380,9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B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BDC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043608" y="188640"/>
            <a:ext cx="792088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alibri" pitchFamily="34" charset="0"/>
              </a:rPr>
              <a:t>ИСПОЛНЕНИЕ ОСНОВНЫХ ПОКАЗАТЕЛЕЙ БЮДЖЕТА ЗИМИНСКОГО  ГОРОДСКОГО  МУНИЦИПАЛЬНОГО ОБРАЗОВАНИЯ ЗА 2016г.,тыс.руб.</a:t>
            </a:r>
          </a:p>
        </p:txBody>
      </p:sp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09" name="Содержимое 4"/>
          <p:cNvGraphicFramePr>
            <a:graphicFrameLocks noGrp="1"/>
          </p:cNvGraphicFramePr>
          <p:nvPr>
            <p:ph sz="half" idx="4294967295"/>
          </p:nvPr>
        </p:nvGraphicFramePr>
        <p:xfrm>
          <a:off x="1495425" y="1790700"/>
          <a:ext cx="7419975" cy="4962525"/>
        </p:xfrm>
        <a:graphic>
          <a:graphicData uri="http://schemas.openxmlformats.org/presentationml/2006/ole">
            <p:oleObj spid="_x0000_s17409" r:id="rId3" imgW="7425572" imgH="4962574" progId="Excel.Chart.8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43608" y="188640"/>
            <a:ext cx="792088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alibri" pitchFamily="34" charset="0"/>
              </a:rPr>
              <a:t>СТРУКТУРА  НАЛОГОВЫХ  ДОХОДОВ БЮДЖЕТА ЗИМИНСКОГО  ГОРОДСКОГО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alibri" pitchFamily="34" charset="0"/>
              </a:rPr>
              <a:t> МУНИЦИПАЛЬНОГО ОБРАЗОВАНИЯ ЗА 2016г.,тыс.руб.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7950" y="884238"/>
          <a:ext cx="3744913" cy="88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065"/>
                <a:gridCol w="821143"/>
                <a:gridCol w="936104"/>
                <a:gridCol w="936104"/>
              </a:tblGrid>
              <a:tr h="492801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План 2016 год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Факт </a:t>
                      </a:r>
                    </a:p>
                    <a:p>
                      <a:r>
                        <a:rPr lang="ru-RU" sz="1000" dirty="0" smtClean="0"/>
                        <a:t>2016 год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% исполнения</a:t>
                      </a:r>
                      <a:endParaRPr lang="ru-RU" sz="1000" dirty="0"/>
                    </a:p>
                  </a:txBody>
                  <a:tcPr/>
                </a:tc>
              </a:tr>
              <a:tr h="355911">
                <a:tc>
                  <a:txBody>
                    <a:bodyPr/>
                    <a:lstStyle/>
                    <a:p>
                      <a:r>
                        <a:rPr lang="ru-RU" sz="1000" baseline="0" dirty="0" smtClean="0"/>
                        <a:t>Налоговые доходы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167 693,0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172 101,5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102,6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3" name="Содержимое 4"/>
          <p:cNvGraphicFramePr>
            <a:graphicFrameLocks noGrp="1"/>
          </p:cNvGraphicFramePr>
          <p:nvPr>
            <p:ph sz="half" idx="4294967295"/>
          </p:nvPr>
        </p:nvGraphicFramePr>
        <p:xfrm>
          <a:off x="776288" y="1433513"/>
          <a:ext cx="8418512" cy="5214937"/>
        </p:xfrm>
        <a:graphic>
          <a:graphicData uri="http://schemas.openxmlformats.org/presentationml/2006/ole">
            <p:oleObj spid="_x0000_s18433" r:id="rId3" imgW="8419306" imgH="5218628" progId="Excel.Sheet.8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43608" y="188640"/>
            <a:ext cx="792088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alibri" pitchFamily="34" charset="0"/>
              </a:rPr>
              <a:t>СТРУКТУРА  НЕНАЛОГОВЫХ  ДОХОДОВ БЮДЖЕТА ЗИМИНСКОГО  ГОРОДСКОГО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alibri" pitchFamily="34" charset="0"/>
              </a:rPr>
              <a:t> МУНИЦИПАЛЬНОГО ОБРАЗОВАНИЯ ЗА 2016г.,тыс.руб.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79388" y="908050"/>
          <a:ext cx="4103687" cy="792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900100"/>
                <a:gridCol w="1026114"/>
                <a:gridCol w="1026114"/>
              </a:tblGrid>
              <a:tr h="324036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План</a:t>
                      </a:r>
                    </a:p>
                    <a:p>
                      <a:r>
                        <a:rPr lang="ru-RU" sz="1000" dirty="0" smtClean="0"/>
                        <a:t>2016 год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Факт </a:t>
                      </a:r>
                    </a:p>
                    <a:p>
                      <a:r>
                        <a:rPr lang="ru-RU" sz="1000" dirty="0" smtClean="0"/>
                        <a:t>2016 год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% исполнения</a:t>
                      </a:r>
                      <a:endParaRPr lang="ru-RU" sz="1000" dirty="0"/>
                    </a:p>
                  </a:txBody>
                  <a:tcPr/>
                </a:tc>
              </a:tr>
              <a:tr h="324036">
                <a:tc>
                  <a:txBody>
                    <a:bodyPr/>
                    <a:lstStyle/>
                    <a:p>
                      <a:r>
                        <a:rPr lang="ru-RU" sz="1000" baseline="0" dirty="0" smtClean="0"/>
                        <a:t>Неналоговые доходы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19 317,0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20774,1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107,5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quarter" idx="13"/>
          </p:nvPr>
        </p:nvGraphicFramePr>
        <p:xfrm>
          <a:off x="107950" y="457200"/>
          <a:ext cx="8929688" cy="5948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7254"/>
                <a:gridCol w="1335982"/>
                <a:gridCol w="1125038"/>
                <a:gridCol w="1172446"/>
                <a:gridCol w="1008112"/>
                <a:gridCol w="539408"/>
                <a:gridCol w="900752"/>
              </a:tblGrid>
              <a:tr h="553751">
                <a:tc rowSpan="2">
                  <a:txBody>
                    <a:bodyPr/>
                    <a:lstStyle/>
                    <a:p>
                      <a:r>
                        <a:rPr lang="ru-RU" sz="1000" dirty="0" smtClean="0"/>
                        <a:t>Наименование</a:t>
                      </a:r>
                      <a:r>
                        <a:rPr lang="ru-RU" sz="1000" baseline="0" dirty="0" smtClean="0"/>
                        <a:t> доходов</a:t>
                      </a:r>
                      <a:endParaRPr lang="ru-RU" sz="10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000" dirty="0" smtClean="0"/>
                        <a:t>Исполнение за 2015 год</a:t>
                      </a:r>
                      <a:endParaRPr lang="ru-RU" sz="10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000" dirty="0" smtClean="0"/>
                        <a:t>План</a:t>
                      </a:r>
                      <a:r>
                        <a:rPr lang="ru-RU" sz="1000" baseline="0" dirty="0" smtClean="0"/>
                        <a:t>                на 2016 год</a:t>
                      </a:r>
                      <a:endParaRPr lang="ru-RU" sz="10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000" dirty="0" smtClean="0"/>
                        <a:t>Исполнение за  2016 год</a:t>
                      </a:r>
                      <a:endParaRPr lang="ru-RU" sz="10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000" dirty="0" smtClean="0"/>
                        <a:t>% исполнения годовых показателей</a:t>
                      </a:r>
                      <a:endParaRPr lang="ru-RU" sz="1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000" dirty="0" smtClean="0"/>
                        <a:t>Темп роста доходов 2016/2015 гг.</a:t>
                      </a:r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4614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bg1"/>
                          </a:solidFill>
                        </a:rPr>
                        <a:t>%</a:t>
                      </a:r>
                      <a:endParaRPr lang="ru-RU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bg1"/>
                          </a:solidFill>
                        </a:rPr>
                        <a:t>сумма</a:t>
                      </a:r>
                      <a:endParaRPr lang="ru-RU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421599"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Налоговые и неналоговые доходы, вт.ч.: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175 006,7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187 010,0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192 875,6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103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110,2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17</a:t>
                      </a:r>
                      <a:r>
                        <a:rPr lang="ru-RU" sz="1100" b="1" dirty="0" smtClean="0"/>
                        <a:t> 868,9</a:t>
                      </a:r>
                      <a:endParaRPr lang="ru-RU" sz="1100" b="1" dirty="0"/>
                    </a:p>
                  </a:txBody>
                  <a:tcPr/>
                </a:tc>
              </a:tr>
              <a:tr h="273369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Налог на доходы физических лиц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99 226,0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106 671,0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109 310,9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102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110,2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10084,9</a:t>
                      </a:r>
                      <a:endParaRPr lang="ru-RU" sz="1000" dirty="0"/>
                    </a:p>
                  </a:txBody>
                  <a:tcPr/>
                </a:tc>
              </a:tr>
              <a:tr h="303521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Доходы от уплаты акцизов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8 132,1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12 210,0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12 183,8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99,8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149,8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4051,7</a:t>
                      </a:r>
                      <a:endParaRPr lang="ru-RU" sz="1000" dirty="0"/>
                    </a:p>
                  </a:txBody>
                  <a:tcPr/>
                </a:tc>
              </a:tr>
              <a:tr h="399932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Единый</a:t>
                      </a:r>
                      <a:r>
                        <a:rPr lang="ru-RU" sz="1000" baseline="0" dirty="0" smtClean="0"/>
                        <a:t> налог на вмененный доход для отдельных видов деятельности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16104,4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15 000,0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smtClean="0"/>
                        <a:t>15190,2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101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94,3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-914,2</a:t>
                      </a:r>
                      <a:endParaRPr lang="ru-RU" sz="1000" dirty="0"/>
                    </a:p>
                  </a:txBody>
                  <a:tcPr/>
                </a:tc>
              </a:tr>
              <a:tr h="240914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Единый сельскохозяйственный налог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0,5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13,5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13,5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100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2700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13,0</a:t>
                      </a:r>
                      <a:endParaRPr lang="ru-RU" sz="1000" dirty="0"/>
                    </a:p>
                  </a:txBody>
                  <a:tcPr/>
                </a:tc>
              </a:tr>
              <a:tr h="560859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Налог, взимаемый в связи с применением патентной системы налогообложения, зачисляемый в бюджеты городских</a:t>
                      </a:r>
                      <a:r>
                        <a:rPr lang="ru-RU" sz="1000" baseline="0" dirty="0" smtClean="0"/>
                        <a:t> округов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9,5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22,5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237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100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22,5</a:t>
                      </a:r>
                      <a:endParaRPr lang="ru-RU" sz="1000" dirty="0"/>
                    </a:p>
                  </a:txBody>
                  <a:tcPr/>
                </a:tc>
              </a:tr>
              <a:tr h="258572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Налог на имущество физических лиц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8 058,7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10 300,0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10 742,3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104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133,3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2683,6</a:t>
                      </a:r>
                      <a:endParaRPr lang="ru-RU" sz="1000" dirty="0"/>
                    </a:p>
                  </a:txBody>
                  <a:tcPr/>
                </a:tc>
              </a:tr>
              <a:tr h="276875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Земельный налог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16 744,0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15 254,0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16 210,2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106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96,8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-533,8</a:t>
                      </a:r>
                      <a:endParaRPr lang="ru-RU" sz="1000" dirty="0"/>
                    </a:p>
                  </a:txBody>
                  <a:tcPr/>
                </a:tc>
              </a:tr>
              <a:tr h="290715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Государственная пошлина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8 642,2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8 235,0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8 428,1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102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97,5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-214,1</a:t>
                      </a:r>
                      <a:endParaRPr lang="ru-RU" sz="1000" dirty="0"/>
                    </a:p>
                  </a:txBody>
                  <a:tcPr/>
                </a:tc>
              </a:tr>
              <a:tr h="542056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Доходы, от использовании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dirty="0" smtClean="0"/>
                        <a:t>имущества, находящегося в государственной</a:t>
                      </a:r>
                      <a:r>
                        <a:rPr lang="ru-RU" sz="1000" baseline="0" dirty="0" smtClean="0"/>
                        <a:t> и муниципальной собственности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12 449,4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14 180,0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15 383,4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108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123,6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2934,0</a:t>
                      </a:r>
                      <a:endParaRPr lang="ru-RU" sz="1000" dirty="0"/>
                    </a:p>
                  </a:txBody>
                  <a:tcPr/>
                </a:tc>
              </a:tr>
              <a:tr h="391485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Платежи при пользовании природными ресурсами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893,0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1 069,0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1 117,6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105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125,2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224,6</a:t>
                      </a:r>
                      <a:endParaRPr lang="ru-RU" sz="1000" dirty="0"/>
                    </a:p>
                  </a:txBody>
                  <a:tcPr/>
                </a:tc>
              </a:tr>
              <a:tr h="399932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Доходы от продажи материальных и нематериальных активов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1 988,7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872,0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919,7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105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46,2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-1069,0</a:t>
                      </a:r>
                      <a:endParaRPr lang="ru-RU" sz="1000" dirty="0"/>
                    </a:p>
                  </a:txBody>
                  <a:tcPr/>
                </a:tc>
              </a:tr>
              <a:tr h="290715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Штрафы, санкции, возмещение ущерба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2 712,9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2 470,0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2 596,6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105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95,7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-116,3</a:t>
                      </a:r>
                      <a:endParaRPr lang="ru-RU" sz="1000" dirty="0"/>
                    </a:p>
                  </a:txBody>
                  <a:tcPr/>
                </a:tc>
              </a:tr>
              <a:tr h="262492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Прочие неналоговые доходы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30,6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246,0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247,0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100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807,2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216,4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360040"/>
          </a:xfrm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и неналоговые доходы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Зиминского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образования за 2016г.</a:t>
            </a:r>
            <a:r>
              <a:rPr lang="ru-RU" sz="1600" dirty="0" smtClean="0">
                <a:latin typeface="Arial Narrow" panose="020B0606020202030204" pitchFamily="34" charset="0"/>
              </a:rPr>
              <a:t/>
            </a:r>
            <a:br>
              <a:rPr lang="ru-RU" sz="1600" dirty="0" smtClean="0">
                <a:latin typeface="Arial Narrow" panose="020B0606020202030204" pitchFamily="34" charset="0"/>
              </a:rPr>
            </a:br>
            <a:r>
              <a:rPr lang="en-US" sz="1600" dirty="0" smtClean="0">
                <a:latin typeface="Arial Narrow" panose="020B0606020202030204" pitchFamily="34" charset="0"/>
              </a:rPr>
              <a:t/>
            </a:r>
            <a:br>
              <a:rPr lang="en-US" sz="1600" dirty="0" smtClean="0">
                <a:latin typeface="Arial Narrow" panose="020B0606020202030204" pitchFamily="34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1" name="Содержимое 3"/>
          <p:cNvGraphicFramePr>
            <a:graphicFrameLocks noGrp="1"/>
          </p:cNvGraphicFramePr>
          <p:nvPr>
            <p:ph sz="quarter" idx="13"/>
          </p:nvPr>
        </p:nvGraphicFramePr>
        <p:xfrm>
          <a:off x="200025" y="1577975"/>
          <a:ext cx="7880350" cy="5214938"/>
        </p:xfrm>
        <a:graphic>
          <a:graphicData uri="http://schemas.openxmlformats.org/presentationml/2006/ole">
            <p:oleObj spid="_x0000_s20481" name="Worksheet" r:id="rId3" imgW="7876715" imgH="5212532" progId="Excel.Sheet.8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43608" y="188640"/>
            <a:ext cx="792088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alibri" pitchFamily="34" charset="0"/>
              </a:rPr>
              <a:t>СТРУКТУРА  БЕЗВОЗМЕЗДНЫХ ПОСТУПЛЕНИЙ БЮДЖЕТА ЗИМИНСКОГО  ГОРОДСКОГО  МУНИЦИПАЛЬНОГО ОБРАЗОВАНИЯ ЗА 2016г.,тыс.руб.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0825" y="981075"/>
          <a:ext cx="4248150" cy="792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2980"/>
                <a:gridCol w="963264"/>
                <a:gridCol w="1098122"/>
                <a:gridCol w="954106"/>
              </a:tblGrid>
              <a:tr h="396044"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План</a:t>
                      </a:r>
                    </a:p>
                    <a:p>
                      <a:r>
                        <a:rPr lang="ru-RU" sz="1000" dirty="0" smtClean="0"/>
                        <a:t>2016 год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Факт </a:t>
                      </a:r>
                    </a:p>
                    <a:p>
                      <a:r>
                        <a:rPr lang="ru-RU" sz="1000" dirty="0" smtClean="0"/>
                        <a:t>2016 год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% исполнения</a:t>
                      </a:r>
                      <a:endParaRPr lang="ru-RU" sz="1000" dirty="0"/>
                    </a:p>
                  </a:txBody>
                  <a:tcPr/>
                </a:tc>
              </a:tr>
              <a:tr h="396044">
                <a:tc>
                  <a:txBody>
                    <a:bodyPr/>
                    <a:lstStyle/>
                    <a:p>
                      <a:r>
                        <a:rPr lang="ru-RU" sz="1000" baseline="0" dirty="0" smtClean="0"/>
                        <a:t>Безвозмездные поступления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899 295,3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856 453,6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95,2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quarter" idx="13"/>
          </p:nvPr>
        </p:nvGraphicFramePr>
        <p:xfrm>
          <a:off x="107950" y="692150"/>
          <a:ext cx="8929688" cy="5300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3"/>
                <a:gridCol w="1368152"/>
                <a:gridCol w="1368152"/>
                <a:gridCol w="936104"/>
                <a:gridCol w="1080120"/>
                <a:gridCol w="648072"/>
                <a:gridCol w="1080121"/>
              </a:tblGrid>
              <a:tr h="514213">
                <a:tc rowSpan="2">
                  <a:txBody>
                    <a:bodyPr/>
                    <a:lstStyle/>
                    <a:p>
                      <a:r>
                        <a:rPr lang="ru-RU" sz="1000" dirty="0" smtClean="0"/>
                        <a:t>Наименование</a:t>
                      </a:r>
                      <a:r>
                        <a:rPr lang="ru-RU" sz="1000" baseline="0" dirty="0" smtClean="0"/>
                        <a:t> </a:t>
                      </a:r>
                      <a:endParaRPr lang="ru-RU" sz="10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000" dirty="0" smtClean="0"/>
                        <a:t>Исполнение за 2015 год</a:t>
                      </a:r>
                      <a:endParaRPr lang="ru-RU" sz="10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000" dirty="0" smtClean="0"/>
                        <a:t>План</a:t>
                      </a:r>
                      <a:r>
                        <a:rPr lang="ru-RU" sz="1000" baseline="0" dirty="0" smtClean="0"/>
                        <a:t>                на 2016 год</a:t>
                      </a:r>
                      <a:endParaRPr lang="ru-RU" sz="10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000" dirty="0" smtClean="0"/>
                        <a:t>Исполнение за  2016 год</a:t>
                      </a:r>
                      <a:endParaRPr lang="ru-RU" sz="10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000" dirty="0" smtClean="0"/>
                        <a:t>% исполнения годовых показателей</a:t>
                      </a:r>
                      <a:endParaRPr lang="ru-RU" sz="1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000" dirty="0" smtClean="0"/>
                        <a:t>Темп роста доходов 2016/2015 гг.</a:t>
                      </a:r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6379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bg1"/>
                          </a:solidFill>
                        </a:rPr>
                        <a:t>%</a:t>
                      </a:r>
                      <a:endParaRPr lang="ru-RU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bg1"/>
                          </a:solidFill>
                        </a:rPr>
                        <a:t>сумма</a:t>
                      </a:r>
                      <a:endParaRPr lang="ru-RU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Безвозмездные поступления –всего: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837 082,1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899 295,3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856 453,6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95,2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102,3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19371,5</a:t>
                      </a:r>
                      <a:endParaRPr lang="ru-RU" sz="1200" b="1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Дотации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75 329,5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55 229,3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55 229,3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100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73,3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-20100,2</a:t>
                      </a:r>
                      <a:endParaRPr lang="ru-RU" sz="1200" b="0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Субсидии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292 306,3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363 891,0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363 881,9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99,9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124,5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71575,6</a:t>
                      </a:r>
                      <a:endParaRPr lang="ru-RU" sz="1200" b="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Субвенции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356 423,3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399 899,4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399 712,3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99,9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112,1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43289,0</a:t>
                      </a:r>
                      <a:endParaRPr lang="ru-RU" sz="1200" b="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Иные МБТ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16,2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513,1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513,1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100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3167,3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496,9</a:t>
                      </a:r>
                      <a:endParaRPr lang="ru-RU" sz="1200" b="0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Фонд реформирования ЖКХ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115 514,9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79 762,5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79 762,5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100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69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35752,4</a:t>
                      </a:r>
                      <a:endParaRPr lang="ru-RU" sz="1200" b="0" dirty="0"/>
                    </a:p>
                  </a:txBody>
                  <a:tcPr/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Возврат МБТ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-2 508,1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0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-42 650,3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-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-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40142,20</a:t>
                      </a:r>
                      <a:endParaRPr lang="ru-RU" sz="12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360040"/>
          </a:xfrm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Зиминского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муниципального образования за 2016г.</a:t>
            </a:r>
            <a:r>
              <a:rPr lang="ru-RU" sz="1600" dirty="0" smtClean="0">
                <a:latin typeface="Arial Narrow" panose="020B0606020202030204" pitchFamily="34" charset="0"/>
              </a:rPr>
              <a:t/>
            </a:r>
            <a:br>
              <a:rPr lang="ru-RU" sz="1600" dirty="0" smtClean="0">
                <a:latin typeface="Arial Narrow" panose="020B0606020202030204" pitchFamily="34" charset="0"/>
              </a:rPr>
            </a:br>
            <a:r>
              <a:rPr lang="en-US" sz="1600" dirty="0" smtClean="0">
                <a:latin typeface="Arial Narrow" panose="020B0606020202030204" pitchFamily="34" charset="0"/>
              </a:rPr>
              <a:t/>
            </a:r>
            <a:br>
              <a:rPr lang="en-US" sz="1600" dirty="0" smtClean="0">
                <a:latin typeface="Arial Narrow" panose="020B0606020202030204" pitchFamily="34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96331" y="152128"/>
            <a:ext cx="6696744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alibri" pitchFamily="34" charset="0"/>
              </a:rPr>
              <a:t>ДИНАМИКА  ДОХОДОВ БЮДЖЕТА ЗИМИНСКОГО  ГОРОДСКОГО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alibri" pitchFamily="34" charset="0"/>
              </a:rPr>
              <a:t> МУНИЦИПАЛЬНОГО ОБРАЗОВАНИЯ 2015-2016 ГОДА</a:t>
            </a:r>
          </a:p>
        </p:txBody>
      </p:sp>
      <p:graphicFrame>
        <p:nvGraphicFramePr>
          <p:cNvPr id="22530" name="Содержимое 16"/>
          <p:cNvGraphicFramePr>
            <a:graphicFrameLocks noGrp="1"/>
          </p:cNvGraphicFramePr>
          <p:nvPr>
            <p:ph sz="quarter" idx="13"/>
          </p:nvPr>
        </p:nvGraphicFramePr>
        <p:xfrm>
          <a:off x="57150" y="785813"/>
          <a:ext cx="4133850" cy="4997450"/>
        </p:xfrm>
        <a:graphic>
          <a:graphicData uri="http://schemas.openxmlformats.org/presentationml/2006/ole">
            <p:oleObj spid="_x0000_s22530" r:id="rId3" imgW="4133446" imgH="4999153" progId="Excel.Chart.8">
              <p:embed/>
            </p:oleObj>
          </a:graphicData>
        </a:graphic>
      </p:graphicFrame>
      <p:graphicFrame>
        <p:nvGraphicFramePr>
          <p:cNvPr id="22531" name="Содержимое 17"/>
          <p:cNvGraphicFramePr>
            <a:graphicFrameLocks noGrp="1"/>
          </p:cNvGraphicFramePr>
          <p:nvPr>
            <p:ph sz="quarter" idx="14"/>
          </p:nvPr>
        </p:nvGraphicFramePr>
        <p:xfrm>
          <a:off x="4449763" y="714375"/>
          <a:ext cx="4133850" cy="5718175"/>
        </p:xfrm>
        <a:graphic>
          <a:graphicData uri="http://schemas.openxmlformats.org/presentationml/2006/ole">
            <p:oleObj spid="_x0000_s22531" r:id="rId4" imgW="4133446" imgH="5718544" progId="Excel.Chart.8">
              <p:embed/>
            </p:oleObj>
          </a:graphicData>
        </a:graphic>
      </p:graphicFrame>
      <p:sp>
        <p:nvSpPr>
          <p:cNvPr id="22533" name="TextBox 19"/>
          <p:cNvSpPr txBox="1">
            <a:spLocks noChangeArrowheads="1"/>
          </p:cNvSpPr>
          <p:nvPr/>
        </p:nvSpPr>
        <p:spPr bwMode="auto">
          <a:xfrm>
            <a:off x="2843213" y="5805488"/>
            <a:ext cx="28686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/>
              <a:t>Налоговые и неналоговые доходы</a:t>
            </a:r>
          </a:p>
        </p:txBody>
      </p:sp>
      <p:sp>
        <p:nvSpPr>
          <p:cNvPr id="22534" name="TextBox 20"/>
          <p:cNvSpPr txBox="1">
            <a:spLocks noChangeArrowheads="1"/>
          </p:cNvSpPr>
          <p:nvPr/>
        </p:nvSpPr>
        <p:spPr bwMode="auto">
          <a:xfrm>
            <a:off x="2771775" y="6165850"/>
            <a:ext cx="43926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</a:t>
            </a:r>
            <a:r>
              <a:rPr lang="ru-RU" sz="1200" b="1"/>
              <a:t>Безвозмездные</a:t>
            </a:r>
            <a:r>
              <a:rPr lang="ru-RU"/>
              <a:t> </a:t>
            </a:r>
            <a:r>
              <a:rPr lang="ru-RU" sz="1200" b="1"/>
              <a:t>поступления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555875" y="5805488"/>
            <a:ext cx="215900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555875" y="6237288"/>
            <a:ext cx="215900" cy="2159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wipe dir="d"/>
  </p:transition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9920</TotalTime>
  <Words>845</Words>
  <Application>Microsoft Office PowerPoint</Application>
  <PresentationFormat>Экран (4:3)</PresentationFormat>
  <Paragraphs>403</Paragraphs>
  <Slides>22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4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22</vt:i4>
      </vt:variant>
    </vt:vector>
  </HeadingPairs>
  <TitlesOfParts>
    <vt:vector size="36" baseType="lpstr">
      <vt:lpstr>Arial</vt:lpstr>
      <vt:lpstr>Trebuchet MS</vt:lpstr>
      <vt:lpstr>Georgia</vt:lpstr>
      <vt:lpstr>Calibri</vt:lpstr>
      <vt:lpstr>Times New Roman</vt:lpstr>
      <vt:lpstr>Verdana</vt:lpstr>
      <vt:lpstr>Comic Sans MS</vt:lpstr>
      <vt:lpstr>Воздушный поток</vt:lpstr>
      <vt:lpstr>Воздушный поток</vt:lpstr>
      <vt:lpstr>Воздушный поток</vt:lpstr>
      <vt:lpstr>Воздушный поток</vt:lpstr>
      <vt:lpstr>Диаграмма Microsoft Excel</vt:lpstr>
      <vt:lpstr>Лист Microsoft Excel</vt:lpstr>
      <vt:lpstr>Worksheet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    - 62443 т.р. – расходы ОМСУ; - 1781,8 т.р. – проведение выборов; - 36341 т.р. – обеспечение деятельности  муниципальных учреждений; - 1806 т.р. – расходы по ВУСам; - 3743,8 т.р. – доплаты к пенсиям; - 1221,5 т.р. – гос. полномочия;  - 6329 т.р. – другие общегосударственные  вопросы.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Нижегородцева Елена Юрьевна</dc:creator>
  <cp:lastModifiedBy>SML</cp:lastModifiedBy>
  <cp:revision>656</cp:revision>
  <cp:lastPrinted>2016-05-12T05:31:05Z</cp:lastPrinted>
  <dcterms:created xsi:type="dcterms:W3CDTF">2016-04-14T05:38:08Z</dcterms:created>
  <dcterms:modified xsi:type="dcterms:W3CDTF">2017-04-11T06:09:13Z</dcterms:modified>
</cp:coreProperties>
</file>