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88" r:id="rId2"/>
    <p:sldId id="289" r:id="rId3"/>
    <p:sldId id="290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215E1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S\Desktop\&#1048;&#1089;&#1087;&#1086;&#1083;&#1085;&#1077;&#1085;&#1080;&#1077;%202023\&#1050;&#1085;&#1080;&#1075;&#1072;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S\Desktop\&#1048;&#1089;&#1087;&#1086;&#1083;&#1085;&#1077;&#1085;&#1080;&#1077;%20&#1073;&#1102;&#1076;&#1078;&#1077;&#1090;&#1072;\&#1048;&#1089;&#1087;&#1086;&#1083;&#1085;&#1077;&#1085;&#1080;&#1077;%202024\&#1057;&#1083;&#1072;&#1081;&#1076;,&#1091;&#1076;&#1077;&#1083;&#1100;&#1085;.&#1074;&#1077;&#1089;%20&#1087;&#1088;&#1086;&#1075;&#1088;.&#1088;&#1072;&#1089;&#1093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S\Desktop\&#1048;&#1089;&#1087;&#1086;&#1083;&#1085;&#1077;&#1085;&#1080;&#1077;%20&#1073;&#1102;&#1076;&#1078;&#1077;&#1090;&#1072;\&#1048;&#1089;&#1087;&#1086;&#1083;&#1085;&#1077;&#1085;&#1080;&#1077;%202024\&#1050;&#1085;&#1080;&#1075;&#1072;1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S\Desktop\&#1048;&#1089;&#1087;&#1086;&#1083;&#1085;&#1077;&#1085;&#1080;&#1077;%202023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S\Desktop\&#1048;&#1089;&#1087;&#1086;&#1083;&#1085;&#1077;&#1085;&#1080;&#1077;%202023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S\Desktop\&#1048;&#1089;&#1087;&#1086;&#1083;&#1085;&#1077;&#1085;&#1080;&#1077;%202023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4712109020862"/>
          <c:y val="1.7492459378477026E-2"/>
          <c:w val="0.49016438645352572"/>
          <c:h val="0.908625202506521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FFCC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7.6650092650198204E-2"/>
                  <c:y val="8.439120799443336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325519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45168302227051E-2"/>
                  <c:y val="6.533868312877519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54872</a:t>
                    </a:r>
                  </a:p>
                  <a:p>
                    <a:r>
                      <a:rPr lang="ru-RU" sz="1600" b="1" dirty="0" smtClean="0"/>
                      <a:t>3%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722046721819969"/>
                  <c:y val="-0.34156694032338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170708940621138E-2"/>
                  <c:y val="-2.3202889273325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325519</c:v>
                </c:pt>
                <c:pt idx="1">
                  <c:v>54872</c:v>
                </c:pt>
                <c:pt idx="2">
                  <c:v>2225868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4757166133907"/>
          <c:y val="0.43135111853243502"/>
          <c:w val="0.27850707730814861"/>
          <c:h val="0.4951757018706048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45919191652906"/>
          <c:y val="0.21523760232602882"/>
          <c:w val="0.8097716072978709"/>
          <c:h val="0.61286076614793483"/>
        </c:manualLayout>
      </c:layout>
      <c:pie3DChart>
        <c:varyColors val="1"/>
        <c:ser>
          <c:idx val="0"/>
          <c:order val="0"/>
          <c:tx>
            <c:strRef>
              <c:f>Лист2!$B$53</c:f>
              <c:strCache>
                <c:ptCount val="1"/>
                <c:pt idx="0">
                  <c:v>Прочие расходы</c:v>
                </c:pt>
              </c:strCache>
            </c:strRef>
          </c:tx>
          <c:dLbls>
            <c:dLbl>
              <c:idx val="0"/>
              <c:layout>
                <c:manualLayout>
                  <c:x val="-0.26705094361496068"/>
                  <c:y val="5.20711648089267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2024г</a:t>
                    </a:r>
                    <a:r>
                      <a:rPr lang="ru-RU" dirty="0"/>
                      <a:t>.;  </a:t>
                    </a:r>
                    <a:r>
                      <a:rPr lang="ru-RU" dirty="0" smtClean="0"/>
                      <a:t>21,8 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346187380146162"/>
                  <c:y val="-4.46422004854011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Лист2!$C$52:$D$52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Лист2!$C$53:$D$53</c:f>
              <c:numCache>
                <c:formatCode>_-* #,##0.0\ _₽_-;\-* #,##0.0\ _₽_-;_-* "-"?\ _₽_-;_-@_-</c:formatCode>
                <c:ptCount val="2"/>
                <c:pt idx="0">
                  <c:v>21.6</c:v>
                </c:pt>
                <c:pt idx="1">
                  <c:v>21.9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761402537177702E-4"/>
          <c:w val="1"/>
          <c:h val="0.99933238597462815"/>
        </c:manualLayout>
      </c:layout>
      <c:pie3DChart>
        <c:varyColors val="1"/>
        <c:ser>
          <c:idx val="0"/>
          <c:order val="0"/>
          <c:tx>
            <c:strRef>
              <c:f>Лист2!$B$40</c:f>
              <c:strCache>
                <c:ptCount val="1"/>
                <c:pt idx="0">
                  <c:v>Социальная направленность</c:v>
                </c:pt>
              </c:strCache>
            </c:strRef>
          </c:tx>
          <c:dLbls>
            <c:dLbl>
              <c:idx val="0"/>
              <c:layout>
                <c:manualLayout>
                  <c:x val="-0.17865230736636498"/>
                  <c:y val="-0.1590412405327523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35471123363554"/>
                  <c:y val="-0.1629057337516317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Лист2!$C$39:$D$39</c:f>
              <c:strCache>
                <c:ptCount val="2"/>
                <c:pt idx="0">
                  <c:v>2023г.</c:v>
                </c:pt>
                <c:pt idx="1">
                  <c:v>2024г.</c:v>
                </c:pt>
              </c:strCache>
            </c:strRef>
          </c:cat>
          <c:val>
            <c:numRef>
              <c:f>Лист2!$C$40:$D$40</c:f>
              <c:numCache>
                <c:formatCode>_-* #,##0.0\ _₽_-;\-* #,##0.0\ _₽_-;_-* "-"?\ _₽_-;_-@_-</c:formatCode>
                <c:ptCount val="2"/>
                <c:pt idx="0">
                  <c:v>1419.1</c:v>
                </c:pt>
                <c:pt idx="1">
                  <c:v>1436.5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Лист2!$B$58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Lbls>
            <c:dLbl>
              <c:idx val="1"/>
              <c:layout>
                <c:manualLayout>
                  <c:x val="0.22979797847072903"/>
                  <c:y val="5.57734615967981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Лист2!$C$57:$D$57</c:f>
              <c:strCache>
                <c:ptCount val="2"/>
                <c:pt idx="0">
                  <c:v>2023г.</c:v>
                </c:pt>
                <c:pt idx="1">
                  <c:v>2024г.</c:v>
                </c:pt>
              </c:strCache>
            </c:strRef>
          </c:cat>
          <c:val>
            <c:numRef>
              <c:f>Лист2!$C$58:$D$58</c:f>
              <c:numCache>
                <c:formatCode>_-* #,##0.0\ _₽_-;\-* #,##0.0\ _₽_-;_-* "-"?\ _₽_-;_-@_-</c:formatCode>
                <c:ptCount val="2"/>
                <c:pt idx="0">
                  <c:v>140.30000000000001</c:v>
                </c:pt>
                <c:pt idx="1">
                  <c:v>89.2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7102358997148414E-3"/>
          <c:w val="0.56351975384377584"/>
          <c:h val="0.9818904801823366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  <a:ln>
              <a:solidFill>
                <a:srgbClr val="66FFFF"/>
              </a:solidFill>
            </a:ln>
            <a:effectLst>
              <a:glow rad="101600">
                <a:srgbClr val="92D050">
                  <a:alpha val="60000"/>
                </a:srgbClr>
              </a:glow>
            </a:effectLst>
          </c:spPr>
          <c:explosion val="16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>
                <a:glow rad="101600">
                  <a:srgbClr val="92D050">
                    <a:alpha val="60000"/>
                  </a:srgbClr>
                </a:glow>
              </a:effectLst>
            </c:spPr>
          </c:dPt>
          <c:dPt>
            <c:idx val="1"/>
            <c:bubble3D val="0"/>
            <c:explosion val="7"/>
            <c:spPr>
              <a:solidFill>
                <a:srgbClr val="00B0F0"/>
              </a:solidFill>
              <a:ln>
                <a:noFill/>
              </a:ln>
              <a:effectLst>
                <a:glow rad="101600">
                  <a:srgbClr val="92D050">
                    <a:alpha val="60000"/>
                  </a:srgbClr>
                </a:glow>
              </a:effectLst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Лист2!$B$5:$B$6</c:f>
              <c:strCache>
                <c:ptCount val="2"/>
                <c:pt idx="0">
                  <c:v>Программные расходы              (2 322 759,4)</c:v>
                </c:pt>
                <c:pt idx="1">
                  <c:v>Не программные расходы (274 503,6)</c:v>
                </c:pt>
              </c:strCache>
            </c:strRef>
          </c:cat>
          <c:val>
            <c:numRef>
              <c:f>Лист2!$C$5:$C$6</c:f>
              <c:numCache>
                <c:formatCode>#,##0.0</c:formatCode>
                <c:ptCount val="2"/>
                <c:pt idx="0">
                  <c:v>2322759.4</c:v>
                </c:pt>
                <c:pt idx="1">
                  <c:v>274503.59999999998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</c:plotArea>
    <c:legend>
      <c:legendPos val="r"/>
      <c:layout>
        <c:manualLayout>
          <c:xMode val="edge"/>
          <c:yMode val="edge"/>
          <c:x val="0.56437714650063031"/>
          <c:y val="0.26444031471250667"/>
          <c:w val="0.43562285349936963"/>
          <c:h val="0.471119370574986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4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2"/>
          <c:dLbls>
            <c:dLbl>
              <c:idx val="0"/>
              <c:layout>
                <c:manualLayout>
                  <c:x val="7.2950646767217436E-2"/>
                  <c:y val="-0.393971638961796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4024667757222379E-2"/>
                  <c:y val="-0.214851633129192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5832723567113227E-2"/>
                  <c:y val="-0.360628098571011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797836638840895E-2"/>
                  <c:y val="-8.65416302128900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u="sng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Лист5!$C$22:$C$25</c:f>
              <c:strCache>
                <c:ptCount val="4"/>
                <c:pt idx="0">
                  <c:v>Фонд оплаты труда</c:v>
                </c:pt>
                <c:pt idx="1">
                  <c:v>Коммунальные платежи</c:v>
                </c:pt>
                <c:pt idx="2">
                  <c:v>Софинансирование</c:v>
                </c:pt>
                <c:pt idx="3">
                  <c:v>Иные расходы</c:v>
                </c:pt>
              </c:strCache>
            </c:strRef>
          </c:cat>
          <c:val>
            <c:numRef>
              <c:f>Лист5!$D$22:$D$25</c:f>
              <c:numCache>
                <c:formatCode>#,##0</c:formatCode>
                <c:ptCount val="4"/>
                <c:pt idx="0">
                  <c:v>454592</c:v>
                </c:pt>
                <c:pt idx="1">
                  <c:v>72208</c:v>
                </c:pt>
                <c:pt idx="2">
                  <c:v>27995</c:v>
                </c:pt>
                <c:pt idx="3">
                  <c:v>215133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554575739760925E-2"/>
          <c:y val="3.0313478691924571E-2"/>
          <c:w val="0.96889084852047813"/>
          <c:h val="0.7944746144687513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Лист1!$C$3:$C$7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1.4140523399782659E-2"/>
                  <c:y val="-1.7147014529249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12418719826127E-2"/>
                  <c:y val="-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140523399782659E-2"/>
                  <c:y val="-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843140398695952E-3"/>
                  <c:y val="-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72647105980429E-2"/>
                  <c:y val="-1.224786752089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Лист1!$D$3:$D$7</c:f>
              <c:numCache>
                <c:formatCode>#,##0.0</c:formatCode>
                <c:ptCount val="5"/>
                <c:pt idx="0">
                  <c:v>12993.1</c:v>
                </c:pt>
                <c:pt idx="1">
                  <c:v>10346.5</c:v>
                </c:pt>
                <c:pt idx="2">
                  <c:v>10046.5</c:v>
                </c:pt>
                <c:pt idx="3">
                  <c:v>3419.7</c:v>
                </c:pt>
                <c:pt idx="4">
                  <c:v>2279.6999999999998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111360"/>
        <c:axId val="130112896"/>
        <c:axId val="0"/>
      </c:bar3DChart>
      <c:catAx>
        <c:axId val="130111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112896"/>
        <c:crosses val="autoZero"/>
        <c:auto val="1"/>
        <c:lblAlgn val="ctr"/>
        <c:lblOffset val="100"/>
        <c:noMultiLvlLbl val="0"/>
      </c:catAx>
      <c:valAx>
        <c:axId val="130112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011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536386745252426E-2"/>
          <c:y val="4.7384293311452676E-4"/>
          <c:w val="0.98346361325474752"/>
          <c:h val="0.91427181640904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7004283474675653E-3"/>
                  <c:y val="-1.0631683494337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218611987082158E-3"/>
                  <c:y val="-2.3534868281034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193510312719299E-4"/>
                  <c:y val="-1.8811497517678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876509195041178E-3"/>
                  <c:y val="4.725705320821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232302.3</c:v>
                </c:pt>
                <c:pt idx="1">
                  <c:v>275725.8</c:v>
                </c:pt>
                <c:pt idx="2">
                  <c:v>325519.2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2.9549185892925483E-3"/>
                  <c:y val="-7.6290050770797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157163923856519E-3"/>
                  <c:y val="-2.9958184030422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8837546065631875E-4"/>
                  <c:y val="-1.7556616868540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21859770011763E-3"/>
                  <c:y val="1.8002686936463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29154645894026E-2"/>
                  <c:y val="-3.062744570056157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36729</c:v>
                </c:pt>
                <c:pt idx="1">
                  <c:v>42521.2</c:v>
                </c:pt>
                <c:pt idx="2">
                  <c:v>54872.3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955663995548453E-4"/>
                  <c:y val="6.5740520129624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9.00134346823176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574157477278254E-3"/>
                  <c:y val="-3.794759082993456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616934611678728E-3"/>
                  <c:y val="1.3501960903535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084003253034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2401388.7999999998</c:v>
                </c:pt>
                <c:pt idx="1">
                  <c:v>2535118.2999999998</c:v>
                </c:pt>
                <c:pt idx="2">
                  <c:v>2226067.5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84512"/>
        <c:axId val="43186048"/>
      </c:barChart>
      <c:catAx>
        <c:axId val="4318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 b="1">
                <a:solidFill>
                  <a:srgbClr val="002060"/>
                </a:solidFill>
              </a:defRPr>
            </a:pPr>
            <a:endParaRPr lang="ru-RU"/>
          </a:p>
        </c:txPr>
        <c:crossAx val="43186048"/>
        <c:crosses val="autoZero"/>
        <c:auto val="1"/>
        <c:lblAlgn val="ctr"/>
        <c:lblOffset val="100"/>
        <c:noMultiLvlLbl val="0"/>
      </c:catAx>
      <c:valAx>
        <c:axId val="4318604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43184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32372992692913638"/>
          <c:w val="0.23978081257827955"/>
          <c:h val="0.2162468895691643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8541302079941"/>
          <c:y val="9.6794029058499667E-2"/>
          <c:w val="0.55216895822717371"/>
          <c:h val="0.821109382908071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5329ED"/>
              </a:solidFill>
            </c:spPr>
          </c:dPt>
          <c:dLbls>
            <c:dLbl>
              <c:idx val="0"/>
              <c:layout>
                <c:manualLayout>
                  <c:x val="-0.10777090671547555"/>
                  <c:y val="0.117247389178980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97441025071287E-3"/>
                  <c:y val="-9.73187100888261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246278868743585E-2"/>
                  <c:y val="-6.95462849806811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723953436068079E-2"/>
                  <c:y val="-3.2040271178930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212334130896046E-2"/>
                  <c:y val="-0.120824923773901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231060144175496E-2"/>
                  <c:y val="-0.123874353466898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1450091814549966E-2"/>
                  <c:y val="-9.74129803478625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675307982943177E-2"/>
                  <c:y val="-0.117047703301868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Прочие (ЕНВД, ЕСХН, госпошлина)</c:v>
                </c:pt>
                <c:pt idx="4">
                  <c:v>Патент</c:v>
                </c:pt>
                <c:pt idx="5">
                  <c:v>Налог на иущество ФЛ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221316</c:v>
                </c:pt>
                <c:pt idx="1">
                  <c:v>18753</c:v>
                </c:pt>
                <c:pt idx="2">
                  <c:v>38040</c:v>
                </c:pt>
                <c:pt idx="3">
                  <c:v>15996</c:v>
                </c:pt>
                <c:pt idx="4">
                  <c:v>6770</c:v>
                </c:pt>
                <c:pt idx="5">
                  <c:v>11109</c:v>
                </c:pt>
                <c:pt idx="6">
                  <c:v>13535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40639733133675"/>
          <c:y val="2.887989297485466E-2"/>
          <c:w val="0.22246803163772433"/>
          <c:h val="0.6790136744065474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2.8039449912173445E-2"/>
                  <c:y val="-0.13988068416985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082472388908914E-2"/>
                  <c:y val="-7.284361919247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644417811546847"/>
                  <c:y val="9.5902647090606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821714921109773E-2"/>
                  <c:y val="-8.070945208914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гос. и муницип.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Прочие неналоговые доходы (от продажи матер. и нематер. активов, штрафы, инициативные платежи,прочие)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12304</c:v>
                </c:pt>
                <c:pt idx="1">
                  <c:v>2435</c:v>
                </c:pt>
                <c:pt idx="2">
                  <c:v>26003</c:v>
                </c:pt>
                <c:pt idx="3">
                  <c:v>14130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68332850575156201"/>
          <c:y val="7.723538778664242E-2"/>
          <c:w val="0.29759609535481107"/>
          <c:h val="0.7989202039705340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14821974310199"/>
          <c:y val="3.0654346863615494E-2"/>
          <c:w val="0.49016438645352572"/>
          <c:h val="0.908625202506521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3.9794411826664745E-2"/>
                  <c:y val="-2.4921774860836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956479677113058E-2"/>
                  <c:y val="5.5017104235516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340100249169324"/>
                  <c:y val="-2.3049263183029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170708940621135E-2"/>
                  <c:y val="-2.3202889273325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МБТ, прочие безвозмездные поступления и доходы от возврата остатков субсидий, субвенций и иных МБТ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378566</c:v>
                </c:pt>
                <c:pt idx="1">
                  <c:v>937772</c:v>
                </c:pt>
                <c:pt idx="2">
                  <c:v>844065</c:v>
                </c:pt>
                <c:pt idx="3">
                  <c:v>65465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txPr>
          <a:bodyPr/>
          <a:lstStyle/>
          <a:p>
            <a:pPr>
              <a:defRPr sz="1000"/>
            </a:pPr>
            <a:endParaRPr lang="ru-RU"/>
          </a:p>
        </c:txPr>
      </c:legendEntry>
      <c:layout>
        <c:manualLayout>
          <c:xMode val="edge"/>
          <c:yMode val="edge"/>
          <c:x val="0.72561665046834978"/>
          <c:y val="0.14968672635047181"/>
          <c:w val="0.2657266052099691"/>
          <c:h val="0.6555173388694788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40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99937820612467"/>
          <c:w val="0.8415506514601826"/>
          <c:h val="0.828598133821202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082428779628159E-2"/>
          <c:y val="0.11809466822526965"/>
          <c:w val="0.88360349301748764"/>
          <c:h val="0.87308294247499074"/>
        </c:manualLayout>
      </c:layout>
      <c:pie3DChart>
        <c:varyColors val="1"/>
        <c:ser>
          <c:idx val="0"/>
          <c:order val="0"/>
          <c:explosion val="25"/>
          <c:dPt>
            <c:idx val="4"/>
            <c:bubble3D val="0"/>
            <c:explosion val="16"/>
          </c:dPt>
          <c:dPt>
            <c:idx val="6"/>
            <c:bubble3D val="0"/>
            <c:explosion val="3"/>
          </c:dPt>
          <c:dPt>
            <c:idx val="7"/>
            <c:bubble3D val="0"/>
            <c:explosion val="18"/>
          </c:dPt>
          <c:dLbls>
            <c:dLbl>
              <c:idx val="0"/>
              <c:layout>
                <c:manualLayout>
                  <c:x val="0.12006913150196161"/>
                  <c:y val="-0.12394139177772519"/>
                </c:manualLayout>
              </c:layout>
              <c:tx>
                <c:rich>
                  <a:bodyPr/>
                  <a:lstStyle/>
                  <a:p>
                    <a:r>
                      <a:rPr lang="ru-RU" sz="1100" u="sng" dirty="0"/>
                      <a:t>Общегосударственные вопросы </a:t>
                    </a:r>
                    <a:r>
                      <a:rPr lang="ru-RU" sz="1100" u="sng" dirty="0" smtClean="0"/>
                      <a:t> </a:t>
                    </a:r>
                    <a:r>
                      <a:rPr lang="ru-RU" sz="1100" u="sng" dirty="0"/>
                      <a:t>(216 122,2)
</a:t>
                    </a:r>
                    <a:r>
                      <a:rPr lang="ru-RU" sz="1100" u="sng" dirty="0" smtClean="0"/>
                      <a:t>8,32%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u="sng"/>
                      <a:t>Национальная оборона (3477,2)
</a:t>
                    </a:r>
                    <a:r>
                      <a:rPr lang="ru-RU" u="sng" smtClean="0"/>
                      <a:t>0,13%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096077126014203"/>
                  <c:y val="4.4503660221328067E-2"/>
                </c:manualLayout>
              </c:layout>
              <c:tx>
                <c:rich>
                  <a:bodyPr/>
                  <a:lstStyle/>
                  <a:p>
                    <a:r>
                      <a:rPr lang="ru-RU" u="sng" dirty="0"/>
                      <a:t>Национальная безопасность и правоохранительная </a:t>
                    </a:r>
                    <a:r>
                      <a:rPr lang="ru-RU" u="sng" dirty="0" smtClean="0"/>
                      <a:t>деятельность</a:t>
                    </a:r>
                    <a:r>
                      <a:rPr lang="ru-RU" u="sng" baseline="0" dirty="0" smtClean="0"/>
                      <a:t> </a:t>
                    </a:r>
                  </a:p>
                  <a:p>
                    <a:r>
                      <a:rPr lang="ru-RU" u="sng" dirty="0" smtClean="0"/>
                      <a:t>(8749,6</a:t>
                    </a:r>
                    <a:r>
                      <a:rPr lang="ru-RU" u="sng" dirty="0"/>
                      <a:t>)
</a:t>
                    </a:r>
                    <a:r>
                      <a:rPr lang="ru-RU" u="sng" dirty="0" smtClean="0"/>
                      <a:t>0,34%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5604797807184303E-2"/>
                  <c:y val="0.11510768127212918"/>
                </c:manualLayout>
              </c:layout>
              <c:tx>
                <c:rich>
                  <a:bodyPr/>
                  <a:lstStyle/>
                  <a:p>
                    <a:r>
                      <a:rPr lang="ru-RU" u="sng" dirty="0"/>
                      <a:t>Национальная экономика    (89232,3)
</a:t>
                    </a:r>
                    <a:r>
                      <a:rPr lang="ru-RU" u="sng" dirty="0" smtClean="0"/>
                      <a:t>3,44%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8.049286794220932E-2"/>
                </c:manualLayout>
              </c:layout>
              <c:tx>
                <c:rich>
                  <a:bodyPr/>
                  <a:lstStyle/>
                  <a:p>
                    <a:endParaRPr lang="ru-RU" u="sng" dirty="0" smtClean="0"/>
                  </a:p>
                  <a:p>
                    <a:r>
                      <a:rPr lang="ru-RU" u="sng" dirty="0" smtClean="0"/>
                      <a:t>Жилищно-                    коммунальное </a:t>
                    </a:r>
                    <a:r>
                      <a:rPr lang="ru-RU" u="sng" dirty="0"/>
                      <a:t>хозяйство          </a:t>
                    </a:r>
                    <a:r>
                      <a:rPr lang="ru-RU" u="sng" dirty="0" smtClean="0"/>
                      <a:t>              </a:t>
                    </a:r>
                    <a:r>
                      <a:rPr lang="ru-RU" u="sng" dirty="0"/>
                      <a:t>(833631,2)
</a:t>
                    </a:r>
                    <a:r>
                      <a:rPr lang="ru-RU" u="sng" dirty="0" smtClean="0"/>
                      <a:t>32,10%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4286750334378658E-2"/>
                  <c:y val="-1.9333449665013065E-2"/>
                </c:manualLayout>
              </c:layout>
              <c:tx>
                <c:rich>
                  <a:bodyPr/>
                  <a:lstStyle/>
                  <a:p>
                    <a:r>
                      <a:rPr lang="ru-RU" u="sng" dirty="0" smtClean="0"/>
                      <a:t> Охрана </a:t>
                    </a:r>
                    <a:r>
                      <a:rPr lang="ru-RU" u="sng" dirty="0"/>
                      <a:t>окружающей </a:t>
                    </a:r>
                    <a:r>
                      <a:rPr lang="ru-RU" u="sng" dirty="0" smtClean="0"/>
                      <a:t>среды (</a:t>
                    </a:r>
                    <a:r>
                      <a:rPr lang="ru-RU" u="sng" dirty="0"/>
                      <a:t>7152,8)
</a:t>
                    </a:r>
                    <a:r>
                      <a:rPr lang="ru-RU" u="sng" dirty="0" smtClean="0"/>
                      <a:t>0,28%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1564590760227653E-2"/>
                  <c:y val="3.2968860947817391E-3"/>
                </c:manualLayout>
              </c:layout>
              <c:tx>
                <c:rich>
                  <a:bodyPr/>
                  <a:lstStyle/>
                  <a:p>
                    <a:r>
                      <a:rPr lang="ru-RU" sz="1100" u="sng" dirty="0" smtClean="0"/>
                      <a:t>Образование (</a:t>
                    </a:r>
                    <a:r>
                      <a:rPr lang="ru-RU" sz="1100" u="sng" dirty="0"/>
                      <a:t>1 173365,3)
</a:t>
                    </a:r>
                    <a:r>
                      <a:rPr lang="ru-RU" sz="1100" u="sng" dirty="0" smtClean="0"/>
                      <a:t>45,18%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4597089803092461"/>
                  <c:y val="0.14273006501693047"/>
                </c:manualLayout>
              </c:layout>
              <c:tx>
                <c:rich>
                  <a:bodyPr/>
                  <a:lstStyle/>
                  <a:p>
                    <a:r>
                      <a:rPr lang="ru-RU" u="sng" dirty="0">
                        <a:latin typeface="Times New Roman" pitchFamily="18" charset="0"/>
                        <a:cs typeface="Times New Roman" pitchFamily="18" charset="0"/>
                      </a:rPr>
                      <a:t>Культура, </a:t>
                    </a:r>
                    <a:endParaRPr lang="ru-RU" u="sng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u="sng" dirty="0" smtClean="0">
                        <a:latin typeface="Times New Roman" pitchFamily="18" charset="0"/>
                        <a:cs typeface="Times New Roman" pitchFamily="18" charset="0"/>
                      </a:rPr>
                      <a:t>кинематография</a:t>
                    </a:r>
                  </a:p>
                  <a:p>
                    <a:r>
                      <a:rPr lang="ru-RU" u="sng" dirty="0" smtClean="0"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ru-RU" u="sng" dirty="0">
                        <a:latin typeface="Times New Roman" pitchFamily="18" charset="0"/>
                        <a:cs typeface="Times New Roman" pitchFamily="18" charset="0"/>
                      </a:rPr>
                      <a:t>93519,1)
</a:t>
                    </a:r>
                    <a:r>
                      <a:rPr lang="ru-RU" u="sng" dirty="0" smtClean="0">
                        <a:latin typeface="Times New Roman" pitchFamily="18" charset="0"/>
                        <a:cs typeface="Times New Roman" pitchFamily="18" charset="0"/>
                      </a:rPr>
                      <a:t>3,6%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3206430936633087"/>
                  <c:y val="3.175069919767369E-3"/>
                </c:manualLayout>
              </c:layout>
              <c:tx>
                <c:rich>
                  <a:bodyPr/>
                  <a:lstStyle/>
                  <a:p>
                    <a:r>
                      <a:rPr lang="ru-RU" u="sng" dirty="0" smtClean="0"/>
                      <a:t>Здравоохранение(130,8</a:t>
                    </a:r>
                    <a:r>
                      <a:rPr lang="ru-RU" u="sng" dirty="0"/>
                      <a:t>)
</a:t>
                    </a:r>
                    <a:r>
                      <a:rPr lang="ru-RU" u="sng" dirty="0" smtClean="0"/>
                      <a:t>0,01%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8.1479288320355045E-2"/>
                  <c:y val="-7.4134274935635167E-2"/>
                </c:manualLayout>
              </c:layout>
              <c:tx>
                <c:rich>
                  <a:bodyPr/>
                  <a:lstStyle/>
                  <a:p>
                    <a:r>
                      <a:rPr lang="ru-RU" u="sng" dirty="0" smtClean="0"/>
                      <a:t>Социальная </a:t>
                    </a:r>
                    <a:r>
                      <a:rPr lang="ru-RU" u="sng" dirty="0"/>
                      <a:t>политика(28371,6)
</a:t>
                    </a:r>
                    <a:r>
                      <a:rPr lang="ru-RU" u="sng" dirty="0" smtClean="0"/>
                      <a:t>1,09%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u="sng"/>
                      <a:t>Физическая культура и спорт(140204,8)
</a:t>
                    </a:r>
                    <a:r>
                      <a:rPr lang="ru-RU" u="sng" smtClean="0"/>
                      <a:t>5,44%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8.6195289454069443E-2"/>
                  <c:y val="-0.11564717446853731"/>
                </c:manualLayout>
              </c:layout>
              <c:tx>
                <c:rich>
                  <a:bodyPr/>
                  <a:lstStyle/>
                  <a:p>
                    <a:r>
                      <a:rPr lang="ru-RU" u="sng" dirty="0"/>
                      <a:t>Средства массовой информации(2302,9)
</a:t>
                    </a:r>
                    <a:r>
                      <a:rPr lang="ru-RU" u="sng" dirty="0" smtClean="0"/>
                      <a:t>0,09%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0167376851263336"/>
                  <c:y val="-7.3395377566743789E-2"/>
                </c:manualLayout>
              </c:layout>
              <c:tx>
                <c:rich>
                  <a:bodyPr/>
                  <a:lstStyle/>
                  <a:p>
                    <a:r>
                      <a:rPr lang="ru-RU" u="sng" dirty="0" smtClean="0"/>
                      <a:t> Обслуживание </a:t>
                    </a:r>
                    <a:r>
                      <a:rPr lang="ru-RU" u="sng" dirty="0"/>
                      <a:t>государственного и муниципального </a:t>
                    </a:r>
                    <a:r>
                      <a:rPr lang="ru-RU" u="sng" dirty="0" smtClean="0"/>
                      <a:t>               долга(3,2</a:t>
                    </a:r>
                    <a:r>
                      <a:rPr lang="ru-RU" u="sng" dirty="0"/>
                      <a:t>)
</a:t>
                    </a:r>
                    <a:r>
                      <a:rPr lang="ru-RU" u="sng" dirty="0" smtClean="0"/>
                      <a:t>0,0001%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u="sng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Лист3!$B$5:$B$17</c:f>
              <c:strCache>
                <c:ptCount val="13"/>
                <c:pt idx="0">
                  <c:v>Общегосударственные вопросы                    (216 122,2)</c:v>
                </c:pt>
                <c:pt idx="1">
                  <c:v>Национальная оборона (3477,2)</c:v>
                </c:pt>
                <c:pt idx="2">
                  <c:v>Национальная безопасность и правоохранительная деятельность           (8749,6)</c:v>
                </c:pt>
                <c:pt idx="3">
                  <c:v>Национальная экономика    (89232,3)</c:v>
                </c:pt>
                <c:pt idx="4">
                  <c:v>Жилищно-коммунальное хозяйство           (833631,2)</c:v>
                </c:pt>
                <c:pt idx="5">
                  <c:v>Охрана окружающей среды(7152,8)</c:v>
                </c:pt>
                <c:pt idx="6">
                  <c:v>Образование(1 173365,3)</c:v>
                </c:pt>
                <c:pt idx="7">
                  <c:v>Культура, кинематография(93519,1)</c:v>
                </c:pt>
                <c:pt idx="8">
                  <c:v>Здравоохранение(130,8)</c:v>
                </c:pt>
                <c:pt idx="9">
                  <c:v>Социальная политика(28371,6)</c:v>
                </c:pt>
                <c:pt idx="10">
                  <c:v>Физическая культура и спорт(140204,8)</c:v>
                </c:pt>
                <c:pt idx="11">
                  <c:v>Средства массовой информации(2302,9)</c:v>
                </c:pt>
                <c:pt idx="12">
                  <c:v>Обслуживание государственного и муниципального долга(3,2)</c:v>
                </c:pt>
              </c:strCache>
            </c:strRef>
          </c:cat>
          <c:val>
            <c:numRef>
              <c:f>Лист3!$C$5:$C$17</c:f>
              <c:numCache>
                <c:formatCode>0.00%</c:formatCode>
                <c:ptCount val="13"/>
                <c:pt idx="0">
                  <c:v>8.3211519203099577E-2</c:v>
                </c:pt>
                <c:pt idx="1">
                  <c:v>1.3387939534810298E-3</c:v>
                </c:pt>
                <c:pt idx="2">
                  <c:v>3.368777054922817E-3</c:v>
                </c:pt>
                <c:pt idx="3">
                  <c:v>3.4356281978374932E-2</c:v>
                </c:pt>
                <c:pt idx="4">
                  <c:v>0.32096526227802114</c:v>
                </c:pt>
                <c:pt idx="5">
                  <c:v>2.7539760124407888E-3</c:v>
                </c:pt>
                <c:pt idx="6">
                  <c:v>0.45176992087439743</c:v>
                </c:pt>
                <c:pt idx="7">
                  <c:v>3.600678868485787E-2</c:v>
                </c:pt>
                <c:pt idx="8">
                  <c:v>5.0360706636178166E-5</c:v>
                </c:pt>
                <c:pt idx="9">
                  <c:v>1.0923653091735415E-2</c:v>
                </c:pt>
                <c:pt idx="10">
                  <c:v>5.436676994205053E-2</c:v>
                </c:pt>
                <c:pt idx="11">
                  <c:v>8.8666415376494414E-4</c:v>
                </c:pt>
                <c:pt idx="12">
                  <c:v>1.2320662173988542E-6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effectLst>
      <a:glow rad="2286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Лист2!$B$29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Lbls>
            <c:dLbl>
              <c:idx val="0"/>
              <c:layout>
                <c:manualLayout>
                  <c:x val="-0.21591456850666826"/>
                  <c:y val="8.51571684351137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2024г</a:t>
                    </a:r>
                    <a:r>
                      <a:rPr lang="ru-RU" dirty="0"/>
                      <a:t>.;  </a:t>
                    </a:r>
                    <a:r>
                      <a:rPr lang="ru-RU" dirty="0" smtClean="0"/>
                      <a:t>833,6  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965372884396867"/>
                  <c:y val="-0.1996057528475209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  2023г</a:t>
                    </a:r>
                    <a:r>
                      <a:rPr lang="ru-RU" sz="1400" dirty="0"/>
                      <a:t>.;  1 088,7  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Лист2!$C$28:$D$28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Лист2!$C$29:$D$29</c:f>
              <c:numCache>
                <c:formatCode>_-* #,##0.0\ _₽_-;\-* #,##0.0\ _₽_-;_-* "-"?\ _₽_-;_-@_-</c:formatCode>
                <c:ptCount val="2"/>
                <c:pt idx="0">
                  <c:v>604.9</c:v>
                </c:pt>
                <c:pt idx="1">
                  <c:v>1088.7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Лист2!$B$45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dLbl>
              <c:idx val="0"/>
              <c:layout>
                <c:manualLayout>
                  <c:x val="-0.25346505951960763"/>
                  <c:y val="6.84813882033521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2023г</a:t>
                    </a:r>
                    <a:r>
                      <a:rPr lang="ru-RU" dirty="0"/>
                      <a:t>.;  </a:t>
                    </a:r>
                    <a:r>
                      <a:rPr lang="ru-RU" dirty="0" smtClean="0"/>
                      <a:t>182,1  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662879530640897"/>
                  <c:y val="-0.149872005462326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2024г</a:t>
                    </a:r>
                    <a:r>
                      <a:rPr lang="ru-RU" dirty="0"/>
                      <a:t>.;  </a:t>
                    </a:r>
                    <a:r>
                      <a:rPr lang="ru-RU" dirty="0" smtClean="0"/>
                      <a:t>216,1  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Лист2!$C$44:$D$44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Лист2!$C$45:$D$45</c:f>
              <c:numCache>
                <c:formatCode>_-* #,##0.0\ _₽_-;\-* #,##0.0\ _₽_-;_-* "-"?\ _₽_-;_-@_-</c:formatCode>
                <c:ptCount val="2"/>
                <c:pt idx="0">
                  <c:v>136.5</c:v>
                </c:pt>
                <c:pt idx="1">
                  <c:v>182.1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0.5346</cdr:x>
      <cdr:y>0.36429</cdr:y>
    </cdr:from>
    <cdr:to>
      <cdr:x>0.69625</cdr:x>
      <cdr:y>0.43078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4365266" y="2091193"/>
          <a:ext cx="1319916" cy="381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0.42834</cdr:x>
      <cdr:y>0.61194</cdr:y>
    </cdr:from>
    <cdr:to>
      <cdr:x>0.4986</cdr:x>
      <cdr:y>0.67164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3830748" y="2952328"/>
          <a:ext cx="62835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85%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0.50525</cdr:x>
      <cdr:y>0.17105</cdr:y>
    </cdr:from>
    <cdr:to>
      <cdr:x>0.57772</cdr:x>
      <cdr:y>0.23075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4518649" y="936104"/>
          <a:ext cx="648071" cy="326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12%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0.48821</cdr:x>
      <cdr:y>0.06148</cdr:y>
    </cdr:from>
    <cdr:to>
      <cdr:x>0.52229</cdr:x>
      <cdr:y>0.08503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4366255" y="296627"/>
          <a:ext cx="304788" cy="113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  <a:p xmlns:a="http://schemas.openxmlformats.org/drawingml/2006/main">
          <a:r>
            <a:rPr lang="ru-RU" sz="1100"/>
            <a:t>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0.17094</cdr:x>
      <cdr:y>0.10843</cdr:y>
    </cdr:from>
    <cdr:to>
      <cdr:x>0.34183</cdr:x>
      <cdr:y>0.16867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648072"/>
          <a:ext cx="1439737" cy="36003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  2 667 125,4</a:t>
          </a:r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0.52137</cdr:x>
      <cdr:y>0.04819</cdr:y>
    </cdr:from>
    <cdr:to>
      <cdr:x>0.66667</cdr:x>
      <cdr:y>0.09638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92488" y="288032"/>
          <a:ext cx="1224144" cy="28801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CC0066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2 853 025,4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0.82906</cdr:x>
      <cdr:y>0.12048</cdr:y>
    </cdr:from>
    <cdr:to>
      <cdr:x>0.97436</cdr:x>
      <cdr:y>0.16868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84776" y="720080"/>
          <a:ext cx="1224143" cy="28807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CC0066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2 606 259,4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0.34188</cdr:x>
      <cdr:y>0.04819</cdr:y>
    </cdr:from>
    <cdr:to>
      <cdr:x>0.52033</cdr:x>
      <cdr:y>0.16867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3028029" y="288032"/>
          <a:ext cx="1580483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0.66667</cdr:x>
      <cdr:y>0.04819</cdr:y>
    </cdr:from>
    <cdr:to>
      <cdr:x>0.82906</cdr:x>
      <cdr:y>0.16867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5904656" y="288032"/>
          <a:ext cx="1438314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0.35281</cdr:x>
      <cdr:y>0.05969</cdr:y>
    </cdr:from>
    <cdr:to>
      <cdr:x>0.47247</cdr:x>
      <cdr:y>0.10788</cdr:y>
    </cdr:to>
    <cdr:sp macro="" textlink="">
      <cdr:nvSpPr>
        <cdr:cNvPr id="9" name="TextBox 8"/>
        <cdr:cNvSpPr txBox="1"/>
      </cdr:nvSpPr>
      <cdr:spPr>
        <a:xfrm xmlns:a="http://schemas.openxmlformats.org/drawingml/2006/main" rot="20166965">
          <a:off x="3124845" y="356758"/>
          <a:ext cx="1059827" cy="288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008000"/>
              </a:solidFill>
            </a:rPr>
            <a:t>+185 900,0</a:t>
          </a:r>
          <a:endParaRPr lang="ru-RU" sz="1100" b="1" dirty="0">
            <a:solidFill>
              <a:srgbClr val="008000"/>
            </a:solidFill>
          </a:endParaRPr>
        </a:p>
      </cdr:txBody>
    </cdr:sp>
  </cdr:relSizeAnchor>
  <cdr:relSizeAnchor xmlns:cdr="http://schemas.openxmlformats.org/drawingml/2006/chartDrawing">
    <cdr:from>
      <cdr:x>0.70897</cdr:x>
      <cdr:y>0.05681</cdr:y>
    </cdr:from>
    <cdr:to>
      <cdr:x>0.81751</cdr:x>
      <cdr:y>0.105</cdr:y>
    </cdr:to>
    <cdr:sp macro="" textlink="">
      <cdr:nvSpPr>
        <cdr:cNvPr id="17" name="TextBox 16"/>
        <cdr:cNvSpPr txBox="1"/>
      </cdr:nvSpPr>
      <cdr:spPr>
        <a:xfrm xmlns:a="http://schemas.openxmlformats.org/drawingml/2006/main" rot="1554166">
          <a:off x="6279315" y="339526"/>
          <a:ext cx="961336" cy="288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FF0000"/>
              </a:solidFill>
            </a:rPr>
            <a:t>- 246 766,0</a:t>
          </a:r>
          <a:endParaRPr lang="ru-RU" sz="11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0.4065</cdr:x>
      <cdr:y>0.43056</cdr:y>
    </cdr:from>
    <cdr:to>
      <cdr:x>0.46341</cdr:x>
      <cdr:y>0.49365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0" y="2232248"/>
          <a:ext cx="504051" cy="327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68%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0.14459</cdr:x>
      <cdr:y>0.43056</cdr:y>
    </cdr:from>
    <cdr:to>
      <cdr:x>0.19337</cdr:x>
      <cdr:y>0.47099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2232248"/>
          <a:ext cx="437288" cy="209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6</a:t>
          </a:r>
          <a:r>
            <a:rPr lang="ru-RU" sz="1200" b="1" dirty="0" smtClean="0"/>
            <a:t>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0.17672</cdr:x>
      <cdr:y>0.33333</cdr:y>
    </cdr:from>
    <cdr:to>
      <cdr:x>0.2255</cdr:x>
      <cdr:y>0.38722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84176" y="1728192"/>
          <a:ext cx="437288" cy="279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12%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0.26508</cdr:x>
      <cdr:y>0.23611</cdr:y>
    </cdr:from>
    <cdr:to>
      <cdr:x>0.30573</cdr:x>
      <cdr:y>0.27653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1224136"/>
          <a:ext cx="364407" cy="209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2</a:t>
          </a:r>
          <a:r>
            <a:rPr lang="ru-RU" sz="1200" b="1" dirty="0" smtClean="0"/>
            <a:t>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0.21138</cdr:x>
      <cdr:y>0.25895</cdr:y>
    </cdr:from>
    <cdr:to>
      <cdr:x>0.27642</cdr:x>
      <cdr:y>0.29937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72208" y="1383928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0.24098</cdr:x>
      <cdr:y>0.26389</cdr:y>
    </cdr:from>
    <cdr:to>
      <cdr:x>0.28163</cdr:x>
      <cdr:y>0.30555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240" y="1368152"/>
          <a:ext cx="364406" cy="216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5%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0.30524</cdr:x>
      <cdr:y>0.23611</cdr:y>
    </cdr:from>
    <cdr:to>
      <cdr:x>0.33776</cdr:x>
      <cdr:y>0.28147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36304" y="1224136"/>
          <a:ext cx="291526" cy="235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3%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0.3454</cdr:x>
      <cdr:y>0.22222</cdr:y>
    </cdr:from>
    <cdr:to>
      <cdr:x>0.38605</cdr:x>
      <cdr:y>0.27611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96344" y="1152128"/>
          <a:ext cx="364407" cy="279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4%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0.66346</cdr:x>
      <cdr:y>0.71948</cdr:y>
    </cdr:from>
    <cdr:to>
      <cdr:x>0.99799</cdr:x>
      <cdr:y>1</cdr:y>
    </cdr:to>
    <cdr:pic>
      <cdr:nvPicPr>
        <cdr:cNvPr id="11" name="Рисунок 10" descr="Налоги картинки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47536" y="3730199"/>
          <a:ext cx="2998890" cy="14543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0.54141</cdr:x>
      <cdr:y>0.38897</cdr:y>
    </cdr:from>
    <cdr:to>
      <cdr:x>0.58224</cdr:x>
      <cdr:y>0.44769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85995" y="1907736"/>
          <a:ext cx="35338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5%</a:t>
          </a:r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0.5346</cdr:x>
      <cdr:y>0.36429</cdr:y>
    </cdr:from>
    <cdr:to>
      <cdr:x>0.69625</cdr:x>
      <cdr:y>0.43078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4365266" y="2091193"/>
          <a:ext cx="1319916" cy="381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0.54106</cdr:x>
      <cdr:y>0.58209</cdr:y>
    </cdr:from>
    <cdr:to>
      <cdr:x>0.61132</cdr:x>
      <cdr:y>0.6555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4838860" y="2808312"/>
          <a:ext cx="628357" cy="354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42%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0.36392</cdr:x>
      <cdr:y>0.35821</cdr:y>
    </cdr:from>
    <cdr:to>
      <cdr:x>0.43064</cdr:x>
      <cdr:y>0.42054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3254684" y="1728192"/>
          <a:ext cx="596698" cy="300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38%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0.54911</cdr:x>
      <cdr:y>0.1791</cdr:y>
    </cdr:from>
    <cdr:to>
      <cdr:x>0.63176</cdr:x>
      <cdr:y>0.23914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4910868" y="864096"/>
          <a:ext cx="739165" cy="289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17%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0.49468</cdr:x>
      <cdr:y>0.07341</cdr:y>
    </cdr:from>
    <cdr:to>
      <cdr:x>0.52876</cdr:x>
      <cdr:y>0.09696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4039262" y="421420"/>
          <a:ext cx="278296" cy="135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  <a:p xmlns:a="http://schemas.openxmlformats.org/drawingml/2006/main">
          <a:r>
            <a:rPr lang="ru-RU" sz="1100"/>
            <a:t>1</a:t>
          </a:r>
        </a:p>
      </cdr:txBody>
    </cdr:sp>
  </cdr:relSizeAnchor>
  <cdr:relSizeAnchor xmlns:cdr="http://schemas.openxmlformats.org/drawingml/2006/chartDrawing">
    <cdr:from>
      <cdr:x>0.46859</cdr:x>
      <cdr:y>0.13433</cdr:y>
    </cdr:from>
    <cdr:to>
      <cdr:x>0.52507</cdr:x>
      <cdr:y>0.17865</cdr:y>
    </cdr:to>
    <cdr:sp macro="" textlink="">
      <cdr:nvSpPr>
        <cdr:cNvPr id="8" name="Поле 7"/>
        <cdr:cNvSpPr txBox="1"/>
      </cdr:nvSpPr>
      <cdr:spPr>
        <a:xfrm xmlns:a="http://schemas.openxmlformats.org/drawingml/2006/main">
          <a:off x="4190788" y="648072"/>
          <a:ext cx="505118" cy="213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3%</a:t>
          </a:r>
          <a:endParaRPr lang="ru-RU" sz="1400" b="1" dirty="0"/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0.11219</cdr:x>
      <cdr:y>0.84722</cdr:y>
    </cdr:from>
    <cdr:to>
      <cdr:x>0.22444</cdr:x>
      <cdr:y>0.90277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07616" y="4392488"/>
          <a:ext cx="1008173" cy="28801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2020г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0.29154</cdr:x>
      <cdr:y>0.84722</cdr:y>
    </cdr:from>
    <cdr:to>
      <cdr:x>0.40379</cdr:x>
      <cdr:y>0.90277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618432" y="4392488"/>
          <a:ext cx="1008084" cy="28801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2021г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0.46793</cdr:x>
      <cdr:y>0.84722</cdr:y>
    </cdr:from>
    <cdr:to>
      <cdr:x>0.58018</cdr:x>
      <cdr:y>0.90277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202608" y="4392488"/>
          <a:ext cx="1008172" cy="28801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2022г.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0.65233</cdr:x>
      <cdr:y>0.84722</cdr:y>
    </cdr:from>
    <cdr:to>
      <cdr:x>0.76459</cdr:x>
      <cdr:y>0.90277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858792" y="4392488"/>
          <a:ext cx="1008172" cy="28801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2023г.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0.82872</cdr:x>
      <cdr:y>0.84722</cdr:y>
    </cdr:from>
    <cdr:to>
      <cdr:x>0.94097</cdr:x>
      <cdr:y>0.90277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442968" y="4392488"/>
          <a:ext cx="1008172" cy="28801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2024г.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0.20335</cdr:x>
      <cdr:y>0.18056</cdr:y>
    </cdr:from>
    <cdr:to>
      <cdr:x>0.30758</cdr:x>
      <cdr:y>0.18056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826344" y="936104"/>
          <a:ext cx="936104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3215E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0.20335</cdr:x>
      <cdr:y>0.11111</cdr:y>
    </cdr:from>
    <cdr:to>
      <cdr:x>0.31413</cdr:x>
      <cdr:y>0.16937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826344" y="576064"/>
          <a:ext cx="994954" cy="3020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-2586,6</a:t>
          </a:r>
        </a:p>
      </cdr:txBody>
    </cdr:sp>
  </cdr:relSizeAnchor>
  <cdr:relSizeAnchor xmlns:cdr="http://schemas.openxmlformats.org/drawingml/2006/chartDrawing">
    <cdr:from>
      <cdr:x>0.55612</cdr:x>
      <cdr:y>0.40278</cdr:y>
    </cdr:from>
    <cdr:to>
      <cdr:x>0.66838</cdr:x>
      <cdr:y>0.40278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4994696" y="2088232"/>
          <a:ext cx="1008172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3215E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0.37974</cdr:x>
      <cdr:y>0.33333</cdr:y>
    </cdr:from>
    <cdr:to>
      <cdr:x>0.49199</cdr:x>
      <cdr:y>0.33333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3410520" y="1728192"/>
          <a:ext cx="1008172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3215E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0.74053</cdr:x>
      <cdr:y>0.72222</cdr:y>
    </cdr:from>
    <cdr:to>
      <cdr:x>0.85278</cdr:x>
      <cdr:y>0.72222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>
          <a:off x="6650880" y="3744416"/>
          <a:ext cx="1008172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3215E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0.55612</cdr:x>
      <cdr:y>0.34722</cdr:y>
    </cdr:from>
    <cdr:to>
      <cdr:x>0.65233</cdr:x>
      <cdr:y>0.39868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4994696" y="1800200"/>
          <a:ext cx="864058" cy="2668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10 046,5</a:t>
          </a:r>
          <a:endParaRPr lang="ru-RU" sz="12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0.37901</cdr:x>
      <cdr:y>0.26389</cdr:y>
    </cdr:from>
    <cdr:to>
      <cdr:x>0.47521</cdr:x>
      <cdr:y>0.31535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03960" y="1368152"/>
          <a:ext cx="864058" cy="2668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300,0</a:t>
          </a:r>
          <a:endParaRPr lang="ru-RU" sz="12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0.74053</cdr:x>
      <cdr:y>0.66667</cdr:y>
    </cdr:from>
    <cdr:to>
      <cdr:x>0.83673</cdr:x>
      <cdr:y>0.71813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650880" y="3456384"/>
          <a:ext cx="864058" cy="2668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1 140,0</a:t>
          </a:r>
          <a:endParaRPr lang="ru-RU" sz="12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0.54811</cdr:x>
      <cdr:y>0.38889</cdr:y>
    </cdr:from>
    <cdr:to>
      <cdr:x>0.66836</cdr:x>
      <cdr:y>0.44298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4922688" y="2016224"/>
          <a:ext cx="1080051" cy="2804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списано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0.55612</cdr:x>
      <cdr:y>0.52778</cdr:y>
    </cdr:from>
    <cdr:to>
      <cdr:x>0.66837</cdr:x>
      <cdr:y>0.52778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>
          <a:off x="4994696" y="2736304"/>
          <a:ext cx="1008084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0.55612</cdr:x>
      <cdr:y>0.47222</cdr:y>
    </cdr:from>
    <cdr:to>
      <cdr:x>0.65234</cdr:x>
      <cdr:y>0.52632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4994696" y="2448272"/>
          <a:ext cx="864148" cy="2804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+3 419,7</a:t>
          </a:r>
          <a:endParaRPr lang="ru-RU" sz="12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41203-B00C-4901-912F-08A177E57FEB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8A338-F7CC-4786-BD16-D2899DAD5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59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A755245F-8ACC-4158-9855-3E11CEFBB720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6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06B39D11-872F-4D9D-AF11-197A88ECD39F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8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926B-294E-43DA-9EAD-99EA9460141C}" type="slidenum">
              <a:rPr lang="ru-RU" altLang="ru-RU" smtClean="0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2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76B91F-525D-4763-997D-4E1D6A9C8FD4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76B91F-525D-4763-997D-4E1D6A9C8FD4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76B91F-525D-4763-997D-4E1D6A9C8FD4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in04@govirk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i.okcdn.ru/i?r=CICbQJv1RQZIqEhgaodSn68Iz4zORx-gydjX7r9hCMkkEcTnXKdoZZIsi_sIjnpFbPJrY3TSXT5g6tPHi07KU9OzQUVwGoCHQgdrFJqU4SNH_vhCgybCBK18WYRFsOqS_uv3ayFidP7A7QYYcwIAoVahhVYqge8YkwgGffGyBrG4sLk4SXNq_hU2BmP48RmU4yK0Xvcg920RX-fkDQAAAC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816424" cy="244827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146" name="Picture 2" descr="http://www.pribaikal.ru/typo3temp/pics/abd8a3ea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0166" y="442009"/>
            <a:ext cx="712879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Управление по финансам </a:t>
            </a:r>
            <a:r>
              <a:rPr lang="ru-RU" dirty="0" err="1" smtClean="0">
                <a:ln>
                  <a:solidFill>
                    <a:srgbClr val="7030A0"/>
                  </a:solidFill>
                </a:ln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3215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:\Doc\IBN Полученные файлы\школа2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9" y="3885935"/>
            <a:ext cx="4674913" cy="2163498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</p:spPr>
      </p:pic>
      <p:pic>
        <p:nvPicPr>
          <p:cNvPr id="16" name="Рисунок 15" descr="https://i.mycdn.me/i?r=AyH4iRPQ2q0otWIFepML2LxR5xnSwm2JMALBhOS1s6va5Q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9" y="1461036"/>
            <a:ext cx="4608512" cy="2784938"/>
          </a:xfrm>
          <a:prstGeom prst="rect">
            <a:avLst/>
          </a:prstGeom>
          <a:noFill/>
          <a:ln>
            <a:noFill/>
          </a:ln>
          <a:effectLst>
            <a:softEdge rad="3048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43808" y="2082523"/>
            <a:ext cx="3744416" cy="31212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 ИСПОЛНЕНИИ </a:t>
            </a:r>
          </a:p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ЗИМИНСКОГО</a:t>
            </a:r>
          </a:p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МУНИЦИПАЛЬНОГО </a:t>
            </a:r>
          </a:p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>
              <a:defRPr/>
            </a:pPr>
            <a:r>
              <a:rPr lang="ru-RU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5946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5" y="214290"/>
            <a:ext cx="90086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СТРУКТУРА  БЕЗВОЗМЕЗДНЫХ ПОСТУПЛЕНИЙ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ОТ ДРУГИХ БЮДЖЕТОВ БЮДЖЕТНОЙ СИСТЕМЫ В БЮДЖЕТ ЗГМО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ЗА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2024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г., тыс.руб.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030746"/>
              </p:ext>
            </p:extLst>
          </p:nvPr>
        </p:nvGraphicFramePr>
        <p:xfrm>
          <a:off x="714374" y="928688"/>
          <a:ext cx="5929314" cy="8525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33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9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1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2044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План</a:t>
                      </a:r>
                    </a:p>
                    <a:p>
                      <a:pPr algn="ctr"/>
                      <a:r>
                        <a:rPr lang="ru-RU" sz="1100" dirty="0" smtClean="0"/>
                        <a:t>2024 года</a:t>
                      </a:r>
                      <a:endParaRPr lang="ru-RU" sz="1100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Факт </a:t>
                      </a:r>
                    </a:p>
                    <a:p>
                      <a:pPr algn="ctr"/>
                      <a:r>
                        <a:rPr lang="ru-RU" sz="1100" dirty="0" smtClean="0"/>
                        <a:t>2024 года</a:t>
                      </a:r>
                      <a:endParaRPr lang="ru-RU" sz="1100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исполнения</a:t>
                      </a:r>
                      <a:endParaRPr lang="ru-RU" sz="1100" dirty="0"/>
                    </a:p>
                  </a:txBody>
                  <a:tcPr marL="91433" marR="91433" marT="45487" marB="4548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044"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/>
                        <a:t>Безвозмездные поступления</a:t>
                      </a:r>
                      <a:endParaRPr lang="ru-RU" sz="1100" b="1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2 418 069</a:t>
                      </a:r>
                      <a:endParaRPr lang="ru-RU" sz="1100" b="1" dirty="0"/>
                    </a:p>
                  </a:txBody>
                  <a:tcPr marL="91433" marR="91433" marT="45487" marB="45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2 225 868</a:t>
                      </a:r>
                      <a:endParaRPr lang="ru-RU" sz="1100" b="1" dirty="0"/>
                    </a:p>
                  </a:txBody>
                  <a:tcPr marL="91433" marR="91433" marT="45487" marB="45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92</a:t>
                      </a:r>
                      <a:endParaRPr lang="ru-RU" sz="1100" b="1" dirty="0"/>
                    </a:p>
                  </a:txBody>
                  <a:tcPr marL="91433" marR="91433" marT="45487" marB="4548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6409" name="Рисунок 12" descr="https://u-f.ru/sites/default/files/kredi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215" y="980728"/>
            <a:ext cx="210093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66814801"/>
              </p:ext>
            </p:extLst>
          </p:nvPr>
        </p:nvGraphicFramePr>
        <p:xfrm>
          <a:off x="93180" y="1844824"/>
          <a:ext cx="894331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09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48680"/>
          </a:xfr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муниципального образования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9579"/>
              </p:ext>
            </p:extLst>
          </p:nvPr>
        </p:nvGraphicFramePr>
        <p:xfrm>
          <a:off x="107504" y="764704"/>
          <a:ext cx="8928993" cy="5927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8431"/>
                <a:gridCol w="1059372"/>
                <a:gridCol w="1118842"/>
                <a:gridCol w="1006003"/>
                <a:gridCol w="1008112"/>
                <a:gridCol w="1002218"/>
                <a:gridCol w="1086015"/>
              </a:tblGrid>
              <a:tr h="6192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2023 год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2024 год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2024 год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годовых плановых показателей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 доходов  2024/2023 гг. (+ увел., - умен.)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>
                    <a:solidFill>
                      <a:schemeClr val="accent1"/>
                    </a:solidFill>
                  </a:tcPr>
                </a:tc>
              </a:tr>
              <a:tr h="450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 т.ч.: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2 534 778,4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2 418 069,4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2 225 867,9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-308 910,5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233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indent="158750"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329 820,4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378 566,1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378 566,1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48 745,7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495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муниципальных районов 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151 585,5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174 215,6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174 215,6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22 630,1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495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поддержку мер по обеспечению сбалансированности муниципальных районов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178 234,9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204 350,5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204 350,5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26 115,6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233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1 331 832,8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1 126 880,3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937 772 ,0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-394 060,8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303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750 196,7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844 883,3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844 065,4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93 868,7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495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123 268,4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67 739,7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65 664,0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-57 604,4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303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-18,9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637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возврата остатков субсидий, субвенций и иных МБТ, имеющих целевое назначение, прошлых лет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935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МБТ,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имеющих целевое назначение, прошлых лет из бюджетов городских округов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-377,2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-217,6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88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8569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n w="12700">
                  <a:solidFill>
                    <a:srgbClr val="B83D68"/>
                  </a:solidFill>
                  <a:prstDash val="solid"/>
                </a:ln>
                <a:solidFill>
                  <a:prstClr val="white">
                    <a:lumMod val="95000"/>
                  </a:prstClr>
                </a:solidFill>
                <a:effectLst>
                  <a:outerShdw dist="38100" dir="2640000" algn="bl" rotWithShape="0">
                    <a:srgbClr val="B83D68"/>
                  </a:outerShdw>
                </a:effectLst>
                <a:latin typeface="Arial Black" pitchFamily="34" charset="0"/>
              </a:rPr>
              <a:t>Динамика исполнения расходов бюджета ЗГМО за </a:t>
            </a:r>
            <a:r>
              <a:rPr lang="ru-RU" b="1" dirty="0" smtClean="0">
                <a:ln w="12700">
                  <a:solidFill>
                    <a:srgbClr val="B83D68"/>
                  </a:solidFill>
                  <a:prstDash val="solid"/>
                </a:ln>
                <a:solidFill>
                  <a:prstClr val="white">
                    <a:lumMod val="95000"/>
                  </a:prstClr>
                </a:solidFill>
                <a:effectLst>
                  <a:outerShdw dist="38100" dir="2640000" algn="bl" rotWithShape="0">
                    <a:srgbClr val="B83D68"/>
                  </a:outerShdw>
                </a:effectLst>
                <a:latin typeface="Arial Black" pitchFamily="34" charset="0"/>
              </a:rPr>
              <a:t>2023-2024 </a:t>
            </a:r>
            <a:r>
              <a:rPr lang="ru-RU" b="1" dirty="0" err="1">
                <a:ln w="12700">
                  <a:solidFill>
                    <a:srgbClr val="B83D68"/>
                  </a:solidFill>
                  <a:prstDash val="solid"/>
                </a:ln>
                <a:solidFill>
                  <a:prstClr val="white">
                    <a:lumMod val="95000"/>
                  </a:prstClr>
                </a:solidFill>
                <a:effectLst>
                  <a:outerShdw dist="38100" dir="2640000" algn="bl" rotWithShape="0">
                    <a:srgbClr val="B83D68"/>
                  </a:outerShdw>
                </a:effectLst>
                <a:latin typeface="Arial Black" pitchFamily="34" charset="0"/>
              </a:rPr>
              <a:t>г.г</a:t>
            </a:r>
            <a:r>
              <a:rPr lang="ru-RU" b="1" dirty="0">
                <a:ln w="12700">
                  <a:solidFill>
                    <a:srgbClr val="B83D68"/>
                  </a:solidFill>
                  <a:prstDash val="solid"/>
                </a:ln>
                <a:solidFill>
                  <a:prstClr val="white">
                    <a:lumMod val="95000"/>
                  </a:prstClr>
                </a:solidFill>
                <a:effectLst>
                  <a:outerShdw dist="38100" dir="2640000" algn="bl" rotWithShape="0">
                    <a:srgbClr val="B83D68"/>
                  </a:outerShdw>
                </a:effectLst>
                <a:latin typeface="Arial Black" pitchFamily="34" charset="0"/>
              </a:rPr>
              <a:t>.              </a:t>
            </a:r>
            <a:r>
              <a:rPr lang="en-US" b="1" dirty="0" err="1">
                <a:ln w="12700">
                  <a:solidFill>
                    <a:srgbClr val="B83D68"/>
                  </a:solidFill>
                  <a:prstDash val="solid"/>
                </a:ln>
                <a:solidFill>
                  <a:prstClr val="white">
                    <a:lumMod val="95000"/>
                  </a:prstClr>
                </a:solidFill>
                <a:effectLst>
                  <a:outerShdw dist="38100" dir="2640000" algn="bl" rotWithShape="0">
                    <a:srgbClr val="B83D68"/>
                  </a:outerShdw>
                </a:effectLst>
                <a:latin typeface="Arial Black" pitchFamily="34" charset="0"/>
              </a:rPr>
              <a:t>по</a:t>
            </a:r>
            <a:r>
              <a:rPr lang="en-US" b="1" dirty="0">
                <a:ln w="12700">
                  <a:solidFill>
                    <a:srgbClr val="B83D68"/>
                  </a:solidFill>
                  <a:prstDash val="solid"/>
                </a:ln>
                <a:solidFill>
                  <a:prstClr val="white">
                    <a:lumMod val="95000"/>
                  </a:prstClr>
                </a:solidFill>
                <a:effectLst>
                  <a:outerShdw dist="38100" dir="2640000" algn="bl" rotWithShape="0">
                    <a:srgbClr val="B83D68"/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>
                <a:ln w="12700">
                  <a:solidFill>
                    <a:srgbClr val="B83D68"/>
                  </a:solidFill>
                  <a:prstDash val="solid"/>
                </a:ln>
                <a:solidFill>
                  <a:prstClr val="white">
                    <a:lumMod val="95000"/>
                  </a:prstClr>
                </a:solidFill>
                <a:effectLst>
                  <a:outerShdw dist="38100" dir="2640000" algn="bl" rotWithShape="0">
                    <a:srgbClr val="B83D68"/>
                  </a:outerShdw>
                </a:effectLst>
                <a:latin typeface="Arial Black" pitchFamily="34" charset="0"/>
              </a:rPr>
              <a:t>основным функциям, </a:t>
            </a:r>
            <a:r>
              <a:rPr lang="ru-RU" b="1" dirty="0" err="1">
                <a:ln w="12700">
                  <a:solidFill>
                    <a:srgbClr val="B83D68"/>
                  </a:solidFill>
                  <a:prstDash val="solid"/>
                </a:ln>
                <a:solidFill>
                  <a:prstClr val="white">
                    <a:lumMod val="95000"/>
                  </a:prstClr>
                </a:solidFill>
                <a:effectLst>
                  <a:outerShdw dist="38100" dir="2640000" algn="bl" rotWithShape="0">
                    <a:srgbClr val="B83D68"/>
                  </a:outerShdw>
                </a:effectLst>
                <a:latin typeface="Arial Black" pitchFamily="34" charset="0"/>
              </a:rPr>
              <a:t>тыс.руб</a:t>
            </a:r>
            <a:r>
              <a:rPr lang="ru-RU" b="1" dirty="0">
                <a:ln w="12700">
                  <a:solidFill>
                    <a:srgbClr val="B83D68"/>
                  </a:solidFill>
                  <a:prstDash val="solid"/>
                </a:ln>
                <a:solidFill>
                  <a:prstClr val="white">
                    <a:lumMod val="95000"/>
                  </a:prstClr>
                </a:solidFill>
                <a:effectLst>
                  <a:outerShdw dist="38100" dir="2640000" algn="bl" rotWithShape="0">
                    <a:srgbClr val="B83D68"/>
                  </a:outerShdw>
                </a:effectLst>
                <a:latin typeface="Arial Black" pitchFamily="34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696550"/>
              </p:ext>
            </p:extLst>
          </p:nvPr>
        </p:nvGraphicFramePr>
        <p:xfrm>
          <a:off x="251520" y="764708"/>
          <a:ext cx="8712967" cy="5807706"/>
        </p:xfrm>
        <a:graphic>
          <a:graphicData uri="http://schemas.openxmlformats.org/drawingml/2006/table">
            <a:tbl>
              <a:tblPr/>
              <a:tblGrid>
                <a:gridCol w="5184576"/>
                <a:gridCol w="1368152"/>
                <a:gridCol w="1152128"/>
                <a:gridCol w="1008111"/>
              </a:tblGrid>
              <a:tr h="792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за 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       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Рост(+), снижение(-)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182 115,7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216 122,2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34 006,5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3 236,6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3 477,2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8 388,7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8 749,6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140 296,9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89 232,3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-51 064,6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1 088 695,1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833 631,2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-255 063,9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6 093,3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7 152,8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1 126 965,7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1 173 365,3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46 399,6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83 861,9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93 519,1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9 657,2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28 734,2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28 371,6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-362,6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179 546,0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141 204,8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-38 341,2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4 089,8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-1 786,9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2 852 087,1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2 597 263,0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-254 824,1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83828"/>
              </p:ext>
            </p:extLst>
          </p:nvPr>
        </p:nvGraphicFramePr>
        <p:xfrm>
          <a:off x="107504" y="1052736"/>
          <a:ext cx="8928992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88640"/>
            <a:ext cx="85689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Удельный вес видов расходов в общем объеме расходов бюджета ЗГМО в </a:t>
            </a:r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247896"/>
              </p:ext>
            </p:extLst>
          </p:nvPr>
        </p:nvGraphicFramePr>
        <p:xfrm>
          <a:off x="16266" y="764704"/>
          <a:ext cx="9092237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93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6206" y="2252278"/>
            <a:ext cx="253828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4" y="1137763"/>
            <a:ext cx="307834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108262"/>
            <a:ext cx="2880320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  <a:r>
              <a:rPr lang="ru-RU" i="1" dirty="0">
                <a:solidFill>
                  <a:prstClr val="white"/>
                </a:solidFill>
                <a:latin typeface="Trebuchet MS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0152" y="4509120"/>
            <a:ext cx="237626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Прочие расходы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4509120"/>
            <a:ext cx="3168352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169234"/>
              </p:ext>
            </p:extLst>
          </p:nvPr>
        </p:nvGraphicFramePr>
        <p:xfrm>
          <a:off x="0" y="2480028"/>
          <a:ext cx="36004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078331"/>
              </p:ext>
            </p:extLst>
          </p:nvPr>
        </p:nvGraphicFramePr>
        <p:xfrm>
          <a:off x="5721870" y="2504306"/>
          <a:ext cx="3563657" cy="21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25387"/>
              </p:ext>
            </p:extLst>
          </p:nvPr>
        </p:nvGraphicFramePr>
        <p:xfrm>
          <a:off x="4644008" y="4437112"/>
          <a:ext cx="4158213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179512" y="260648"/>
            <a:ext cx="8928992" cy="5760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ЗГМО за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по видам экономической направленности, млн. руб.</a:t>
            </a:r>
            <a:endParaRPr lang="ru-RU" i="1" dirty="0">
              <a:solidFill>
                <a:prstClr val="white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187208"/>
              </p:ext>
            </p:extLst>
          </p:nvPr>
        </p:nvGraphicFramePr>
        <p:xfrm>
          <a:off x="3203849" y="1569810"/>
          <a:ext cx="3096344" cy="164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249908"/>
              </p:ext>
            </p:extLst>
          </p:nvPr>
        </p:nvGraphicFramePr>
        <p:xfrm>
          <a:off x="539552" y="4725144"/>
          <a:ext cx="3990851" cy="2275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227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188640"/>
            <a:ext cx="7704856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i="1" u="sng" dirty="0">
                <a:solidFill>
                  <a:srgbClr val="0B3D30"/>
                </a:solidFill>
                <a:latin typeface="Times New Roman" pitchFamily="18" charset="0"/>
                <a:cs typeface="Times New Roman" pitchFamily="18" charset="0"/>
              </a:rPr>
              <a:t>Удельный вес программных расходов бюджета </a:t>
            </a:r>
            <a:r>
              <a:rPr lang="ru-RU" sz="2000" b="1" i="1" u="sng" dirty="0" err="1">
                <a:solidFill>
                  <a:srgbClr val="0B3D30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2000" b="1" i="1" u="sng" dirty="0">
                <a:solidFill>
                  <a:srgbClr val="0B3D30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</a:t>
            </a:r>
          </a:p>
          <a:p>
            <a:pPr algn="ctr">
              <a:defRPr/>
            </a:pPr>
            <a:r>
              <a:rPr lang="ru-RU" sz="2000" b="1" i="1" u="sng" dirty="0">
                <a:solidFill>
                  <a:srgbClr val="0B3D3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u="sng" dirty="0" smtClean="0">
                <a:solidFill>
                  <a:srgbClr val="0B3D30"/>
                </a:solidFill>
                <a:latin typeface="Times New Roman" pitchFamily="18" charset="0"/>
                <a:cs typeface="Times New Roman" pitchFamily="18" charset="0"/>
              </a:rPr>
              <a:t>2024 году (</a:t>
            </a:r>
            <a:r>
              <a:rPr lang="ru-RU" sz="2000" b="1" i="1" u="sng" dirty="0" err="1" smtClean="0">
                <a:solidFill>
                  <a:srgbClr val="0B3D3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i="1" u="sng" dirty="0" smtClean="0">
                <a:solidFill>
                  <a:srgbClr val="0B3D3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b="1" i="1" u="sng" dirty="0">
              <a:solidFill>
                <a:srgbClr val="0B3D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050326"/>
              </p:ext>
            </p:extLst>
          </p:nvPr>
        </p:nvGraphicFramePr>
        <p:xfrm>
          <a:off x="395536" y="1268760"/>
          <a:ext cx="82809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85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64096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260648"/>
            <a:ext cx="80648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Распределение доходов       </a:t>
            </a:r>
          </a:p>
          <a:p>
            <a:pPr algn="ctr"/>
            <a:r>
              <a:rPr lang="ru-RU" sz="2000" b="1" i="1" u="sng" dirty="0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 (налоговые, неналоговые, дотации), </a:t>
            </a:r>
            <a:r>
              <a:rPr lang="ru-RU" sz="2000" b="1" i="1" u="sng" dirty="0" err="1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i="1" u="sng" dirty="0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u="sng" dirty="0">
              <a:solidFill>
                <a:srgbClr val="3215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429000"/>
            <a:ext cx="856895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rgbClr val="AC66B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Распределение доходов       </a:t>
            </a:r>
          </a:p>
          <a:p>
            <a:pPr algn="ctr"/>
            <a:r>
              <a:rPr lang="ru-RU" b="1" i="1" u="sng" dirty="0">
                <a:solidFill>
                  <a:srgbClr val="AC66B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(налоговые, неналоговые, </a:t>
            </a:r>
            <a:r>
              <a:rPr lang="ru-RU" b="1" i="1" u="sng" dirty="0" smtClean="0">
                <a:solidFill>
                  <a:srgbClr val="AC66B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дотации) за 2024 год, руб.</a:t>
            </a:r>
            <a:endParaRPr lang="ru-RU" b="1" i="1" u="sng" dirty="0">
              <a:solidFill>
                <a:srgbClr val="AC66BB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787779"/>
              </p:ext>
            </p:extLst>
          </p:nvPr>
        </p:nvGraphicFramePr>
        <p:xfrm>
          <a:off x="467544" y="1268760"/>
          <a:ext cx="7992887" cy="19442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457482"/>
                <a:gridCol w="1566037"/>
                <a:gridCol w="1647389"/>
                <a:gridCol w="1321979"/>
              </a:tblGrid>
              <a:tr h="334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сумма расходов, в т.ч. 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720 335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769 928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106,9%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оплаты труда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400 429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454 592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113,5%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платежи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62 283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72 208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115,9%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54 676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27 995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51,2%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34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расходы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202 947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215 133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106,0%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54921"/>
              </p:ext>
            </p:extLst>
          </p:nvPr>
        </p:nvGraphicFramePr>
        <p:xfrm>
          <a:off x="251520" y="4149080"/>
          <a:ext cx="83529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6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5212" y="44624"/>
            <a:ext cx="856895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3215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                                                                         </a:t>
            </a:r>
            <a:r>
              <a:rPr lang="ru-RU" b="1" i="1" dirty="0" err="1">
                <a:solidFill>
                  <a:srgbClr val="3215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b="1" i="1" dirty="0">
                <a:solidFill>
                  <a:srgbClr val="3215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муниципального образования за </a:t>
            </a:r>
            <a:r>
              <a:rPr lang="ru-RU" b="1" i="1" dirty="0" smtClean="0">
                <a:solidFill>
                  <a:srgbClr val="3215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dirty="0">
                <a:solidFill>
                  <a:srgbClr val="3215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</a:t>
            </a:r>
            <a:r>
              <a:rPr lang="ru-RU" b="1" i="1" dirty="0" smtClean="0">
                <a:solidFill>
                  <a:srgbClr val="3215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i="1" dirty="0">
                <a:solidFill>
                  <a:srgbClr val="3215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i="1" dirty="0">
              <a:solidFill>
                <a:srgbClr val="3215E1"/>
              </a:solidFill>
              <a:latin typeface="Trebuchet M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458430"/>
              </p:ext>
            </p:extLst>
          </p:nvPr>
        </p:nvGraphicFramePr>
        <p:xfrm>
          <a:off x="255212" y="764704"/>
          <a:ext cx="8709277" cy="5530209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365937"/>
                <a:gridCol w="4670931"/>
                <a:gridCol w="1476793"/>
                <a:gridCol w="1244183"/>
                <a:gridCol w="951433"/>
              </a:tblGrid>
              <a:tr h="441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Плановые назначения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Фактическое исполнение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исполнения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59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"Молодежная политика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1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"Развитие культуры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154 713,5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127 381,2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5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 физической культуры и спорта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173 177,6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136 855,1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1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"Социальная поддержка населения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23 036,5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22 857,1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8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"Жилищно-коммунальное хозяйство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245 887,2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169 818,7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"Обеспечение населения города доступным жильем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619 289,4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610 552,7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8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"Развитие дорожного хозяйства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124 047,3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88 754,5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45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"Содействие развитию малого и среднего предпринимательства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г.Зимы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65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"Охрана труда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36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"Безопасность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12 253,4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12 042,1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"Формирование современной городской среды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37 575,8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33 116,5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4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"Развитие образования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1 113 533,0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1 105 309,2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8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"Оказание содействия по сохранению и улучшению здоровья населения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г.Зимы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"Охрана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окружающей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32 121,7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13 848,8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5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2 537 927,3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2 322 759,4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Национальные проекты стратегического развития страны реализуются на основании Указа Президента Российской Федерации от 07.05.2018 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204        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 национальных целях и стратегических задачах развития Российской Федерации на период до 2024 года».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3608" y="404664"/>
            <a:ext cx="7128792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Реализация национальных проектов</a:t>
            </a:r>
            <a:endParaRPr lang="ru-RU" sz="2400" b="1" dirty="0">
              <a:ln w="1905"/>
              <a:gradFill>
                <a:gsLst>
                  <a:gs pos="0">
                    <a:srgbClr val="FA8D3D">
                      <a:shade val="20000"/>
                      <a:satMod val="200000"/>
                    </a:srgbClr>
                  </a:gs>
                  <a:gs pos="78000">
                    <a:srgbClr val="FA8D3D">
                      <a:tint val="90000"/>
                      <a:shade val="89000"/>
                      <a:satMod val="220000"/>
                    </a:srgbClr>
                  </a:gs>
                  <a:gs pos="100000">
                    <a:srgbClr val="FA8D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280782" y="2924944"/>
            <a:ext cx="2664296" cy="1368152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14 национальных проектов России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2492896"/>
            <a:ext cx="5184576" cy="23762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Здравоохранение; Образование; Демография; Культура; Безопасные и качественные автомобильные дороги; Жильё и городская среда; Экология; Наука и университеты; Малое и среднее предпринимательство и поддержка индивидуальной предпринимательской инициативы; Производительность труда и поддержка занятости; Международная кооперация и экспорт; Цифровая экономика; Туризм и индустрия гостеприимства; Комплексный план модернизации и расширения магистральной инфраструктуры.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995936" y="5291418"/>
            <a:ext cx="3600400" cy="1152128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7436" y="116632"/>
            <a:ext cx="8352928" cy="648072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4 национальных проекта России, </a:t>
            </a:r>
          </a:p>
          <a:p>
            <a:pPr algn="ctr"/>
            <a:r>
              <a:rPr lang="ru-RU" b="1" i="1" u="sng" dirty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реализуемых  в  </a:t>
            </a:r>
            <a:r>
              <a:rPr lang="ru-RU" b="1" i="1" u="sng" dirty="0" err="1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Зиминском</a:t>
            </a:r>
            <a:r>
              <a:rPr lang="ru-RU" b="1" i="1" u="sng" dirty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 городском </a:t>
            </a:r>
            <a:r>
              <a:rPr lang="ru-RU" b="1" i="1" u="sng" dirty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муниципальном образовании (</a:t>
            </a:r>
            <a:r>
              <a:rPr lang="ru-RU" b="1" i="1" u="sng" dirty="0" err="1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u="sng" dirty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06082"/>
              </p:ext>
            </p:extLst>
          </p:nvPr>
        </p:nvGraphicFramePr>
        <p:xfrm>
          <a:off x="179512" y="908720"/>
          <a:ext cx="8712967" cy="5081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014"/>
                <a:gridCol w="4933704"/>
                <a:gridCol w="1069372"/>
                <a:gridCol w="1130135"/>
                <a:gridCol w="1178742"/>
              </a:tblGrid>
              <a:tr h="430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    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       за </a:t>
                      </a:r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      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0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национальным проектам: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412 245,5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784 334,2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717 753,5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0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"Жилье и городская среда"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411 175,6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641 059,6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618 718,6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0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"Формирование современной городской среды"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13 699,7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103 450,5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15 193,9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"Обеспечение устойчивого сокращения непригодного для проживания жилищного фонда"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397 475,9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537 609,1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603 524,7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"Демография"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135 993,8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94 175,4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67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резерва"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135 993,8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94 175,4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"Безопасные и качественные автомобильные дороги"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4 767,6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"Безопасность дорожного движения"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4 767,6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1 664,3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"Образование"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7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"Патриотическое воспитание граждан Российской Федерации"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5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3529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самоуправления.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источниками финансирования дефицита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доходами.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расходами.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260648"/>
            <a:ext cx="806489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B4DCFA">
                    <a:lumMod val="25000"/>
                  </a:srgbClr>
                </a:solidFill>
                <a:latin typeface="Trebuchet MS" pitchFamily="34" charset="0"/>
                <a:cs typeface="Arial" charset="0"/>
              </a:rPr>
              <a:t>Объем муниципального долга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B4DCFA">
                    <a:lumMod val="25000"/>
                  </a:srgbClr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ru-RU" dirty="0" err="1">
                <a:solidFill>
                  <a:srgbClr val="B4DCFA">
                    <a:lumMod val="25000"/>
                  </a:srgbClr>
                </a:solidFill>
                <a:latin typeface="Trebuchet MS" pitchFamily="34" charset="0"/>
                <a:cs typeface="Arial" charset="0"/>
              </a:rPr>
              <a:t>Зиминского</a:t>
            </a:r>
            <a:r>
              <a:rPr lang="ru-RU" dirty="0">
                <a:solidFill>
                  <a:srgbClr val="B4DCFA">
                    <a:lumMod val="25000"/>
                  </a:srgbClr>
                </a:solidFill>
                <a:latin typeface="Trebuchet MS" pitchFamily="34" charset="0"/>
                <a:cs typeface="Arial" charset="0"/>
              </a:rPr>
              <a:t> городского муниципального образования (</a:t>
            </a:r>
            <a:r>
              <a:rPr lang="ru-RU" dirty="0" err="1">
                <a:solidFill>
                  <a:srgbClr val="B4DCFA">
                    <a:lumMod val="25000"/>
                  </a:srgbClr>
                </a:solidFill>
                <a:latin typeface="Trebuchet MS" pitchFamily="34" charset="0"/>
                <a:cs typeface="Arial" charset="0"/>
              </a:rPr>
              <a:t>тыс.руб</a:t>
            </a:r>
            <a:r>
              <a:rPr lang="ru-RU" dirty="0">
                <a:solidFill>
                  <a:srgbClr val="B4DCFA">
                    <a:lumMod val="25000"/>
                  </a:srgbClr>
                </a:solidFill>
                <a:latin typeface="Trebuchet MS" pitchFamily="34" charset="0"/>
                <a:cs typeface="Arial" charset="0"/>
              </a:rPr>
              <a:t>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750431"/>
            <a:ext cx="994954" cy="302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338824"/>
              </p:ext>
            </p:extLst>
          </p:nvPr>
        </p:nvGraphicFramePr>
        <p:xfrm>
          <a:off x="153368" y="1268760"/>
          <a:ext cx="89812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60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://www.zimadm.ru/pub/img/QA/4460/2b.jpg"/>
          <p:cNvPicPr>
            <a:picLocks noChangeAspect="1" noChangeArrowheads="1"/>
          </p:cNvPicPr>
          <p:nvPr/>
        </p:nvPicPr>
        <p:blipFill>
          <a:blip r:embed="rId2">
            <a:lum bright="6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548680"/>
            <a:ext cx="6624737" cy="430887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200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6" descr="https://im3-tub-ru.yandex.net/i?id=1a1a2663e77e53e47dee3ede2a9d9011&amp;n=33&amp;h=215&amp;w=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1296987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1547813" y="2349500"/>
            <a:ext cx="5472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3933056"/>
            <a:ext cx="4896544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FA8D3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ctr"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FA8D3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г.Зима, ул. Лазо, д. 25</a:t>
            </a:r>
          </a:p>
          <a:p>
            <a:pPr algn="ctr"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FA8D3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Тел./факс :8(39554)3-60-90</a:t>
            </a:r>
          </a:p>
          <a:p>
            <a:pPr algn="ctr">
              <a:defRPr/>
            </a:pP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FA8D3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FA8D3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FA8D3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fin04@govirk.ru</a:t>
            </a:r>
            <a:endParaRPr lang="en-US" sz="2400" b="1" dirty="0">
              <a:ln w="12700">
                <a:solidFill>
                  <a:srgbClr val="451ED2"/>
                </a:solidFill>
                <a:prstDash val="solid"/>
              </a:ln>
              <a:solidFill>
                <a:srgbClr val="FA8D3D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FA8D3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endParaRPr lang="en-US" sz="2400" b="1" dirty="0">
              <a:ln w="12700">
                <a:solidFill>
                  <a:srgbClr val="451ED2"/>
                </a:solidFill>
                <a:prstDash val="solid"/>
              </a:ln>
              <a:solidFill>
                <a:srgbClr val="FA8D3D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FA8D3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www.zimadm.ru</a:t>
            </a:r>
            <a:endParaRPr lang="ru-RU" sz="2400" b="1" dirty="0">
              <a:ln w="12700">
                <a:solidFill>
                  <a:srgbClr val="451ED2"/>
                </a:solidFill>
                <a:prstDash val="solid"/>
              </a:ln>
              <a:solidFill>
                <a:srgbClr val="FA8D3D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n>
                <a:solidFill>
                  <a:srgbClr val="FF3399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1097160"/>
            <a:ext cx="457200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00314" y="399077"/>
            <a:ext cx="4950991" cy="13017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Разработчиком </a:t>
            </a:r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  <a:p>
            <a:pPr algn="ctr"/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 является Управление по финансам администрации </a:t>
            </a:r>
            <a:r>
              <a:rPr lang="ru-RU" sz="1600" b="1" i="1" dirty="0" err="1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600" b="1" i="1" dirty="0">
              <a:solidFill>
                <a:srgbClr val="F22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межбюджетных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трансфертов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бюджетам муниципальных образований на безвозмездной и безвозвратной основе без установления направлений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бюджетам муниципальных образований в целях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значения.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межбюджетные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трансферты, предоставляемые бюджетам муниципальных образований в целях финансового обеспечения расходных обязательств,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порядке.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1" name="AutoShape 6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2" name="AutoShape 8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3" name="AutoShape 10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4" name="AutoShape 12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5" name="AutoShape 14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8194" name="Picture 2" descr="http://regionsamara.ru/wp-content/uploads/2017/12/1506678701_inx960x640.jpg"/>
          <p:cNvPicPr>
            <a:picLocks noChangeAspect="1" noChangeArrowheads="1"/>
          </p:cNvPicPr>
          <p:nvPr/>
        </p:nvPicPr>
        <p:blipFill>
          <a:blip r:embed="rId2" cstate="print">
            <a:lum bright="51000" contrast="-66000"/>
          </a:blip>
          <a:srcRect/>
          <a:stretch>
            <a:fillRect/>
          </a:stretch>
        </p:blipFill>
        <p:spPr bwMode="auto">
          <a:xfrm>
            <a:off x="107504" y="188640"/>
            <a:ext cx="8893496" cy="655272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180" name="Прямоугольник 10"/>
          <p:cNvSpPr>
            <a:spLocks noChangeArrowheads="1"/>
          </p:cNvSpPr>
          <p:nvPr/>
        </p:nvSpPr>
        <p:spPr bwMode="auto">
          <a:xfrm>
            <a:off x="395288" y="333375"/>
            <a:ext cx="828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параметры бюджета </a:t>
            </a:r>
            <a:r>
              <a:rPr lang="ru-RU" altLang="ru-RU" sz="2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altLang="ru-RU" sz="2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</a:t>
            </a:r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altLang="ru-RU" sz="2000" b="1" i="1" dirty="0">
              <a:solidFill>
                <a:srgbClr val="9900CC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408390"/>
              </p:ext>
            </p:extLst>
          </p:nvPr>
        </p:nvGraphicFramePr>
        <p:xfrm>
          <a:off x="611560" y="2333923"/>
          <a:ext cx="8208913" cy="29925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97237"/>
                <a:gridCol w="1820529"/>
                <a:gridCol w="1792751"/>
                <a:gridCol w="1698396"/>
              </a:tblGrid>
              <a:tr h="735037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0066"/>
                          </a:solidFill>
                          <a:latin typeface="+mj-lt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solidFill>
                          <a:srgbClr val="CC0066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C0066"/>
                          </a:solidFill>
                          <a:latin typeface="+mj-lt"/>
                        </a:rPr>
                        <a:t>2023</a:t>
                      </a:r>
                      <a:endParaRPr lang="ru-RU" dirty="0">
                        <a:solidFill>
                          <a:srgbClr val="CC0066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0066"/>
                          </a:solidFill>
                          <a:latin typeface="+mj-lt"/>
                          <a:cs typeface="Times New Roman" pitchFamily="18" charset="0"/>
                        </a:rPr>
                        <a:t>2024</a:t>
                      </a:r>
                      <a:endParaRPr lang="ru-RU" dirty="0">
                        <a:solidFill>
                          <a:srgbClr val="CC0066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23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Доходы, всего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                 +185 900,0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2 667 125,4</a:t>
                      </a:r>
                      <a:endParaRPr lang="ru-RU" sz="1400" b="1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2 853 025,4 </a:t>
                      </a:r>
                      <a:endParaRPr lang="ru-RU" sz="1400" b="1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2 606 259,4</a:t>
                      </a:r>
                      <a:endParaRPr lang="ru-RU" sz="1400" b="1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23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Расходы,</a:t>
                      </a:r>
                      <a:r>
                        <a:rPr lang="ru-RU" b="1" baseline="0" dirty="0" smtClean="0"/>
                        <a:t> всего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                + 184 358,8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2 667 728,3</a:t>
                      </a:r>
                      <a:endParaRPr lang="ru-RU" sz="1400" b="1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2 852 087,1 </a:t>
                      </a:r>
                      <a:endParaRPr lang="ru-RU" sz="1400" b="1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-254 824,1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2 597 263,0</a:t>
                      </a:r>
                      <a:endParaRPr lang="ru-RU" sz="1400" b="1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277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Дефицит (-),</a:t>
                      </a:r>
                    </a:p>
                    <a:p>
                      <a:pPr algn="ctr"/>
                      <a:r>
                        <a:rPr lang="ru-RU" b="1" dirty="0" smtClean="0"/>
                        <a:t>Профицит (+)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- 602,9</a:t>
                      </a:r>
                      <a:endParaRPr lang="ru-RU" sz="1400" b="1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938,3</a:t>
                      </a:r>
                      <a:endParaRPr lang="ru-RU" sz="1400" b="1" dirty="0">
                        <a:effectLst/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8 996,4 </a:t>
                      </a:r>
                      <a:endParaRPr lang="ru-RU" sz="1400" b="1" dirty="0">
                        <a:effectLst/>
                        <a:latin typeface="Trebuchet MS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041261"/>
            <a:ext cx="33843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Исполнение в </a:t>
            </a:r>
            <a:r>
              <a:rPr lang="ru-RU" sz="1600" b="1" dirty="0" smtClean="0">
                <a:solidFill>
                  <a:srgbClr val="CC0066"/>
                </a:solidFill>
              </a:rPr>
              <a:t>2024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году</a:t>
            </a:r>
            <a:r>
              <a:rPr lang="ru-RU" sz="1400" b="1" dirty="0">
                <a:solidFill>
                  <a:prstClr val="black"/>
                </a:solidFill>
              </a:rPr>
              <a:t>: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ДОХОДЫ </a:t>
            </a:r>
            <a:r>
              <a:rPr lang="ru-RU" sz="1600" b="1" dirty="0" smtClean="0">
                <a:solidFill>
                  <a:srgbClr val="CC0066"/>
                </a:solidFill>
              </a:rPr>
              <a:t>93,3 %</a:t>
            </a:r>
          </a:p>
          <a:p>
            <a:endParaRPr lang="ru-RU" sz="1600" b="1" dirty="0" smtClean="0">
              <a:solidFill>
                <a:srgbClr val="CC0066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РАСХОДЫ </a:t>
            </a:r>
            <a:r>
              <a:rPr lang="ru-RU" sz="1600" b="1" dirty="0" smtClean="0">
                <a:solidFill>
                  <a:srgbClr val="CC0066"/>
                </a:solidFill>
              </a:rPr>
              <a:t>92 %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275856" y="3392996"/>
            <a:ext cx="0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427984" y="3384766"/>
            <a:ext cx="1116124" cy="8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27984" y="3392996"/>
            <a:ext cx="0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444208" y="335699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292080" y="3384766"/>
            <a:ext cx="792088" cy="8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084168" y="3392996"/>
            <a:ext cx="0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459469" y="1844824"/>
            <a:ext cx="1284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altLang="ru-RU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b="1" i="1" dirty="0">
              <a:solidFill>
                <a:srgbClr val="9900CC"/>
              </a:solidFill>
            </a:endParaRPr>
          </a:p>
        </p:txBody>
      </p:sp>
      <p:cxnSp>
        <p:nvCxnSpPr>
          <p:cNvPr id="7186" name="Прямая соединительная линия 7185"/>
          <p:cNvCxnSpPr/>
          <p:nvPr/>
        </p:nvCxnSpPr>
        <p:spPr>
          <a:xfrm>
            <a:off x="6444208" y="3356992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9" name="Прямая соединительная линия 7188"/>
          <p:cNvCxnSpPr/>
          <p:nvPr/>
        </p:nvCxnSpPr>
        <p:spPr>
          <a:xfrm>
            <a:off x="8028384" y="3384766"/>
            <a:ext cx="0" cy="188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0" name="TextBox 7189"/>
          <p:cNvSpPr txBox="1"/>
          <p:nvPr/>
        </p:nvSpPr>
        <p:spPr>
          <a:xfrm>
            <a:off x="7165624" y="3107767"/>
            <a:ext cx="1078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rebuchet MS" pitchFamily="34" charset="0"/>
              </a:rPr>
              <a:t>- 246 766,0</a:t>
            </a:r>
            <a:endParaRPr lang="ru-RU" sz="120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cxnSp>
        <p:nvCxnSpPr>
          <p:cNvPr id="7192" name="Прямая соединительная линия 7191"/>
          <p:cNvCxnSpPr/>
          <p:nvPr/>
        </p:nvCxnSpPr>
        <p:spPr>
          <a:xfrm flipV="1">
            <a:off x="4427984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5" name="Прямая соединительная линия 7194"/>
          <p:cNvCxnSpPr/>
          <p:nvPr/>
        </p:nvCxnSpPr>
        <p:spPr>
          <a:xfrm>
            <a:off x="4427984" y="4149080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7" name="Прямая соединительная линия 7196"/>
          <p:cNvCxnSpPr/>
          <p:nvPr/>
        </p:nvCxnSpPr>
        <p:spPr>
          <a:xfrm>
            <a:off x="6084168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9" name="Прямая соединительная линия 7198"/>
          <p:cNvCxnSpPr/>
          <p:nvPr/>
        </p:nvCxnSpPr>
        <p:spPr>
          <a:xfrm flipV="1">
            <a:off x="6516216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3" name="Прямая соединительная линия 8192"/>
          <p:cNvCxnSpPr/>
          <p:nvPr/>
        </p:nvCxnSpPr>
        <p:spPr>
          <a:xfrm>
            <a:off x="6516216" y="4149080"/>
            <a:ext cx="1585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6" name="Прямая соединительная линия 8195"/>
          <p:cNvCxnSpPr/>
          <p:nvPr/>
        </p:nvCxnSpPr>
        <p:spPr>
          <a:xfrm>
            <a:off x="8101729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5" y="214290"/>
            <a:ext cx="90086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СТРУКТУРА 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ДОХОДОВ БЮДЖЕТА ЗИМИНСКОГО ГОРОДСКОГО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МУНИЦИПАЛЬНОГО ОБРАЗОВАНИЯ В 2024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г., тыс.руб.</a:t>
            </a:r>
          </a:p>
        </p:txBody>
      </p:sp>
      <p:pic>
        <p:nvPicPr>
          <p:cNvPr id="16409" name="Рисунок 12" descr="https://u-f.ru/sites/default/files/kredi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215" y="980728"/>
            <a:ext cx="210093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5268868"/>
              </p:ext>
            </p:extLst>
          </p:nvPr>
        </p:nvGraphicFramePr>
        <p:xfrm>
          <a:off x="93180" y="1196752"/>
          <a:ext cx="89433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83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81808" y="17724"/>
            <a:ext cx="623728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4530C0"/>
                </a:solidFill>
                <a:latin typeface="Calibri" pitchFamily="34" charset="0"/>
              </a:rPr>
              <a:t>ДИНАМИКА ПОСТУПЛЕНИЯ </a:t>
            </a:r>
            <a:r>
              <a:rPr lang="ru-RU" sz="1600" b="1" dirty="0">
                <a:solidFill>
                  <a:srgbClr val="4530C0"/>
                </a:solidFill>
                <a:latin typeface="Calibri" pitchFamily="34" charset="0"/>
              </a:rPr>
              <a:t>ДОХОДОВ БЮДЖЕТА ЗИМИНСКОГО  </a:t>
            </a:r>
            <a:r>
              <a:rPr lang="ru-RU" sz="1600" b="1" dirty="0" smtClean="0">
                <a:solidFill>
                  <a:srgbClr val="4530C0"/>
                </a:solidFill>
                <a:latin typeface="Calibri" pitchFamily="34" charset="0"/>
              </a:rPr>
              <a:t>ГОРОДСКОГО </a:t>
            </a:r>
            <a:r>
              <a:rPr lang="ru-RU" sz="1600" b="1" dirty="0">
                <a:solidFill>
                  <a:srgbClr val="4530C0"/>
                </a:solidFill>
                <a:latin typeface="Calibri" pitchFamily="34" charset="0"/>
              </a:rPr>
              <a:t>МУНИЦИПАЛЬНОГО ОБРАЗОВАНИЯ </a:t>
            </a:r>
            <a:r>
              <a:rPr lang="ru-RU" sz="1600" b="1" dirty="0" smtClean="0">
                <a:solidFill>
                  <a:srgbClr val="4530C0"/>
                </a:solidFill>
                <a:latin typeface="Calibri" pitchFamily="34" charset="0"/>
              </a:rPr>
              <a:t>2022-2024 </a:t>
            </a:r>
            <a:r>
              <a:rPr lang="ru-RU" sz="1600" b="1" dirty="0">
                <a:solidFill>
                  <a:srgbClr val="4530C0"/>
                </a:solidFill>
                <a:latin typeface="Calibri" pitchFamily="34" charset="0"/>
              </a:rPr>
              <a:t>гг., тыс.руб.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934141"/>
              </p:ext>
            </p:extLst>
          </p:nvPr>
        </p:nvGraphicFramePr>
        <p:xfrm>
          <a:off x="179512" y="764704"/>
          <a:ext cx="885698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07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5576" y="0"/>
            <a:ext cx="8208911" cy="64633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СТРУКТУРА </a:t>
            </a:r>
            <a:r>
              <a:rPr lang="ru-RU" b="1" dirty="0" smtClean="0">
                <a:solidFill>
                  <a:prstClr val="black"/>
                </a:solidFill>
                <a:latin typeface="Calibri" pitchFamily="34" charset="0"/>
              </a:rPr>
              <a:t> ПОСТУПЛЕНИЯ НАЛОГОВЫХ 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ДОХОДОВ БЮДЖЕТА ЗИМИНСКОГО  </a:t>
            </a:r>
            <a:r>
              <a:rPr lang="ru-RU" b="1" dirty="0" smtClean="0">
                <a:solidFill>
                  <a:prstClr val="black"/>
                </a:solidFill>
                <a:latin typeface="Calibri" pitchFamily="34" charset="0"/>
              </a:rPr>
              <a:t>ГОРОДСКОГО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МУНИЦИПАЛЬНОГО ОБРАЗОВАНИЯ ЗА </a:t>
            </a:r>
            <a:r>
              <a:rPr lang="ru-RU" b="1" dirty="0" smtClean="0">
                <a:solidFill>
                  <a:prstClr val="black"/>
                </a:solidFill>
                <a:latin typeface="Calibri" pitchFamily="34" charset="0"/>
              </a:rPr>
              <a:t>2024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г., 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892155"/>
              </p:ext>
            </p:extLst>
          </p:nvPr>
        </p:nvGraphicFramePr>
        <p:xfrm>
          <a:off x="755576" y="620688"/>
          <a:ext cx="8208910" cy="9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8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4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78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6478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2024 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214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320 627,5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325 519,2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260" name="TextBox 5"/>
          <p:cNvSpPr txBox="1">
            <a:spLocks noChangeArrowheads="1"/>
          </p:cNvSpPr>
          <p:nvPr/>
        </p:nvSpPr>
        <p:spPr bwMode="auto">
          <a:xfrm>
            <a:off x="5143500" y="4286250"/>
            <a:ext cx="83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sz="2000" dirty="0">
                <a:solidFill>
                  <a:prstClr val="white"/>
                </a:solidFill>
              </a:rPr>
              <a:t>68,6%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80276270"/>
              </p:ext>
            </p:extLst>
          </p:nvPr>
        </p:nvGraphicFramePr>
        <p:xfrm>
          <a:off x="179512" y="1556792"/>
          <a:ext cx="89644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37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9592" y="47963"/>
            <a:ext cx="7920880" cy="83099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latin typeface="Calibri" pitchFamily="34" charset="0"/>
              </a:rPr>
              <a:t>СТРУКТУРА </a:t>
            </a: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</a:rPr>
              <a:t> ПОСТУПЛЕНИЯ НЕНАЛОГОВЫХ  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</a:rPr>
              <a:t>ДОХОДОВ БЮДЖЕТА ЗИМИНСКОГО  </a:t>
            </a: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</a:rPr>
              <a:t>ГОРОДСКОГО 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</a:rPr>
              <a:t>МУНИЦИПАЛЬНОГО ОБРАЗОВАНИЯ ЗА </a:t>
            </a: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</a:rPr>
              <a:t>2024 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</a:rPr>
              <a:t>г.                                      </a:t>
            </a:r>
          </a:p>
          <a:p>
            <a:pPr algn="r">
              <a:defRPr/>
            </a:pPr>
            <a:r>
              <a:rPr lang="ru-RU" sz="1600" b="1" dirty="0">
                <a:solidFill>
                  <a:prstClr val="black"/>
                </a:solidFill>
                <a:latin typeface="Calibri" pitchFamily="34" charset="0"/>
              </a:rPr>
              <a:t>тыс.руб.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496342"/>
              </p:ext>
            </p:extLst>
          </p:nvPr>
        </p:nvGraphicFramePr>
        <p:xfrm>
          <a:off x="323528" y="878961"/>
          <a:ext cx="8496945" cy="94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3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2947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23" marR="91423" marT="45671" marB="4567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План</a:t>
                      </a:r>
                    </a:p>
                    <a:p>
                      <a:pPr algn="ctr"/>
                      <a:r>
                        <a:rPr lang="ru-RU" sz="1600" b="1" dirty="0" smtClean="0"/>
                        <a:t>2024 год</a:t>
                      </a:r>
                      <a:endParaRPr lang="ru-RU" sz="1600" b="1" dirty="0"/>
                    </a:p>
                  </a:txBody>
                  <a:tcPr marL="91423" marR="91423" marT="45671" marB="4567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Факт </a:t>
                      </a:r>
                    </a:p>
                    <a:p>
                      <a:pPr algn="ctr"/>
                      <a:r>
                        <a:rPr lang="ru-RU" sz="1600" b="1" dirty="0" smtClean="0"/>
                        <a:t>2024 год</a:t>
                      </a:r>
                      <a:endParaRPr lang="ru-RU" sz="1600" b="1" dirty="0"/>
                    </a:p>
                  </a:txBody>
                  <a:tcPr marL="91423" marR="91423" marT="45671" marB="4567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% исполнения</a:t>
                      </a:r>
                      <a:endParaRPr lang="ru-RU" sz="1600" b="1" dirty="0"/>
                    </a:p>
                  </a:txBody>
                  <a:tcPr marL="91423" marR="91423" marT="45671" marB="45671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892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Неналоговые доходы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671" marB="4567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53 902,5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671" marB="4567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54 872,3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671" marB="4567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101,8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671" marB="4567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477090"/>
              </p:ext>
            </p:extLst>
          </p:nvPr>
        </p:nvGraphicFramePr>
        <p:xfrm>
          <a:off x="165345" y="1809296"/>
          <a:ext cx="8655127" cy="490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12" name="TextBox 13"/>
          <p:cNvSpPr txBox="1">
            <a:spLocks noChangeArrowheads="1"/>
          </p:cNvSpPr>
          <p:nvPr/>
        </p:nvSpPr>
        <p:spPr bwMode="auto">
          <a:xfrm>
            <a:off x="2327527" y="4149080"/>
            <a:ext cx="792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sz="2000" b="1" dirty="0" smtClean="0">
                <a:solidFill>
                  <a:prstClr val="white"/>
                </a:solidFill>
              </a:rPr>
              <a:t>47%</a:t>
            </a:r>
            <a:endParaRPr lang="ru-RU" altLang="ru-RU" sz="2000" b="1" dirty="0">
              <a:solidFill>
                <a:prstClr val="white"/>
              </a:solidFill>
            </a:endParaRPr>
          </a:p>
        </p:txBody>
      </p:sp>
      <p:sp>
        <p:nvSpPr>
          <p:cNvPr id="12313" name="TextBox 14"/>
          <p:cNvSpPr txBox="1">
            <a:spLocks noChangeArrowheads="1"/>
          </p:cNvSpPr>
          <p:nvPr/>
        </p:nvSpPr>
        <p:spPr bwMode="auto">
          <a:xfrm>
            <a:off x="3851920" y="3150840"/>
            <a:ext cx="612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b="1" dirty="0" smtClean="0">
                <a:solidFill>
                  <a:prstClr val="white"/>
                </a:solidFill>
              </a:rPr>
              <a:t>22%</a:t>
            </a:r>
            <a:endParaRPr lang="ru-RU" altLang="ru-RU" b="1" dirty="0">
              <a:solidFill>
                <a:prstClr val="white"/>
              </a:solidFill>
            </a:endParaRPr>
          </a:p>
        </p:txBody>
      </p:sp>
      <p:sp>
        <p:nvSpPr>
          <p:cNvPr id="12314" name="TextBox 18"/>
          <p:cNvSpPr txBox="1">
            <a:spLocks noChangeArrowheads="1"/>
          </p:cNvSpPr>
          <p:nvPr/>
        </p:nvSpPr>
        <p:spPr bwMode="auto">
          <a:xfrm>
            <a:off x="2195736" y="2980880"/>
            <a:ext cx="6480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sz="1600" b="1" dirty="0" smtClean="0">
                <a:solidFill>
                  <a:prstClr val="white"/>
                </a:solidFill>
              </a:rPr>
              <a:t>26%</a:t>
            </a:r>
            <a:endParaRPr lang="ru-RU" altLang="ru-RU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64068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dirty="0" smtClean="0">
                <a:solidFill>
                  <a:prstClr val="black"/>
                </a:solidFill>
              </a:rPr>
              <a:t>                       </a:t>
            </a:r>
            <a:r>
              <a:rPr lang="ru-RU" b="1" dirty="0" smtClean="0">
                <a:solidFill>
                  <a:prstClr val="black"/>
                </a:solidFill>
              </a:rPr>
              <a:t>Налоговые и неналоговые доходы ЗГМО</a:t>
            </a:r>
            <a:r>
              <a:rPr lang="ru-RU" dirty="0" smtClean="0">
                <a:solidFill>
                  <a:prstClr val="black"/>
                </a:solidFill>
              </a:rPr>
              <a:t>         </a:t>
            </a:r>
          </a:p>
          <a:p>
            <a:pPr algn="r" eaLnBrk="0" hangingPunct="0"/>
            <a:r>
              <a:rPr lang="ru-RU" dirty="0" smtClean="0">
                <a:solidFill>
                  <a:prstClr val="black"/>
                </a:solidFill>
              </a:rPr>
              <a:t>тыс. руб.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015077"/>
              </p:ext>
            </p:extLst>
          </p:nvPr>
        </p:nvGraphicFramePr>
        <p:xfrm>
          <a:off x="179511" y="699829"/>
          <a:ext cx="8784976" cy="6010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2150"/>
                <a:gridCol w="1016102"/>
                <a:gridCol w="996192"/>
                <a:gridCol w="1036010"/>
                <a:gridCol w="907802"/>
                <a:gridCol w="1003360"/>
                <a:gridCol w="1003360"/>
              </a:tblGrid>
              <a:tr h="684983">
                <a:tc rowSpan="2">
                  <a:txBody>
                    <a:bodyPr/>
                    <a:lstStyle/>
                    <a:p>
                      <a:pPr indent="33083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2023 год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2024 год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2024 год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годовых плановых показателей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доходов  2024/2023 гг. (+ увел., - умен.)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>
                    <a:solidFill>
                      <a:schemeClr val="accent1"/>
                    </a:solidFill>
                  </a:tcPr>
                </a:tc>
              </a:tr>
              <a:tr h="324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 т.ч.: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318 247,0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374 530,0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380 391,5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62 144,5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252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190 652,7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217 224,0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221 315,6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30 662,9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200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16 580,9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18 400 ,0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18 752,6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2 171,7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497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35 649,3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37 950,0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38 040,3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2 391,0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378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-231,5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267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116 раз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544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налогообложения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2 028,4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7 300,0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6 770,1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333,8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4 741,7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378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 (земельный налог, налог на имущество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физ.лиц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21 599,2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23 970,0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24 643, 9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3 044,7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208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9 446,4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15 700,0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15 912, 1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168,4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6 465,7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829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 продажи имущества, находящегося в муниципальной собственности, доходы от продажи материальных и нематериальных активов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11 909,1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18 430,0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18 680,0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156,9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6 770,9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378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24 593,2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25 560,0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26 002,6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1 409,4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668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неналоговые доходы (штрафы, плата за негативное воздействие на окружающую среду, инициативные платежи, прочие неналоговые доходы)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6 018,9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9 912,5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10 189,7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4 170,8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3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8259</TotalTime>
  <Words>1723</Words>
  <Application>Microsoft Office PowerPoint</Application>
  <PresentationFormat>Экран (4:3)</PresentationFormat>
  <Paragraphs>620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 Безвозмездные поступления Зиминского городского муниципального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OIS</dc:creator>
  <cp:lastModifiedBy>OIS</cp:lastModifiedBy>
  <cp:revision>120</cp:revision>
  <cp:lastPrinted>2024-05-13T02:36:36Z</cp:lastPrinted>
  <dcterms:created xsi:type="dcterms:W3CDTF">2024-05-06T06:42:55Z</dcterms:created>
  <dcterms:modified xsi:type="dcterms:W3CDTF">2025-05-14T01:46:46Z</dcterms:modified>
</cp:coreProperties>
</file>