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88" r:id="rId2"/>
    <p:sldId id="289" r:id="rId3"/>
    <p:sldId id="290" r:id="rId4"/>
    <p:sldId id="280" r:id="rId5"/>
    <p:sldId id="282" r:id="rId6"/>
    <p:sldId id="301" r:id="rId7"/>
    <p:sldId id="281" r:id="rId8"/>
    <p:sldId id="283" r:id="rId9"/>
    <p:sldId id="284" r:id="rId10"/>
    <p:sldId id="285" r:id="rId11"/>
    <p:sldId id="286" r:id="rId12"/>
    <p:sldId id="287" r:id="rId13"/>
    <p:sldId id="302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00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F65"/>
    <a:srgbClr val="008000"/>
    <a:srgbClr val="3215E1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3\&#1050;&#1085;&#1080;&#1075;&#1072;1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&#1073;&#1102;&#1076;&#1078;&#1077;&#1090;&#1072;\&#1048;&#1089;&#1087;&#1086;&#1083;&#1085;&#1077;&#1085;&#1080;&#1077;%202025\&#1050;&#1085;&#1080;&#1075;&#1072;1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69583235105758E-3"/>
          <c:y val="1.3223430328357089E-2"/>
          <c:w val="0.98346361325474752"/>
          <c:h val="0.91427181640904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1673273881944463E-3"/>
                  <c:y val="-4.256889796716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18611987082158E-3"/>
                  <c:y val="-2.3534868281034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93510312719299E-4"/>
                  <c:y val="-1.8811497517678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6509195041178E-3"/>
                  <c:y val="4.72570532082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275725.8</c:v>
                </c:pt>
                <c:pt idx="1">
                  <c:v>325519.2</c:v>
                </c:pt>
                <c:pt idx="2">
                  <c:v>384173.1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2.9549185892925483E-3"/>
                  <c:y val="-7.6290050770797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57163923856519E-3"/>
                  <c:y val="-2.995818403042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837546065631875E-4"/>
                  <c:y val="-1.7556616868540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1859770011763E-3"/>
                  <c:y val="1.800268693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29154645894026E-2"/>
                  <c:y val="-3.06274457005615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42521.2</c:v>
                </c:pt>
                <c:pt idx="1">
                  <c:v>54872.3</c:v>
                </c:pt>
                <c:pt idx="2">
                  <c:v>289294.7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043603104623425E-3"/>
                  <c:y val="1.26172393161134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2 534 </a:t>
                    </a:r>
                    <a:r>
                      <a:rPr lang="en-US" dirty="0" smtClean="0"/>
                      <a:t>778,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0013434682317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74157477278254E-3"/>
                  <c:y val="-3.79475908299345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16934611678728E-3"/>
                  <c:y val="1.3501960903535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084003253034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2534778.5</c:v>
                </c:pt>
                <c:pt idx="1">
                  <c:v>2225867.9</c:v>
                </c:pt>
                <c:pt idx="2">
                  <c:v>1654526.5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33568"/>
        <c:axId val="169135104"/>
      </c:barChart>
      <c:catAx>
        <c:axId val="1691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002060"/>
                </a:solidFill>
              </a:defRPr>
            </a:pPr>
            <a:endParaRPr lang="ru-RU"/>
          </a:p>
        </c:txPr>
        <c:crossAx val="169135104"/>
        <c:crosses val="autoZero"/>
        <c:auto val="1"/>
        <c:lblAlgn val="ctr"/>
        <c:lblOffset val="100"/>
        <c:noMultiLvlLbl val="0"/>
      </c:catAx>
      <c:valAx>
        <c:axId val="16913510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913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32372992692913638"/>
          <c:w val="0.23978081257827955"/>
          <c:h val="0.2162468895691643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Лист2!$B$45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-0.25346505951960763"/>
                  <c:y val="6.84813882033521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216,1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662879530640897"/>
                  <c:y val="-0.149872005462326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227,5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Лист2!$C$44:$D$44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Лист2!$C$45:$D$45</c:f>
              <c:numCache>
                <c:formatCode>_-* #,##0.0\ _₽_-;\-* #,##0.0\ _₽_-;_-* "-"?\ _₽_-;_-@_-</c:formatCode>
                <c:ptCount val="2"/>
                <c:pt idx="0">
                  <c:v>136.5</c:v>
                </c:pt>
                <c:pt idx="1">
                  <c:v>182.1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Лист2!$B$58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2025г</a:t>
                    </a:r>
                    <a:r>
                      <a:rPr lang="ru-RU"/>
                      <a:t>.;  </a:t>
                    </a:r>
                    <a:r>
                      <a:rPr lang="ru-RU" smtClean="0"/>
                      <a:t>120,6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979797847072903"/>
                  <c:y val="5.5773461596798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Лист2!$C$57:$D$57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Лист2!$C$58:$D$58</c:f>
              <c:numCache>
                <c:formatCode>_-* #,##0.0\ _₽_-;\-* #,##0.0\ _₽_-;_-* "-"?\ _₽_-;_-@_-</c:formatCode>
                <c:ptCount val="2"/>
                <c:pt idx="0">
                  <c:v>140.30000000000001</c:v>
                </c:pt>
                <c:pt idx="1">
                  <c:v>89.2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Лист2!$B$40</c:f>
              <c:strCache>
                <c:ptCount val="1"/>
                <c:pt idx="0">
                  <c:v>Социальная направленность</c:v>
                </c:pt>
              </c:strCache>
            </c:strRef>
          </c:tx>
          <c:dLbls>
            <c:dLbl>
              <c:idx val="0"/>
              <c:layout>
                <c:manualLayout>
                  <c:x val="-0.2251008753164542"/>
                  <c:y val="2.34450899141503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235818951558575"/>
                  <c:y val="-0.102044044145081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Лист2!$C$39:$D$39</c:f>
              <c:strCache>
                <c:ptCount val="2"/>
                <c:pt idx="0">
                  <c:v>2024г.</c:v>
                </c:pt>
                <c:pt idx="1">
                  <c:v>2025г.</c:v>
                </c:pt>
              </c:strCache>
            </c:strRef>
          </c:cat>
          <c:val>
            <c:numRef>
              <c:f>Лист2!$C$40:$D$40</c:f>
              <c:numCache>
                <c:formatCode>_-* #,##0.0\ _₽_-;\-* #,##0.0\ _₽_-;_-* "-"?\ _₽_-;_-@_-</c:formatCode>
                <c:ptCount val="2"/>
                <c:pt idx="0">
                  <c:v>1436.5</c:v>
                </c:pt>
                <c:pt idx="1">
                  <c:v>1537.9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Лист2!$B$53</c:f>
              <c:strCache>
                <c:ptCount val="1"/>
                <c:pt idx="0">
                  <c:v>Прочие расходы</c:v>
                </c:pt>
              </c:strCache>
            </c:strRef>
          </c:tx>
          <c:dLbls>
            <c:dLbl>
              <c:idx val="0"/>
              <c:layout>
                <c:manualLayout>
                  <c:x val="-0.19741064608499198"/>
                  <c:y val="0.12178364816202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690664741812587"/>
                  <c:y val="-0.297457265728648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Лист2!$C$52:$D$52</c:f>
              <c:strCache>
                <c:ptCount val="2"/>
                <c:pt idx="0">
                  <c:v>2024г.</c:v>
                </c:pt>
                <c:pt idx="1">
                  <c:v>2025г.</c:v>
                </c:pt>
              </c:strCache>
            </c:strRef>
          </c:cat>
          <c:val>
            <c:numRef>
              <c:f>Лист2!$C$53:$D$53</c:f>
              <c:numCache>
                <c:formatCode>_-* #,##0.0\ _₽_-;\-* #,##0.0\ _₽_-;_-* "-"?\ _₽_-;_-@_-</c:formatCode>
                <c:ptCount val="2"/>
                <c:pt idx="0">
                  <c:v>21.8</c:v>
                </c:pt>
                <c:pt idx="1">
                  <c:v>45.4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7030A0"/>
            </a:solidFill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bevelT w="95250" h="101600" prst="divot"/>
              <a:contourClr>
                <a:srgbClr val="000000"/>
              </a:contourClr>
            </a:sp3d>
          </c:spPr>
          <c:explosion val="25"/>
          <c:dPt>
            <c:idx val="0"/>
            <c:bubble3D val="0"/>
          </c:dPt>
          <c:dPt>
            <c:idx val="1"/>
            <c:bubble3D val="0"/>
            <c:explosion val="0"/>
            <c:spPr>
              <a:solidFill>
                <a:srgbClr val="AF218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 prst="divot"/>
                <a:contourClr>
                  <a:srgbClr val="000000"/>
                </a:contourClr>
              </a:sp3d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Лист2!$B$5:$B$6</c:f>
              <c:strCache>
                <c:ptCount val="2"/>
                <c:pt idx="0">
                  <c:v>Программные расходы              (1858146,6)</c:v>
                </c:pt>
                <c:pt idx="1">
                  <c:v>Не программные расходы (293907,6)</c:v>
                </c:pt>
              </c:strCache>
            </c:strRef>
          </c:cat>
          <c:val>
            <c:numRef>
              <c:f>Лист2!$C$5:$C$6</c:f>
              <c:numCache>
                <c:formatCode>#,##0.0</c:formatCode>
                <c:ptCount val="2"/>
                <c:pt idx="0">
                  <c:v>1858146.6</c:v>
                </c:pt>
                <c:pt idx="1">
                  <c:v>293907.59999999998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155338003379745"/>
          <c:y val="0.31609862983260617"/>
          <c:w val="0.33358074736335341"/>
          <c:h val="0.5200118556081287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20"/>
      <c:depthPercent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68403933379053E-2"/>
          <c:y val="0.11342592592592593"/>
          <c:w val="0.88127526624868302"/>
          <c:h val="0.81018518518518523"/>
        </c:manualLayout>
      </c:layout>
      <c:pie3DChart>
        <c:varyColors val="1"/>
        <c:ser>
          <c:idx val="0"/>
          <c:order val="0"/>
          <c:spPr>
            <a:ln w="22225"/>
            <a:effectLst>
              <a:outerShdw blurRad="304800" dist="1155700" dir="14580000" sx="150000" sy="150000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bevelT w="120650" h="152400"/>
              <a:bevelB w="25400" h="101600"/>
              <a:contourClr>
                <a:srgbClr val="000000"/>
              </a:contourClr>
            </a:sp3d>
          </c:spPr>
          <c:explosion val="16"/>
          <c:dPt>
            <c:idx val="0"/>
            <c:bubble3D val="0"/>
            <c:explosion val="17"/>
          </c:dPt>
          <c:dPt>
            <c:idx val="1"/>
            <c:bubble3D val="0"/>
            <c:explosion val="24"/>
          </c:dPt>
          <c:dPt>
            <c:idx val="2"/>
            <c:bubble3D val="0"/>
            <c:explosion val="27"/>
          </c:dPt>
          <c:dLbls>
            <c:dLbl>
              <c:idx val="0"/>
              <c:layout>
                <c:manualLayout>
                  <c:x val="-0.14382129008676758"/>
                  <c:y val="4.47459171770195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Фонд </a:t>
                    </a:r>
                    <a:r>
                      <a:rPr lang="ru-RU" dirty="0"/>
                      <a:t>оплаты труда
</a:t>
                    </a:r>
                    <a:r>
                      <a:rPr lang="ru-RU" dirty="0" smtClean="0"/>
                      <a:t>60,8%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0225516961020356E-2"/>
                  <c:y val="-0.10420093321668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Коммунальные </a:t>
                    </a:r>
                    <a:r>
                      <a:rPr lang="ru-RU" dirty="0"/>
                      <a:t>платежи
</a:t>
                    </a:r>
                    <a:r>
                      <a:rPr lang="ru-RU" dirty="0" smtClean="0"/>
                      <a:t>9,8%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170166806805673E-2"/>
                  <c:y val="-2.2620297462817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Софинансирование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741351804754549"/>
                  <c:y val="-4.32407407407407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расходы
</a:t>
                    </a:r>
                    <a:r>
                      <a:rPr lang="ru-RU" dirty="0" smtClean="0"/>
                      <a:t>25,3%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1" i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Лист5!$C$22:$C$25</c:f>
              <c:strCache>
                <c:ptCount val="4"/>
                <c:pt idx="0">
                  <c:v>Фонд оплаты труда</c:v>
                </c:pt>
                <c:pt idx="1">
                  <c:v>Коммунальные платежи</c:v>
                </c:pt>
                <c:pt idx="2">
                  <c:v>Софинансирование</c:v>
                </c:pt>
                <c:pt idx="3">
                  <c:v>Иные расходы</c:v>
                </c:pt>
              </c:strCache>
            </c:strRef>
          </c:cat>
          <c:val>
            <c:numRef>
              <c:f>Лист5!$D$22:$D$25</c:f>
              <c:numCache>
                <c:formatCode>#,##0</c:formatCode>
                <c:ptCount val="4"/>
                <c:pt idx="0">
                  <c:v>400429</c:v>
                </c:pt>
                <c:pt idx="1">
                  <c:v>62283</c:v>
                </c:pt>
                <c:pt idx="2">
                  <c:v>54676</c:v>
                </c:pt>
                <c:pt idx="3">
                  <c:v>202947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accent1">
          <a:lumMod val="50000"/>
          <a:alpha val="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2376792442165295E-2"/>
                  <c:y val="-4.738279494649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738279494649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12287718518605E-2"/>
                  <c:y val="-4.2118039952443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825943316239713E-3"/>
                  <c:y val="-4.738279494649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23891497435958E-2"/>
                  <c:y val="-3.685328495838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Лист1!$D$3:$D$7</c:f>
              <c:numCache>
                <c:formatCode>#,##0.0</c:formatCode>
                <c:ptCount val="5"/>
                <c:pt idx="0">
                  <c:v>10346.5</c:v>
                </c:pt>
                <c:pt idx="1">
                  <c:v>10046.5</c:v>
                </c:pt>
                <c:pt idx="2">
                  <c:v>3419.7</c:v>
                </c:pt>
                <c:pt idx="3">
                  <c:v>2279.6999999999998</c:v>
                </c:pt>
                <c:pt idx="4">
                  <c:v>1139.7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064768"/>
        <c:axId val="240082944"/>
        <c:axId val="0"/>
      </c:bar3DChart>
      <c:catAx>
        <c:axId val="240064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082944"/>
        <c:crosses val="autoZero"/>
        <c:auto val="1"/>
        <c:lblAlgn val="ctr"/>
        <c:lblOffset val="100"/>
        <c:noMultiLvlLbl val="0"/>
      </c:catAx>
      <c:valAx>
        <c:axId val="24008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064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2.8530326695726617E-2"/>
          <c:w val="0.84048775153105859"/>
          <c:h val="0.84873739519138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на 2025 год</c:v>
                </c:pt>
                <c:pt idx="1">
                  <c:v>Исполнено за 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665650</c:v>
                </c:pt>
                <c:pt idx="1">
                  <c:v>673467.8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на 2025 год</c:v>
                </c:pt>
                <c:pt idx="1">
                  <c:v>Исполнено за 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1778278.8</c:v>
                </c:pt>
                <c:pt idx="1">
                  <c:v>1654526.5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401792"/>
        <c:axId val="194403328"/>
      </c:barChart>
      <c:catAx>
        <c:axId val="19440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4403328"/>
        <c:crosses val="autoZero"/>
        <c:auto val="1"/>
        <c:lblAlgn val="ctr"/>
        <c:lblOffset val="100"/>
        <c:noMultiLvlLbl val="0"/>
      </c:catAx>
      <c:valAx>
        <c:axId val="1944033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440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92201322056963"/>
          <c:y val="0.35818280465032043"/>
          <c:w val="0.23053477690288715"/>
          <c:h val="0.4500907813895868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74712109020862"/>
          <c:y val="1.7492459378477026E-2"/>
          <c:w val="0.49016438645352572"/>
          <c:h val="0.908625202506521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0497817588017688"/>
                  <c:y val="0.18255080575842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738528304266562"/>
                  <c:y val="7.65485121536199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418276174072348"/>
                  <c:y val="-0.342447695870049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384173</c:v>
                </c:pt>
                <c:pt idx="1">
                  <c:v>289295</c:v>
                </c:pt>
                <c:pt idx="2">
                  <c:v>1654527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999604620925838"/>
          <c:y val="0.52417713821271317"/>
          <c:w val="0.27708335476460855"/>
          <c:h val="0.3806671334763973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8541302079941"/>
          <c:y val="9.6794029058499667E-2"/>
          <c:w val="0.55216895822717371"/>
          <c:h val="0.82110938290807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5329ED"/>
              </a:solidFill>
            </c:spPr>
          </c:dPt>
          <c:dLbls>
            <c:dLbl>
              <c:idx val="0"/>
              <c:layout>
                <c:manualLayout>
                  <c:x val="-0.14460513528491534"/>
                  <c:y val="0.158890138750015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781130166050752E-2"/>
                  <c:y val="-2.62810305027836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79731491636777E-2"/>
                  <c:y val="-0.113638608055894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3953436068079E-2"/>
                  <c:y val="-3.2040271178930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212334130896046E-2"/>
                  <c:y val="-0.120824923773901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231060144175496E-2"/>
                  <c:y val="-0.123874353466898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450091814549966E-2"/>
                  <c:y val="-9.7412980347862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75307982943177E-2"/>
                  <c:y val="-0.117047703301868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Прочие (ЕНВД, ЕСХН, госпошлина)</c:v>
                </c:pt>
                <c:pt idx="4">
                  <c:v>Патент</c:v>
                </c:pt>
                <c:pt idx="5">
                  <c:v>Налог на иущество ФЛ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248833</c:v>
                </c:pt>
                <c:pt idx="1">
                  <c:v>19237</c:v>
                </c:pt>
                <c:pt idx="2">
                  <c:v>40639</c:v>
                </c:pt>
                <c:pt idx="3">
                  <c:v>30018</c:v>
                </c:pt>
                <c:pt idx="4">
                  <c:v>11832</c:v>
                </c:pt>
                <c:pt idx="5">
                  <c:v>18025</c:v>
                </c:pt>
                <c:pt idx="6">
                  <c:v>15589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40639733133675"/>
          <c:y val="2.887989297485466E-2"/>
          <c:w val="0.22246803163772433"/>
          <c:h val="0.679013674406547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2"/>
            <c:bubble3D val="0"/>
            <c:explosion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8039449912173445E-2"/>
                  <c:y val="-0.13988068416985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082472388908914E-2"/>
                  <c:y val="-7.284361919247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44417811546847"/>
                  <c:y val="9.590264709060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821714921109773E-2"/>
                  <c:y val="-8.07094520891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гос. и муницип.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Прочие неналоговые доходы (от продажи матер. и нематер. активов, штрафы, инициативные платежи,прочие)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18335</c:v>
                </c:pt>
                <c:pt idx="1">
                  <c:v>1680</c:v>
                </c:pt>
                <c:pt idx="2">
                  <c:v>250168</c:v>
                </c:pt>
                <c:pt idx="3">
                  <c:v>19112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8332850575156201"/>
          <c:y val="7.723538778664242E-2"/>
          <c:w val="0.31667149424843793"/>
          <c:h val="0.7555179493662110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8558297615781"/>
          <c:y val="3.0654346863615487E-2"/>
          <c:w val="0.49016438645352572"/>
          <c:h val="0.908625202506521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3.9794411826664745E-2"/>
                  <c:y val="-2.492177486083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956479677113058E-2"/>
                  <c:y val="5.501710423551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40100249169324"/>
                  <c:y val="-2.304926318302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70708940621135E-2"/>
                  <c:y val="-2.32028892733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МБТ, прочие безвозмездные поступления и доходы от возврата остатков субсидий, субвенций и иных МБТ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371557</c:v>
                </c:pt>
                <c:pt idx="1">
                  <c:v>396110</c:v>
                </c:pt>
                <c:pt idx="2">
                  <c:v>872952</c:v>
                </c:pt>
                <c:pt idx="3">
                  <c:v>56152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72561665046834978"/>
          <c:y val="0.14968672635047184"/>
          <c:w val="0.2657266052099691"/>
          <c:h val="0.6555173388694788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99937820612467"/>
          <c:w val="0.8415506514601826"/>
          <c:h val="0.828598133821202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depthPercent val="1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21257899341545E-3"/>
          <c:y val="0.12381174090214322"/>
          <c:w val="0.88053346044316472"/>
          <c:h val="0.863540164870851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0492159914392572E-2"/>
                  <c:y val="-5.855188162899089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Общегосударственные вопросы </a:t>
                    </a:r>
                    <a:r>
                      <a:rPr lang="ru-RU" sz="1100" b="1" dirty="0" smtClean="0"/>
                      <a:t>(</a:t>
                    </a:r>
                    <a:r>
                      <a:rPr lang="ru-RU" sz="1100" b="1" dirty="0"/>
                      <a:t>227515,5)
11%</a:t>
                    </a:r>
                    <a:endParaRPr lang="ru-RU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8893826400967716E-2"/>
                  <c:y val="-6.661607324184180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Национальная </a:t>
                    </a:r>
                    <a:r>
                      <a:rPr lang="ru-RU" b="1" dirty="0"/>
                      <a:t>оборона (4019,4)
</a:t>
                    </a:r>
                    <a:r>
                      <a:rPr lang="ru-RU" b="1" dirty="0" smtClean="0"/>
                      <a:t>0,19%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2275132241865074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Национальная безопасность и правоохранительная деятельность </a:t>
                    </a:r>
                    <a:r>
                      <a:rPr lang="ru-RU" b="1" dirty="0" smtClean="0"/>
                      <a:t>(</a:t>
                    </a:r>
                    <a:r>
                      <a:rPr lang="ru-RU" b="1" dirty="0"/>
                      <a:t>15289,6)
</a:t>
                    </a:r>
                    <a:r>
                      <a:rPr lang="ru-RU" b="1" dirty="0" smtClean="0"/>
                      <a:t>0,71%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0.1052522954094326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Национальная экономика    (120622,9)
</a:t>
                    </a:r>
                    <a:r>
                      <a:rPr lang="ru-RU" b="1" dirty="0" smtClean="0"/>
                      <a:t>5,61%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817397548197747E-3"/>
                  <c:y val="0.110873635690873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Жилищно-коммунальное </a:t>
                    </a:r>
                    <a:r>
                      <a:rPr lang="ru-RU" b="1" dirty="0" smtClean="0"/>
                      <a:t>хозяйство(220684,7</a:t>
                    </a:r>
                    <a:r>
                      <a:rPr lang="ru-RU" b="1" dirty="0"/>
                      <a:t>)
</a:t>
                    </a:r>
                    <a:r>
                      <a:rPr lang="ru-RU" b="1" dirty="0" smtClean="0"/>
                      <a:t>10,25%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7343259286628024"/>
                  <c:y val="0.1282386131784763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Охрана окружающей среды(24473,3)
</a:t>
                    </a:r>
                    <a:r>
                      <a:rPr lang="ru-RU" b="1" dirty="0" smtClean="0"/>
                      <a:t>1,14%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7101159499600893"/>
                  <c:y val="-4.422974025704561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Образование(1205533</a:t>
                    </a:r>
                    <a:r>
                      <a:rPr lang="ru-RU" b="1" dirty="0"/>
                      <a:t>)
</a:t>
                    </a:r>
                    <a:r>
                      <a:rPr lang="ru-RU" b="1" dirty="0" smtClean="0"/>
                      <a:t>56,02%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842620106591004"/>
                  <c:y val="7.598224912713767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Культура, кинематография(93565,5)
</a:t>
                    </a:r>
                    <a:r>
                      <a:rPr lang="ru-RU" b="1" dirty="0" smtClean="0"/>
                      <a:t>4,35%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24321334147812235"/>
                  <c:y val="-2.2135147319292506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u="sng"/>
                      <a:t>Здравоохранение(294)
0,01%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4325116071957641"/>
                  <c:y val="-6.02639681550648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Социальная </a:t>
                    </a:r>
                    <a:r>
                      <a:rPr lang="ru-RU" b="1" dirty="0"/>
                      <a:t>политика(32501,6)
</a:t>
                    </a:r>
                    <a:r>
                      <a:rPr lang="ru-RU" b="1" dirty="0" smtClean="0"/>
                      <a:t>1,51%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5276337528887277"/>
                  <c:y val="-0.1186880563259490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Физическая культура и спорт(206276,3)
</a:t>
                    </a:r>
                    <a:r>
                      <a:rPr lang="ru-RU" b="1" dirty="0" smtClean="0"/>
                      <a:t>9,59%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9.8237984983844034E-2"/>
                  <c:y val="-8.344158314245528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СМИ(1276,5)</a:t>
                    </a:r>
                    <a:r>
                      <a:rPr lang="ru-RU" sz="1100" b="1" dirty="0"/>
                      <a:t>
</a:t>
                    </a:r>
                    <a:r>
                      <a:rPr lang="ru-RU" sz="1100" b="1" dirty="0" smtClean="0"/>
                      <a:t>0,06%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2.6019463838182447E-2"/>
                  <c:y val="-0.1334536237068968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Обслуживание государственного и муниципального долга(1,9)
</a:t>
                    </a:r>
                    <a:r>
                      <a:rPr lang="ru-RU" b="1" dirty="0" smtClean="0"/>
                      <a:t>0,0001%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 u="sng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Лист3!$B$5:$B$17</c:f>
              <c:strCache>
                <c:ptCount val="13"/>
                <c:pt idx="0">
                  <c:v>Общегосударственные вопросы                    (227515,5)</c:v>
                </c:pt>
                <c:pt idx="1">
                  <c:v>Национальная оборона (4019,4)</c:v>
                </c:pt>
                <c:pt idx="2">
                  <c:v>Национальная безопасность и правоохранительная деятельность           (15289,6)</c:v>
                </c:pt>
                <c:pt idx="3">
                  <c:v>Национальная экономика    (120622,9)</c:v>
                </c:pt>
                <c:pt idx="4">
                  <c:v>Жилищно-коммунальное хозяйство           (220684,7)</c:v>
                </c:pt>
                <c:pt idx="5">
                  <c:v>Охрана окружающей среды(24473,3)</c:v>
                </c:pt>
                <c:pt idx="6">
                  <c:v>Образование(1205533)</c:v>
                </c:pt>
                <c:pt idx="7">
                  <c:v>Культура, кинематография(93565,5)</c:v>
                </c:pt>
                <c:pt idx="8">
                  <c:v>Здравоохранение(294)</c:v>
                </c:pt>
                <c:pt idx="9">
                  <c:v>Социальная политика(32501,6)</c:v>
                </c:pt>
                <c:pt idx="10">
                  <c:v>Физическая культура и спорт(206276,3)</c:v>
                </c:pt>
                <c:pt idx="11">
                  <c:v>Средства массовой информации(1276,5)</c:v>
                </c:pt>
                <c:pt idx="12">
                  <c:v>Обслуживание государственного и муниципального долга(1,9)</c:v>
                </c:pt>
              </c:strCache>
            </c:strRef>
          </c:cat>
          <c:val>
            <c:numRef>
              <c:f>Лист3!$C$5:$C$17</c:f>
              <c:numCache>
                <c:formatCode>0.00%</c:formatCode>
                <c:ptCount val="13"/>
                <c:pt idx="0">
                  <c:v>0.10572015333071072</c:v>
                </c:pt>
                <c:pt idx="1">
                  <c:v>1.8677038896139325E-3</c:v>
                </c:pt>
                <c:pt idx="2">
                  <c:v>7.1046537768426092E-3</c:v>
                </c:pt>
                <c:pt idx="3">
                  <c:v>5.6050121785966162E-2</c:v>
                </c:pt>
                <c:pt idx="4">
                  <c:v>0.10254606970400652</c:v>
                </c:pt>
                <c:pt idx="5">
                  <c:v>1.1372064885726389E-2</c:v>
                </c:pt>
                <c:pt idx="6">
                  <c:v>0.56017780593072419</c:v>
                </c:pt>
                <c:pt idx="7">
                  <c:v>4.3477297179597051E-2</c:v>
                </c:pt>
                <c:pt idx="8">
                  <c:v>1.3661365963738272E-4</c:v>
                </c:pt>
                <c:pt idx="9">
                  <c:v>1.510259360568149E-2</c:v>
                </c:pt>
                <c:pt idx="10">
                  <c:v>9.5850885168226693E-2</c:v>
                </c:pt>
                <c:pt idx="11">
                  <c:v>5.9315420587455463E-4</c:v>
                </c:pt>
                <c:pt idx="12" formatCode="0.0000%">
                  <c:v>8.828773922143781E-7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Лист2!$B$29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-0.21591456850666826"/>
                  <c:y val="8.51571684351137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2025г</a:t>
                    </a:r>
                    <a:r>
                      <a:rPr lang="ru-RU" dirty="0"/>
                      <a:t>.;  </a:t>
                    </a:r>
                    <a:r>
                      <a:rPr lang="ru-RU" dirty="0" smtClean="0"/>
                      <a:t>220,7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965372884396867"/>
                  <c:y val="-0.1996057528475209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 2024г</a:t>
                    </a:r>
                    <a:r>
                      <a:rPr lang="ru-RU" sz="1400" dirty="0"/>
                      <a:t>.;  </a:t>
                    </a:r>
                    <a:r>
                      <a:rPr lang="ru-RU" sz="1400" dirty="0" smtClean="0"/>
                      <a:t>833,6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Лист2!$C$28:$D$28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Лист2!$C$29:$D$29</c:f>
              <c:numCache>
                <c:formatCode>_-* #,##0.0\ _₽_-;\-* #,##0.0\ _₽_-;_-* "-"?\ _₽_-;_-@_-</c:formatCode>
                <c:ptCount val="2"/>
                <c:pt idx="0">
                  <c:v>604.9</c:v>
                </c:pt>
                <c:pt idx="1">
                  <c:v>1088.7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60B64-D332-4414-9424-32698DFD547E}" type="doc">
      <dgm:prSet loTypeId="urn:microsoft.com/office/officeart/2005/8/layout/chevron2" loCatId="process" qsTypeId="urn:microsoft.com/office/officeart/2005/8/quickstyle/3d2#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BD4FD5-275C-453C-AEBA-54BD13F91E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BA1FDE-003C-408E-B651-7DAD9B9CF3D0}" type="parTrans" cxnId="{17101F7D-5DFD-498F-A843-C5BDD403F6EA}">
      <dgm:prSet/>
      <dgm:spPr/>
      <dgm:t>
        <a:bodyPr/>
        <a:lstStyle/>
        <a:p>
          <a:endParaRPr lang="ru-RU"/>
        </a:p>
      </dgm:t>
    </dgm:pt>
    <dgm:pt modelId="{E21AABA7-8C45-4D65-8FC3-34311BF26928}" type="sibTrans" cxnId="{17101F7D-5DFD-498F-A843-C5BDD403F6EA}">
      <dgm:prSet/>
      <dgm:spPr/>
      <dgm:t>
        <a:bodyPr/>
        <a:lstStyle/>
        <a:p>
          <a:endParaRPr lang="ru-RU"/>
        </a:p>
      </dgm:t>
    </dgm:pt>
    <dgm:pt modelId="{CBED3D6B-AB9E-41C3-BE7B-B9CD300563D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4597F0-E5B5-43C8-A0A9-54BDF714AE8B}" type="parTrans" cxnId="{B61503C8-E154-4646-A485-7DF6201C91F2}">
      <dgm:prSet/>
      <dgm:spPr/>
      <dgm:t>
        <a:bodyPr/>
        <a:lstStyle/>
        <a:p>
          <a:endParaRPr lang="ru-RU"/>
        </a:p>
      </dgm:t>
    </dgm:pt>
    <dgm:pt modelId="{B28497FC-B3F3-4026-89A6-B9244F2DCA25}" type="sibTrans" cxnId="{B61503C8-E154-4646-A485-7DF6201C91F2}">
      <dgm:prSet/>
      <dgm:spPr/>
      <dgm:t>
        <a:bodyPr/>
        <a:lstStyle/>
        <a:p>
          <a:endParaRPr lang="ru-RU"/>
        </a:p>
      </dgm:t>
    </dgm:pt>
    <dgm:pt modelId="{77C69B1E-2B9F-41FF-A195-539B5BD438C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54,3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337D40-1B64-45EA-A8A4-64734E6840CD}" type="parTrans" cxnId="{1C0ACCD1-7FD4-4C62-AB06-830A9C01627C}">
      <dgm:prSet/>
      <dgm:spPr/>
      <dgm:t>
        <a:bodyPr/>
        <a:lstStyle/>
        <a:p>
          <a:endParaRPr lang="ru-RU"/>
        </a:p>
      </dgm:t>
    </dgm:pt>
    <dgm:pt modelId="{368F8C4D-D294-4765-9A21-3472BC1EA722}" type="sibTrans" cxnId="{1C0ACCD1-7FD4-4C62-AB06-830A9C01627C}">
      <dgm:prSet/>
      <dgm:spPr/>
      <dgm:t>
        <a:bodyPr/>
        <a:lstStyle/>
        <a:p>
          <a:endParaRPr lang="ru-RU"/>
        </a:p>
      </dgm:t>
    </dgm:pt>
    <dgm:pt modelId="{9E786375-C752-4951-8631-8553E15CA75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9E35CC-315A-4152-A104-155BD1C69FD3}" type="parTrans" cxnId="{C0B6873A-70A6-46D2-A1F2-58A2B4DA0C8F}">
      <dgm:prSet/>
      <dgm:spPr/>
      <dgm:t>
        <a:bodyPr/>
        <a:lstStyle/>
        <a:p>
          <a:endParaRPr lang="ru-RU"/>
        </a:p>
      </dgm:t>
    </dgm:pt>
    <dgm:pt modelId="{73703C7F-BE86-4FD0-9074-6D2329B0FF7A}" type="sibTrans" cxnId="{C0B6873A-70A6-46D2-A1F2-58A2B4DA0C8F}">
      <dgm:prSet/>
      <dgm:spPr/>
      <dgm:t>
        <a:bodyPr/>
        <a:lstStyle/>
        <a:p>
          <a:endParaRPr lang="ru-RU"/>
        </a:p>
      </dgm:t>
    </dgm:pt>
    <dgm:pt modelId="{31CCABBF-D933-4644-BA50-FBFDD806400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243,9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9C2B6C-0B0A-43D6-83B1-2C8BCFEEE284}" type="sibTrans" cxnId="{EE8B7745-43BB-411A-8AF6-5D929C667B4A}">
      <dgm:prSet/>
      <dgm:spPr/>
      <dgm:t>
        <a:bodyPr/>
        <a:lstStyle/>
        <a:p>
          <a:endParaRPr lang="ru-RU"/>
        </a:p>
      </dgm:t>
    </dgm:pt>
    <dgm:pt modelId="{35B6496D-0E0B-424C-8813-1E69E2BD7EE0}" type="parTrans" cxnId="{EE8B7745-43BB-411A-8AF6-5D929C667B4A}">
      <dgm:prSet/>
      <dgm:spPr/>
      <dgm:t>
        <a:bodyPr/>
        <a:lstStyle/>
        <a:p>
          <a:endParaRPr lang="ru-RU"/>
        </a:p>
      </dgm:t>
    </dgm:pt>
    <dgm:pt modelId="{61FFD13A-1792-427A-A1F3-2E34F191C68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1275,5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854A56-32AB-46E4-8A57-8BCBAA849DE1}" type="sibTrans" cxnId="{8E5972B3-23C9-490E-86D6-3759660DE8B2}">
      <dgm:prSet/>
      <dgm:spPr/>
      <dgm:t>
        <a:bodyPr/>
        <a:lstStyle/>
        <a:p>
          <a:endParaRPr lang="ru-RU"/>
        </a:p>
      </dgm:t>
    </dgm:pt>
    <dgm:pt modelId="{4D004A6B-0044-4BB5-B1E0-EA10879577EC}" type="parTrans" cxnId="{8E5972B3-23C9-490E-86D6-3759660DE8B2}">
      <dgm:prSet/>
      <dgm:spPr/>
      <dgm:t>
        <a:bodyPr/>
        <a:lstStyle/>
        <a:p>
          <a:endParaRPr lang="ru-RU"/>
        </a:p>
      </dgm:t>
    </dgm:pt>
    <dgm:pt modelId="{8571194E-E6AD-428D-9247-2619ACEDF2EC}" type="pres">
      <dgm:prSet presAssocID="{71760B64-D332-4414-9424-32698DFD5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DAED9-5829-43D7-A6D3-E00735DF853E}" type="pres">
      <dgm:prSet presAssocID="{61FFD13A-1792-427A-A1F3-2E34F191C689}" presName="composite" presStyleCnt="0"/>
      <dgm:spPr/>
      <dgm:t>
        <a:bodyPr/>
        <a:lstStyle/>
        <a:p>
          <a:endParaRPr lang="ru-RU"/>
        </a:p>
      </dgm:t>
    </dgm:pt>
    <dgm:pt modelId="{EAAB5359-4F29-4FD8-8E65-585E14F31B18}" type="pres">
      <dgm:prSet presAssocID="{61FFD13A-1792-427A-A1F3-2E34F191C689}" presName="parentText" presStyleLbl="alignNode1" presStyleIdx="0" presStyleCnt="3" custScaleX="129615" custScaleY="127839" custLinFactNeighborX="-60550" custLinFactNeighborY="-9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95ED-40D7-4B85-9C45-8490DDF3C51D}" type="pres">
      <dgm:prSet presAssocID="{61FFD13A-1792-427A-A1F3-2E34F191C689}" presName="descendantText" presStyleLbl="alignAcc1" presStyleIdx="0" presStyleCnt="3" custScaleX="96090" custScaleY="142785" custLinFactNeighborX="-1103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C77F-4DEC-4A8F-B23F-094C2E3CFF9A}" type="pres">
      <dgm:prSet presAssocID="{04854A56-32AB-46E4-8A57-8BCBAA849DE1}" presName="sp" presStyleCnt="0"/>
      <dgm:spPr/>
      <dgm:t>
        <a:bodyPr/>
        <a:lstStyle/>
        <a:p>
          <a:endParaRPr lang="ru-RU"/>
        </a:p>
      </dgm:t>
    </dgm:pt>
    <dgm:pt modelId="{9563E132-9FCA-4B37-817A-64BA69BB2BB3}" type="pres">
      <dgm:prSet presAssocID="{31CCABBF-D933-4644-BA50-FBFDD806400C}" presName="composite" presStyleCnt="0"/>
      <dgm:spPr/>
      <dgm:t>
        <a:bodyPr/>
        <a:lstStyle/>
        <a:p>
          <a:endParaRPr lang="ru-RU"/>
        </a:p>
      </dgm:t>
    </dgm:pt>
    <dgm:pt modelId="{14A4CBFE-2D4C-4909-BADA-D74439CB4F0D}" type="pres">
      <dgm:prSet presAssocID="{31CCABBF-D933-4644-BA50-FBFDD806400C}" presName="parentText" presStyleLbl="alignNode1" presStyleIdx="1" presStyleCnt="3" custScaleX="135784" custScaleY="133615" custLinFactNeighborX="-63960" custLinFactNeighborY="8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CB91-C184-4D9D-B6CF-6F5E42E02D77}" type="pres">
      <dgm:prSet presAssocID="{31CCABBF-D933-4644-BA50-FBFDD806400C}" presName="descendantText" presStyleLbl="alignAcc1" presStyleIdx="1" presStyleCnt="3" custScaleX="96326" custScaleY="152345" custLinFactNeighborX="-11497" custLinFactNeighborY="1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7C63-9EF0-4B6B-B416-D5D55E82BBA6}" type="pres">
      <dgm:prSet presAssocID="{AC9C2B6C-0B0A-43D6-83B1-2C8BCFEEE284}" presName="sp" presStyleCnt="0"/>
      <dgm:spPr/>
      <dgm:t>
        <a:bodyPr/>
        <a:lstStyle/>
        <a:p>
          <a:endParaRPr lang="ru-RU"/>
        </a:p>
      </dgm:t>
    </dgm:pt>
    <dgm:pt modelId="{3819634B-90E4-42D6-A847-A9592A4024CB}" type="pres">
      <dgm:prSet presAssocID="{77C69B1E-2B9F-41FF-A195-539B5BD438CC}" presName="composite" presStyleCnt="0"/>
      <dgm:spPr/>
      <dgm:t>
        <a:bodyPr/>
        <a:lstStyle/>
        <a:p>
          <a:endParaRPr lang="ru-RU"/>
        </a:p>
      </dgm:t>
    </dgm:pt>
    <dgm:pt modelId="{0C200F6F-E219-476E-8355-58B95D7172F6}" type="pres">
      <dgm:prSet presAssocID="{77C69B1E-2B9F-41FF-A195-539B5BD438CC}" presName="parentText" presStyleLbl="alignNode1" presStyleIdx="2" presStyleCnt="3" custScaleX="133787" custScaleY="127686" custLinFactNeighborX="-63960" custLinFactNeighborY="11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95EC-CEED-4741-98A4-7843F408B714}" type="pres">
      <dgm:prSet presAssocID="{77C69B1E-2B9F-41FF-A195-539B5BD438CC}" presName="descendantText" presStyleLbl="alignAcc1" presStyleIdx="2" presStyleCnt="3" custScaleX="95928" custScaleY="159155" custLinFactNeighborX="-10840" custLinFactNeighborY="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503C8-E154-4646-A485-7DF6201C91F2}" srcId="{31CCABBF-D933-4644-BA50-FBFDD806400C}" destId="{CBED3D6B-AB9E-41C3-BE7B-B9CD300563D1}" srcOrd="0" destOrd="0" parTransId="{324597F0-E5B5-43C8-A0A9-54BDF714AE8B}" sibTransId="{B28497FC-B3F3-4026-89A6-B9244F2DCA25}"/>
    <dgm:cxn modelId="{90F609B6-340F-413F-98FD-6769076A312F}" type="presOf" srcId="{CBED3D6B-AB9E-41C3-BE7B-B9CD300563D1}" destId="{FA47CB91-C184-4D9D-B6CF-6F5E42E02D77}" srcOrd="0" destOrd="0" presId="urn:microsoft.com/office/officeart/2005/8/layout/chevron2"/>
    <dgm:cxn modelId="{17101F7D-5DFD-498F-A843-C5BDD403F6EA}" srcId="{61FFD13A-1792-427A-A1F3-2E34F191C689}" destId="{B8BD4FD5-275C-453C-AEBA-54BD13F91E43}" srcOrd="0" destOrd="0" parTransId="{72BA1FDE-003C-408E-B651-7DAD9B9CF3D0}" sibTransId="{E21AABA7-8C45-4D65-8FC3-34311BF26928}"/>
    <dgm:cxn modelId="{131DF636-3748-40CE-954E-1470C1370ADE}" type="presOf" srcId="{61FFD13A-1792-427A-A1F3-2E34F191C689}" destId="{EAAB5359-4F29-4FD8-8E65-585E14F31B18}" srcOrd="0" destOrd="0" presId="urn:microsoft.com/office/officeart/2005/8/layout/chevron2"/>
    <dgm:cxn modelId="{C0B6873A-70A6-46D2-A1F2-58A2B4DA0C8F}" srcId="{77C69B1E-2B9F-41FF-A195-539B5BD438CC}" destId="{9E786375-C752-4951-8631-8553E15CA75D}" srcOrd="0" destOrd="0" parTransId="{C49E35CC-315A-4152-A104-155BD1C69FD3}" sibTransId="{73703C7F-BE86-4FD0-9074-6D2329B0FF7A}"/>
    <dgm:cxn modelId="{1C0ACCD1-7FD4-4C62-AB06-830A9C01627C}" srcId="{71760B64-D332-4414-9424-32698DFD547E}" destId="{77C69B1E-2B9F-41FF-A195-539B5BD438CC}" srcOrd="2" destOrd="0" parTransId="{FB337D40-1B64-45EA-A8A4-64734E6840CD}" sibTransId="{368F8C4D-D294-4765-9A21-3472BC1EA722}"/>
    <dgm:cxn modelId="{E43FCC9E-2411-4C91-B97F-93FD29D2871E}" type="presOf" srcId="{B8BD4FD5-275C-453C-AEBA-54BD13F91E43}" destId="{10FF95ED-40D7-4B85-9C45-8490DDF3C51D}" srcOrd="0" destOrd="0" presId="urn:microsoft.com/office/officeart/2005/8/layout/chevron2"/>
    <dgm:cxn modelId="{1BC269ED-0462-4CC3-8E0C-76453A3418B6}" type="presOf" srcId="{77C69B1E-2B9F-41FF-A195-539B5BD438CC}" destId="{0C200F6F-E219-476E-8355-58B95D7172F6}" srcOrd="0" destOrd="0" presId="urn:microsoft.com/office/officeart/2005/8/layout/chevron2"/>
    <dgm:cxn modelId="{2CC7FA49-ADA3-47DF-86E6-560BE800339A}" type="presOf" srcId="{9E786375-C752-4951-8631-8553E15CA75D}" destId="{B81795EC-CEED-4741-98A4-7843F408B714}" srcOrd="0" destOrd="0" presId="urn:microsoft.com/office/officeart/2005/8/layout/chevron2"/>
    <dgm:cxn modelId="{8E5972B3-23C9-490E-86D6-3759660DE8B2}" srcId="{71760B64-D332-4414-9424-32698DFD547E}" destId="{61FFD13A-1792-427A-A1F3-2E34F191C689}" srcOrd="0" destOrd="0" parTransId="{4D004A6B-0044-4BB5-B1E0-EA10879577EC}" sibTransId="{04854A56-32AB-46E4-8A57-8BCBAA849DE1}"/>
    <dgm:cxn modelId="{4FA663F6-9E55-4044-8F2C-3933AFEA360A}" type="presOf" srcId="{31CCABBF-D933-4644-BA50-FBFDD806400C}" destId="{14A4CBFE-2D4C-4909-BADA-D74439CB4F0D}" srcOrd="0" destOrd="0" presId="urn:microsoft.com/office/officeart/2005/8/layout/chevron2"/>
    <dgm:cxn modelId="{EE8B7745-43BB-411A-8AF6-5D929C667B4A}" srcId="{71760B64-D332-4414-9424-32698DFD547E}" destId="{31CCABBF-D933-4644-BA50-FBFDD806400C}" srcOrd="1" destOrd="0" parTransId="{35B6496D-0E0B-424C-8813-1E69E2BD7EE0}" sibTransId="{AC9C2B6C-0B0A-43D6-83B1-2C8BCFEEE284}"/>
    <dgm:cxn modelId="{FDDED7DA-04B8-412C-9DF4-8BA8D5E0B5B9}" type="presOf" srcId="{71760B64-D332-4414-9424-32698DFD547E}" destId="{8571194E-E6AD-428D-9247-2619ACEDF2EC}" srcOrd="0" destOrd="0" presId="urn:microsoft.com/office/officeart/2005/8/layout/chevron2"/>
    <dgm:cxn modelId="{E2106BBD-5A7F-4C68-A8A8-56575531997F}" type="presParOf" srcId="{8571194E-E6AD-428D-9247-2619ACEDF2EC}" destId="{3EADAED9-5829-43D7-A6D3-E00735DF853E}" srcOrd="0" destOrd="0" presId="urn:microsoft.com/office/officeart/2005/8/layout/chevron2"/>
    <dgm:cxn modelId="{09DC4642-A181-4519-BADD-0F79485946B1}" type="presParOf" srcId="{3EADAED9-5829-43D7-A6D3-E00735DF853E}" destId="{EAAB5359-4F29-4FD8-8E65-585E14F31B18}" srcOrd="0" destOrd="0" presId="urn:microsoft.com/office/officeart/2005/8/layout/chevron2"/>
    <dgm:cxn modelId="{F14D56DC-9A0A-495D-A30B-9B414767E9EE}" type="presParOf" srcId="{3EADAED9-5829-43D7-A6D3-E00735DF853E}" destId="{10FF95ED-40D7-4B85-9C45-8490DDF3C51D}" srcOrd="1" destOrd="0" presId="urn:microsoft.com/office/officeart/2005/8/layout/chevron2"/>
    <dgm:cxn modelId="{9ACE6FCD-C7CF-4EB0-BC2B-DCB87784019D}" type="presParOf" srcId="{8571194E-E6AD-428D-9247-2619ACEDF2EC}" destId="{D45CC77F-4DEC-4A8F-B23F-094C2E3CFF9A}" srcOrd="1" destOrd="0" presId="urn:microsoft.com/office/officeart/2005/8/layout/chevron2"/>
    <dgm:cxn modelId="{9406BFE3-AEF1-4040-992E-79DA638E8FBE}" type="presParOf" srcId="{8571194E-E6AD-428D-9247-2619ACEDF2EC}" destId="{9563E132-9FCA-4B37-817A-64BA69BB2BB3}" srcOrd="2" destOrd="0" presId="urn:microsoft.com/office/officeart/2005/8/layout/chevron2"/>
    <dgm:cxn modelId="{36CA459B-179D-4BE6-AB72-9109E730F9EB}" type="presParOf" srcId="{9563E132-9FCA-4B37-817A-64BA69BB2BB3}" destId="{14A4CBFE-2D4C-4909-BADA-D74439CB4F0D}" srcOrd="0" destOrd="0" presId="urn:microsoft.com/office/officeart/2005/8/layout/chevron2"/>
    <dgm:cxn modelId="{D397132D-166F-4975-9B41-B996EE4A430C}" type="presParOf" srcId="{9563E132-9FCA-4B37-817A-64BA69BB2BB3}" destId="{FA47CB91-C184-4D9D-B6CF-6F5E42E02D77}" srcOrd="1" destOrd="0" presId="urn:microsoft.com/office/officeart/2005/8/layout/chevron2"/>
    <dgm:cxn modelId="{817BF8EB-2CC8-4F1E-9918-11C862AE2F98}" type="presParOf" srcId="{8571194E-E6AD-428D-9247-2619ACEDF2EC}" destId="{B9837C63-9EF0-4B6B-B416-D5D55E82BBA6}" srcOrd="3" destOrd="0" presId="urn:microsoft.com/office/officeart/2005/8/layout/chevron2"/>
    <dgm:cxn modelId="{CA716313-F125-4F1D-AB25-B6C44599B0AD}" type="presParOf" srcId="{8571194E-E6AD-428D-9247-2619ACEDF2EC}" destId="{3819634B-90E4-42D6-A847-A9592A4024CB}" srcOrd="4" destOrd="0" presId="urn:microsoft.com/office/officeart/2005/8/layout/chevron2"/>
    <dgm:cxn modelId="{5E550FFD-9152-48AA-BFFB-1B4D313E0F4A}" type="presParOf" srcId="{3819634B-90E4-42D6-A847-A9592A4024CB}" destId="{0C200F6F-E219-476E-8355-58B95D7172F6}" srcOrd="0" destOrd="0" presId="urn:microsoft.com/office/officeart/2005/8/layout/chevron2"/>
    <dgm:cxn modelId="{896343E2-4605-41E5-B44D-24A3C7C18A23}" type="presParOf" srcId="{3819634B-90E4-42D6-A847-A9592A4024CB}" destId="{B81795EC-CEED-4741-98A4-7843F408B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435E5-9ACF-41A6-B2B7-D053E2BEC4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C15EC-D990-4A02-9B41-9E65AB66007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F57BF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175,0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530CFC-36FA-4C50-A14B-260F333DBC1F}" type="parTrans" cxnId="{3BDBEB15-A9E3-456D-B766-D4C98D4E8025}">
      <dgm:prSet/>
      <dgm:spPr/>
      <dgm:t>
        <a:bodyPr/>
        <a:lstStyle/>
        <a:p>
          <a:endParaRPr lang="ru-RU"/>
        </a:p>
      </dgm:t>
    </dgm:pt>
    <dgm:pt modelId="{DD0052F5-19DD-4D5C-96FB-AC018E5238EC}" type="sibTrans" cxnId="{3BDBEB15-A9E3-456D-B766-D4C98D4E8025}">
      <dgm:prSet/>
      <dgm:spPr/>
      <dgm:t>
        <a:bodyPr/>
        <a:lstStyle/>
        <a:p>
          <a:endParaRPr lang="ru-RU"/>
        </a:p>
      </dgm:t>
    </dgm:pt>
    <dgm:pt modelId="{E10CF9CB-8774-4C0A-A38F-CA11D598EF2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5CEFF6"/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F79B60-8F64-4165-B196-AAAB3B099084}" type="parTrans" cxnId="{5639D290-7484-492A-BEBD-36B2BA1B25C8}">
      <dgm:prSet/>
      <dgm:spPr/>
      <dgm:t>
        <a:bodyPr/>
        <a:lstStyle/>
        <a:p>
          <a:endParaRPr lang="ru-RU"/>
        </a:p>
      </dgm:t>
    </dgm:pt>
    <dgm:pt modelId="{50F93200-81B9-409C-872F-B2F630A1B496}" type="sibTrans" cxnId="{5639D290-7484-492A-BEBD-36B2BA1B25C8}">
      <dgm:prSet/>
      <dgm:spPr/>
      <dgm:t>
        <a:bodyPr/>
        <a:lstStyle/>
        <a:p>
          <a:endParaRPr lang="ru-RU"/>
        </a:p>
      </dgm:t>
    </dgm:pt>
    <dgm:pt modelId="{E43DE3AB-7F75-44D8-98C9-37372ACC97F6}" type="pres">
      <dgm:prSet presAssocID="{0FE435E5-9ACF-41A6-B2B7-D053E2BEC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FCA3A-8D20-4C87-9E40-A110ACE7DBAE}" type="pres">
      <dgm:prSet presAssocID="{B30C15EC-D990-4A02-9B41-9E65AB660073}" presName="composite" presStyleCnt="0"/>
      <dgm:spPr/>
    </dgm:pt>
    <dgm:pt modelId="{0EEACCDE-3183-4E99-BF85-9DD18077427F}" type="pres">
      <dgm:prSet presAssocID="{B30C15EC-D990-4A02-9B41-9E65AB66007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0E3B7-D5ED-4909-A4D9-40011229C1C4}" type="pres">
      <dgm:prSet presAssocID="{B30C15EC-D990-4A02-9B41-9E65AB660073}" presName="descendantText" presStyleLbl="alignAcc1" presStyleIdx="0" presStyleCnt="1" custScaleX="89740" custLinFactNeighborX="-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30752-02F5-400F-8189-EED2449E3397}" type="presOf" srcId="{E10CF9CB-8774-4C0A-A38F-CA11D598EF20}" destId="{3690E3B7-D5ED-4909-A4D9-40011229C1C4}" srcOrd="0" destOrd="0" presId="urn:microsoft.com/office/officeart/2005/8/layout/chevron2"/>
    <dgm:cxn modelId="{5639D290-7484-492A-BEBD-36B2BA1B25C8}" srcId="{B30C15EC-D990-4A02-9B41-9E65AB660073}" destId="{E10CF9CB-8774-4C0A-A38F-CA11D598EF20}" srcOrd="0" destOrd="0" parTransId="{29F79B60-8F64-4165-B196-AAAB3B099084}" sibTransId="{50F93200-81B9-409C-872F-B2F630A1B496}"/>
    <dgm:cxn modelId="{356582E3-7F0D-4242-82DB-F05DEC3167EB}" type="presOf" srcId="{B30C15EC-D990-4A02-9B41-9E65AB660073}" destId="{0EEACCDE-3183-4E99-BF85-9DD18077427F}" srcOrd="0" destOrd="0" presId="urn:microsoft.com/office/officeart/2005/8/layout/chevron2"/>
    <dgm:cxn modelId="{3BDBEB15-A9E3-456D-B766-D4C98D4E8025}" srcId="{0FE435E5-9ACF-41A6-B2B7-D053E2BEC45A}" destId="{B30C15EC-D990-4A02-9B41-9E65AB660073}" srcOrd="0" destOrd="0" parTransId="{00530CFC-36FA-4C50-A14B-260F333DBC1F}" sibTransId="{DD0052F5-19DD-4D5C-96FB-AC018E5238EC}"/>
    <dgm:cxn modelId="{DD8CCC91-EBEA-4880-A727-400ABD7FB125}" type="presOf" srcId="{0FE435E5-9ACF-41A6-B2B7-D053E2BEC45A}" destId="{E43DE3AB-7F75-44D8-98C9-37372ACC97F6}" srcOrd="0" destOrd="0" presId="urn:microsoft.com/office/officeart/2005/8/layout/chevron2"/>
    <dgm:cxn modelId="{7AB33C05-6F23-4627-ADC2-0B88026008BA}" type="presParOf" srcId="{E43DE3AB-7F75-44D8-98C9-37372ACC97F6}" destId="{95EFCA3A-8D20-4C87-9E40-A110ACE7DBAE}" srcOrd="0" destOrd="0" presId="urn:microsoft.com/office/officeart/2005/8/layout/chevron2"/>
    <dgm:cxn modelId="{264C3879-D363-4CFF-9093-9D6DED72E561}" type="presParOf" srcId="{95EFCA3A-8D20-4C87-9E40-A110ACE7DBAE}" destId="{0EEACCDE-3183-4E99-BF85-9DD18077427F}" srcOrd="0" destOrd="0" presId="urn:microsoft.com/office/officeart/2005/8/layout/chevron2"/>
    <dgm:cxn modelId="{670508BC-E52E-48E5-B735-4898185959D0}" type="presParOf" srcId="{95EFCA3A-8D20-4C87-9E40-A110ACE7DBAE}" destId="{3690E3B7-D5ED-4909-A4D9-40011229C1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CF7B9-B275-4D76-9BF7-01EC9A9873DC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5C28CA-809B-4695-9529-8983FA4CFADC}">
      <dgm:prSet phldrT="[Текст]" custT="1"/>
      <dgm:spPr>
        <a:solidFill>
          <a:srgbClr val="9933FF"/>
        </a:solidFill>
        <a:ln>
          <a:noFill/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0912BC-E796-4483-910B-F8143767FC27}" type="parTrans" cxnId="{44E8C0B8-EAB9-4F09-A392-17D4F9C1044C}">
      <dgm:prSet/>
      <dgm:spPr/>
      <dgm:t>
        <a:bodyPr/>
        <a:lstStyle/>
        <a:p>
          <a:endParaRPr lang="ru-RU"/>
        </a:p>
      </dgm:t>
    </dgm:pt>
    <dgm:pt modelId="{FDACF350-A4FA-403C-AC2E-39E63E2C4038}" type="sibTrans" cxnId="{44E8C0B8-EAB9-4F09-A392-17D4F9C1044C}">
      <dgm:prSet/>
      <dgm:spPr/>
      <dgm:t>
        <a:bodyPr/>
        <a:lstStyle/>
        <a:p>
          <a:endParaRPr lang="ru-RU"/>
        </a:p>
      </dgm:t>
    </dgm:pt>
    <dgm:pt modelId="{C1EC4684-F5D5-4392-BBC4-A33CC88F264B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D66CF-DC67-47B1-8B35-D8E7F24631ED}" type="parTrans" cxnId="{097F8F98-64A0-4873-9469-7ECD51040713}">
      <dgm:prSet/>
      <dgm:spPr/>
      <dgm:t>
        <a:bodyPr/>
        <a:lstStyle/>
        <a:p>
          <a:endParaRPr lang="ru-RU"/>
        </a:p>
      </dgm:t>
    </dgm:pt>
    <dgm:pt modelId="{FBD01444-8556-457A-BDBD-F231E61A847B}" type="sibTrans" cxnId="{097F8F98-64A0-4873-9469-7ECD51040713}">
      <dgm:prSet/>
      <dgm:spPr/>
      <dgm:t>
        <a:bodyPr/>
        <a:lstStyle/>
        <a:p>
          <a:endParaRPr lang="ru-RU"/>
        </a:p>
      </dgm:t>
    </dgm:pt>
    <dgm:pt modelId="{D5077C75-0BD0-47B2-94A8-66ED0F16037F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6EB3E-141D-4BE4-BCCF-DF463E299283}" type="parTrans" cxnId="{5668D845-2F76-4364-B538-8B3C3695AB54}">
      <dgm:prSet/>
      <dgm:spPr/>
      <dgm:t>
        <a:bodyPr/>
        <a:lstStyle/>
        <a:p>
          <a:endParaRPr lang="ru-RU"/>
        </a:p>
      </dgm:t>
    </dgm:pt>
    <dgm:pt modelId="{9299C56A-C46E-4EB0-8182-465F484878E6}" type="sibTrans" cxnId="{5668D845-2F76-4364-B538-8B3C3695AB54}">
      <dgm:prSet/>
      <dgm:spPr/>
      <dgm:t>
        <a:bodyPr/>
        <a:lstStyle/>
        <a:p>
          <a:endParaRPr lang="ru-RU"/>
        </a:p>
      </dgm:t>
    </dgm:pt>
    <dgm:pt modelId="{30066BF3-685B-4C81-98DB-87C367CC7317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2D27D0-FCA5-461D-BBC4-ACFB4E5B88EE}" type="parTrans" cxnId="{A9CB7884-3634-4E2F-9668-1AB3ED11A534}">
      <dgm:prSet/>
      <dgm:spPr/>
      <dgm:t>
        <a:bodyPr/>
        <a:lstStyle/>
        <a:p>
          <a:endParaRPr lang="ru-RU"/>
        </a:p>
      </dgm:t>
    </dgm:pt>
    <dgm:pt modelId="{8A1E8596-28C5-4F5E-875A-5F5309B5DBEE}" type="sibTrans" cxnId="{A9CB7884-3634-4E2F-9668-1AB3ED11A534}">
      <dgm:prSet/>
      <dgm:spPr/>
      <dgm:t>
        <a:bodyPr/>
        <a:lstStyle/>
        <a:p>
          <a:endParaRPr lang="ru-RU"/>
        </a:p>
      </dgm:t>
    </dgm:pt>
    <dgm:pt modelId="{FB74BCA1-1CE5-41C6-8667-235CA7A9417B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C1642-9B38-4E43-9E3E-4A8ED3499BDD}" type="parTrans" cxnId="{207DCA7E-4F35-4DF2-9385-515E7455888F}">
      <dgm:prSet/>
      <dgm:spPr/>
      <dgm:t>
        <a:bodyPr/>
        <a:lstStyle/>
        <a:p>
          <a:endParaRPr lang="ru-RU"/>
        </a:p>
      </dgm:t>
    </dgm:pt>
    <dgm:pt modelId="{E2EC317E-3AD1-4975-A3F9-1A7BF8EC1F35}" type="sibTrans" cxnId="{207DCA7E-4F35-4DF2-9385-515E7455888F}">
      <dgm:prSet/>
      <dgm:spPr/>
      <dgm:t>
        <a:bodyPr/>
        <a:lstStyle/>
        <a:p>
          <a:endParaRPr lang="ru-RU"/>
        </a:p>
      </dgm:t>
    </dgm:pt>
    <dgm:pt modelId="{BF11DD54-17A8-4B88-B49A-E46C9204DF7D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D0C5C-F3E1-4094-B035-B2F535567A77}" type="parTrans" cxnId="{A8892C1D-0056-44AF-B10B-4BC763C53850}">
      <dgm:prSet/>
      <dgm:spPr/>
      <dgm:t>
        <a:bodyPr/>
        <a:lstStyle/>
        <a:p>
          <a:endParaRPr lang="ru-RU"/>
        </a:p>
      </dgm:t>
    </dgm:pt>
    <dgm:pt modelId="{D8BB4236-D119-4CA6-93D6-66582FE01C76}" type="sibTrans" cxnId="{A8892C1D-0056-44AF-B10B-4BC763C53850}">
      <dgm:prSet/>
      <dgm:spPr/>
      <dgm:t>
        <a:bodyPr/>
        <a:lstStyle/>
        <a:p>
          <a:endParaRPr lang="ru-RU"/>
        </a:p>
      </dgm:t>
    </dgm:pt>
    <dgm:pt modelId="{AF82CA8B-7803-4236-8B53-C00B105FCBB7}" type="pres">
      <dgm:prSet presAssocID="{C86CF7B9-B275-4D76-9BF7-01EC9A987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42F743-1711-4A3B-B6A0-DD722BE02021}" type="pres">
      <dgm:prSet presAssocID="{C86CF7B9-B275-4D76-9BF7-01EC9A9873DC}" presName="Name1" presStyleCnt="0"/>
      <dgm:spPr/>
      <dgm:t>
        <a:bodyPr/>
        <a:lstStyle/>
        <a:p>
          <a:endParaRPr lang="ru-RU"/>
        </a:p>
      </dgm:t>
    </dgm:pt>
    <dgm:pt modelId="{E5E8D5CD-E522-4A05-BD74-92DE0BF5CB29}" type="pres">
      <dgm:prSet presAssocID="{C86CF7B9-B275-4D76-9BF7-01EC9A9873DC}" presName="cycle" presStyleCnt="0"/>
      <dgm:spPr/>
      <dgm:t>
        <a:bodyPr/>
        <a:lstStyle/>
        <a:p>
          <a:endParaRPr lang="ru-RU"/>
        </a:p>
      </dgm:t>
    </dgm:pt>
    <dgm:pt modelId="{80B4655F-D16C-4BDF-9CDD-58F244620B56}" type="pres">
      <dgm:prSet presAssocID="{C86CF7B9-B275-4D76-9BF7-01EC9A9873DC}" presName="srcNode" presStyleLbl="node1" presStyleIdx="0" presStyleCnt="6"/>
      <dgm:spPr/>
      <dgm:t>
        <a:bodyPr/>
        <a:lstStyle/>
        <a:p>
          <a:endParaRPr lang="ru-RU"/>
        </a:p>
      </dgm:t>
    </dgm:pt>
    <dgm:pt modelId="{862650DA-C81C-477D-8487-EFC3BE0E44B8}" type="pres">
      <dgm:prSet presAssocID="{C86CF7B9-B275-4D76-9BF7-01EC9A9873DC}" presName="conn" presStyleLbl="parChTrans1D2" presStyleIdx="0" presStyleCnt="1"/>
      <dgm:spPr/>
      <dgm:t>
        <a:bodyPr/>
        <a:lstStyle/>
        <a:p>
          <a:endParaRPr lang="ru-RU"/>
        </a:p>
      </dgm:t>
    </dgm:pt>
    <dgm:pt modelId="{068429DD-20B9-46B6-B20A-E898FAA0704C}" type="pres">
      <dgm:prSet presAssocID="{C86CF7B9-B275-4D76-9BF7-01EC9A9873DC}" presName="extraNode" presStyleLbl="node1" presStyleIdx="0" presStyleCnt="6"/>
      <dgm:spPr/>
      <dgm:t>
        <a:bodyPr/>
        <a:lstStyle/>
        <a:p>
          <a:endParaRPr lang="ru-RU"/>
        </a:p>
      </dgm:t>
    </dgm:pt>
    <dgm:pt modelId="{700EFF16-264C-460C-B56A-71386CE109BB}" type="pres">
      <dgm:prSet presAssocID="{C86CF7B9-B275-4D76-9BF7-01EC9A9873DC}" presName="dstNode" presStyleLbl="node1" presStyleIdx="0" presStyleCnt="6"/>
      <dgm:spPr/>
      <dgm:t>
        <a:bodyPr/>
        <a:lstStyle/>
        <a:p>
          <a:endParaRPr lang="ru-RU"/>
        </a:p>
      </dgm:t>
    </dgm:pt>
    <dgm:pt modelId="{32A7F99C-2088-4565-BCFE-052DD2895BA1}" type="pres">
      <dgm:prSet presAssocID="{395C28CA-809B-4695-9529-8983FA4CFADC}" presName="text_1" presStyleLbl="node1" presStyleIdx="0" presStyleCnt="6" custScaleX="81015" custScaleY="12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A7CC-6710-4D5C-90FE-BB8D4FB8EF17}" type="pres">
      <dgm:prSet presAssocID="{395C28CA-809B-4695-9529-8983FA4CFADC}" presName="accent_1" presStyleCnt="0"/>
      <dgm:spPr/>
      <dgm:t>
        <a:bodyPr/>
        <a:lstStyle/>
        <a:p>
          <a:endParaRPr lang="ru-RU"/>
        </a:p>
      </dgm:t>
    </dgm:pt>
    <dgm:pt modelId="{53CB8311-8A33-403A-A74B-C4AEED6A9C66}" type="pres">
      <dgm:prSet presAssocID="{395C28CA-809B-4695-9529-8983FA4CFADC}" presName="accentRepeatNode" presStyleLbl="solidFgAcc1" presStyleIdx="0" presStyleCnt="6" custFlipVert="0" custFlipHor="0" custScaleX="25067" custScaleY="16269" custLinFactNeighborX="20537" custLinFactNeighborY="10268"/>
      <dgm:spPr/>
      <dgm:t>
        <a:bodyPr/>
        <a:lstStyle/>
        <a:p>
          <a:endParaRPr lang="ru-RU"/>
        </a:p>
      </dgm:t>
    </dgm:pt>
    <dgm:pt modelId="{BFD2A5A6-4B82-416F-B7CF-2801DDC09B94}" type="pres">
      <dgm:prSet presAssocID="{30066BF3-685B-4C81-98DB-87C367CC7317}" presName="text_2" presStyleLbl="node1" presStyleIdx="1" presStyleCnt="6" custScaleX="74859" custLinFactNeighborX="1959" custLinFactNeighborY="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17A48-CB13-42AD-A683-D6E09538BBDC}" type="pres">
      <dgm:prSet presAssocID="{30066BF3-685B-4C81-98DB-87C367CC7317}" presName="accent_2" presStyleCnt="0"/>
      <dgm:spPr/>
      <dgm:t>
        <a:bodyPr/>
        <a:lstStyle/>
        <a:p>
          <a:endParaRPr lang="ru-RU"/>
        </a:p>
      </dgm:t>
    </dgm:pt>
    <dgm:pt modelId="{48BC7093-756B-4B8F-9685-C360C7624DFF}" type="pres">
      <dgm:prSet presAssocID="{30066BF3-685B-4C81-98DB-87C367CC7317}" presName="accentRepeatNode" presStyleLbl="solidFgAcc1" presStyleIdx="1" presStyleCnt="6" custFlipVert="1" custFlipHor="0" custScaleX="64260" custScaleY="10745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4199A3E9-099B-4F85-8917-C36E56B801AC}" type="pres">
      <dgm:prSet presAssocID="{C1EC4684-F5D5-4392-BBC4-A33CC88F264B}" presName="text_3" presStyleLbl="node1" presStyleIdx="2" presStyleCnt="6" custScaleX="76444" custLinFactNeighborX="0" custLinFactNeighborY="-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7B59-56A4-4237-A339-911D8F37BE44}" type="pres">
      <dgm:prSet presAssocID="{C1EC4684-F5D5-4392-BBC4-A33CC88F264B}" presName="accent_3" presStyleCnt="0"/>
      <dgm:spPr/>
      <dgm:t>
        <a:bodyPr/>
        <a:lstStyle/>
        <a:p>
          <a:endParaRPr lang="ru-RU"/>
        </a:p>
      </dgm:t>
    </dgm:pt>
    <dgm:pt modelId="{7CB0C032-5F2B-4EC3-9CC3-8649E28A1540}" type="pres">
      <dgm:prSet presAssocID="{C1EC4684-F5D5-4392-BBC4-A33CC88F264B}" presName="accentRepeatNode" presStyleLbl="solidFgAcc1" presStyleIdx="2" presStyleCnt="6" custFlipVert="0" custFlipHor="0" custScaleX="117425" custScaleY="6520"/>
      <dgm:spPr/>
      <dgm:t>
        <a:bodyPr/>
        <a:lstStyle/>
        <a:p>
          <a:endParaRPr lang="ru-RU"/>
        </a:p>
      </dgm:t>
    </dgm:pt>
    <dgm:pt modelId="{593ADC6E-136C-4284-B168-6458811F2221}" type="pres">
      <dgm:prSet presAssocID="{D5077C75-0BD0-47B2-94A8-66ED0F16037F}" presName="text_4" presStyleLbl="node1" presStyleIdx="3" presStyleCnt="6" custScaleX="7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82507-B436-4D91-8FD9-C466E6049E78}" type="pres">
      <dgm:prSet presAssocID="{D5077C75-0BD0-47B2-94A8-66ED0F16037F}" presName="accent_4" presStyleCnt="0"/>
      <dgm:spPr/>
      <dgm:t>
        <a:bodyPr/>
        <a:lstStyle/>
        <a:p>
          <a:endParaRPr lang="ru-RU"/>
        </a:p>
      </dgm:t>
    </dgm:pt>
    <dgm:pt modelId="{67A2C64E-1FA8-48F0-A7C0-0AE6D4383F39}" type="pres">
      <dgm:prSet presAssocID="{D5077C75-0BD0-47B2-94A8-66ED0F16037F}" presName="accentRepeatNode" presStyleLbl="solidFgAcc1" presStyleIdx="3" presStyleCnt="6" custFlipVert="0" custFlipHor="1" custScaleX="9050" custScaleY="44389"/>
      <dgm:spPr/>
      <dgm:t>
        <a:bodyPr/>
        <a:lstStyle/>
        <a:p>
          <a:endParaRPr lang="ru-RU"/>
        </a:p>
      </dgm:t>
    </dgm:pt>
    <dgm:pt modelId="{7D3ED4FB-A966-497B-9243-42D5D33E1B80}" type="pres">
      <dgm:prSet presAssocID="{FB74BCA1-1CE5-41C6-8667-235CA7A9417B}" presName="text_5" presStyleLbl="node1" presStyleIdx="4" presStyleCnt="6" custScaleX="71387" custScaleY="131044" custLinFactNeighborX="1959" custLinFactNeighborY="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4F8E-F54F-4DF3-99D1-54F445D732B2}" type="pres">
      <dgm:prSet presAssocID="{FB74BCA1-1CE5-41C6-8667-235CA7A9417B}" presName="accent_5" presStyleCnt="0"/>
      <dgm:spPr/>
      <dgm:t>
        <a:bodyPr/>
        <a:lstStyle/>
        <a:p>
          <a:endParaRPr lang="ru-RU"/>
        </a:p>
      </dgm:t>
    </dgm:pt>
    <dgm:pt modelId="{6DE66C83-0AE2-4861-AB24-F039B1B07321}" type="pres">
      <dgm:prSet presAssocID="{FB74BCA1-1CE5-41C6-8667-235CA7A9417B}" presName="accentRepeatNode" presStyleLbl="solidFgAcc1" presStyleIdx="4" presStyleCnt="6" custFlipVert="0" custFlipHor="1" custScaleX="7620" custScaleY="10745"/>
      <dgm:spPr/>
      <dgm:t>
        <a:bodyPr/>
        <a:lstStyle/>
        <a:p>
          <a:endParaRPr lang="ru-RU"/>
        </a:p>
      </dgm:t>
    </dgm:pt>
    <dgm:pt modelId="{A80DE5B0-54D8-4B38-B58A-889D0286C42D}" type="pres">
      <dgm:prSet presAssocID="{BF11DD54-17A8-4B88-B49A-E46C9204DF7D}" presName="text_6" presStyleLbl="node1" presStyleIdx="5" presStyleCnt="6" custScaleX="74767" custLinFactNeighborX="2916" custLinFactNeighborY="-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E178D-AEC3-4B7E-A45C-6597559AAA02}" type="pres">
      <dgm:prSet presAssocID="{BF11DD54-17A8-4B88-B49A-E46C9204DF7D}" presName="accent_6" presStyleCnt="0"/>
      <dgm:spPr/>
      <dgm:t>
        <a:bodyPr/>
        <a:lstStyle/>
        <a:p>
          <a:endParaRPr lang="ru-RU"/>
        </a:p>
      </dgm:t>
    </dgm:pt>
    <dgm:pt modelId="{20D4B2CF-E521-4E03-924B-3EA92FD69A73}" type="pres">
      <dgm:prSet presAssocID="{BF11DD54-17A8-4B88-B49A-E46C9204DF7D}" presName="accentRepeatNode" presStyleLbl="solidFgAcc1" presStyleIdx="5" presStyleCnt="6" custFlipVert="1" custFlipHor="1" custScaleX="66141" custScaleY="16270"/>
      <dgm:spPr/>
      <dgm:t>
        <a:bodyPr/>
        <a:lstStyle/>
        <a:p>
          <a:endParaRPr lang="ru-RU"/>
        </a:p>
      </dgm:t>
    </dgm:pt>
  </dgm:ptLst>
  <dgm:cxnLst>
    <dgm:cxn modelId="{097F8F98-64A0-4873-9469-7ECD51040713}" srcId="{C86CF7B9-B275-4D76-9BF7-01EC9A9873DC}" destId="{C1EC4684-F5D5-4392-BBC4-A33CC88F264B}" srcOrd="2" destOrd="0" parTransId="{808D66CF-DC67-47B1-8B35-D8E7F24631ED}" sibTransId="{FBD01444-8556-457A-BDBD-F231E61A847B}"/>
    <dgm:cxn modelId="{0796AE41-8970-4A9B-8064-8B0DCF7D1E6C}" type="presOf" srcId="{D5077C75-0BD0-47B2-94A8-66ED0F16037F}" destId="{593ADC6E-136C-4284-B168-6458811F2221}" srcOrd="0" destOrd="0" presId="urn:microsoft.com/office/officeart/2008/layout/VerticalCurvedList"/>
    <dgm:cxn modelId="{A8892C1D-0056-44AF-B10B-4BC763C53850}" srcId="{C86CF7B9-B275-4D76-9BF7-01EC9A9873DC}" destId="{BF11DD54-17A8-4B88-B49A-E46C9204DF7D}" srcOrd="5" destOrd="0" parTransId="{594D0C5C-F3E1-4094-B035-B2F535567A77}" sibTransId="{D8BB4236-D119-4CA6-93D6-66582FE01C76}"/>
    <dgm:cxn modelId="{207DCA7E-4F35-4DF2-9385-515E7455888F}" srcId="{C86CF7B9-B275-4D76-9BF7-01EC9A9873DC}" destId="{FB74BCA1-1CE5-41C6-8667-235CA7A9417B}" srcOrd="4" destOrd="0" parTransId="{CCBC1642-9B38-4E43-9E3E-4A8ED3499BDD}" sibTransId="{E2EC317E-3AD1-4975-A3F9-1A7BF8EC1F35}"/>
    <dgm:cxn modelId="{5668D845-2F76-4364-B538-8B3C3695AB54}" srcId="{C86CF7B9-B275-4D76-9BF7-01EC9A9873DC}" destId="{D5077C75-0BD0-47B2-94A8-66ED0F16037F}" srcOrd="3" destOrd="0" parTransId="{81C6EB3E-141D-4BE4-BCCF-DF463E299283}" sibTransId="{9299C56A-C46E-4EB0-8182-465F484878E6}"/>
    <dgm:cxn modelId="{B6AA83BC-3671-406F-B89D-0ABDE3513DC1}" type="presOf" srcId="{C86CF7B9-B275-4D76-9BF7-01EC9A9873DC}" destId="{AF82CA8B-7803-4236-8B53-C00B105FCBB7}" srcOrd="0" destOrd="0" presId="urn:microsoft.com/office/officeart/2008/layout/VerticalCurvedList"/>
    <dgm:cxn modelId="{44E8C0B8-EAB9-4F09-A392-17D4F9C1044C}" srcId="{C86CF7B9-B275-4D76-9BF7-01EC9A9873DC}" destId="{395C28CA-809B-4695-9529-8983FA4CFADC}" srcOrd="0" destOrd="0" parTransId="{510912BC-E796-4483-910B-F8143767FC27}" sibTransId="{FDACF350-A4FA-403C-AC2E-39E63E2C4038}"/>
    <dgm:cxn modelId="{93B8CDE2-63F1-4102-9BBA-630A406814ED}" type="presOf" srcId="{395C28CA-809B-4695-9529-8983FA4CFADC}" destId="{32A7F99C-2088-4565-BCFE-052DD2895BA1}" srcOrd="0" destOrd="0" presId="urn:microsoft.com/office/officeart/2008/layout/VerticalCurvedList"/>
    <dgm:cxn modelId="{AB1CBDF0-FFDD-4B26-AA8B-B7191C41DE6A}" type="presOf" srcId="{FDACF350-A4FA-403C-AC2E-39E63E2C4038}" destId="{862650DA-C81C-477D-8487-EFC3BE0E44B8}" srcOrd="0" destOrd="0" presId="urn:microsoft.com/office/officeart/2008/layout/VerticalCurvedList"/>
    <dgm:cxn modelId="{0E2D6118-3BE5-449A-A75B-4F6AD125436A}" type="presOf" srcId="{C1EC4684-F5D5-4392-BBC4-A33CC88F264B}" destId="{4199A3E9-099B-4F85-8917-C36E56B801AC}" srcOrd="0" destOrd="0" presId="urn:microsoft.com/office/officeart/2008/layout/VerticalCurvedList"/>
    <dgm:cxn modelId="{D126D529-53AB-4D68-9676-8FDB12E902F6}" type="presOf" srcId="{FB74BCA1-1CE5-41C6-8667-235CA7A9417B}" destId="{7D3ED4FB-A966-497B-9243-42D5D33E1B80}" srcOrd="0" destOrd="0" presId="urn:microsoft.com/office/officeart/2008/layout/VerticalCurvedList"/>
    <dgm:cxn modelId="{5D452795-5160-49B4-A559-A4B1ED5593D3}" type="presOf" srcId="{30066BF3-685B-4C81-98DB-87C367CC7317}" destId="{BFD2A5A6-4B82-416F-B7CF-2801DDC09B94}" srcOrd="0" destOrd="0" presId="urn:microsoft.com/office/officeart/2008/layout/VerticalCurvedList"/>
    <dgm:cxn modelId="{4D163291-3E10-4242-ACC0-AD44FED80744}" type="presOf" srcId="{BF11DD54-17A8-4B88-B49A-E46C9204DF7D}" destId="{A80DE5B0-54D8-4B38-B58A-889D0286C42D}" srcOrd="0" destOrd="0" presId="urn:microsoft.com/office/officeart/2008/layout/VerticalCurvedList"/>
    <dgm:cxn modelId="{A9CB7884-3634-4E2F-9668-1AB3ED11A534}" srcId="{C86CF7B9-B275-4D76-9BF7-01EC9A9873DC}" destId="{30066BF3-685B-4C81-98DB-87C367CC7317}" srcOrd="1" destOrd="0" parTransId="{E02D27D0-FCA5-461D-BBC4-ACFB4E5B88EE}" sibTransId="{8A1E8596-28C5-4F5E-875A-5F5309B5DBEE}"/>
    <dgm:cxn modelId="{C1F71FDD-6476-4AA1-8017-45AE4C6C31BD}" type="presParOf" srcId="{AF82CA8B-7803-4236-8B53-C00B105FCBB7}" destId="{8D42F743-1711-4A3B-B6A0-DD722BE02021}" srcOrd="0" destOrd="0" presId="urn:microsoft.com/office/officeart/2008/layout/VerticalCurvedList"/>
    <dgm:cxn modelId="{69C3476A-CDCA-4FFA-9092-318C161031ED}" type="presParOf" srcId="{8D42F743-1711-4A3B-B6A0-DD722BE02021}" destId="{E5E8D5CD-E522-4A05-BD74-92DE0BF5CB29}" srcOrd="0" destOrd="0" presId="urn:microsoft.com/office/officeart/2008/layout/VerticalCurvedList"/>
    <dgm:cxn modelId="{4DB9C4F3-6F3A-4EC2-84C6-47DF0F34DB36}" type="presParOf" srcId="{E5E8D5CD-E522-4A05-BD74-92DE0BF5CB29}" destId="{80B4655F-D16C-4BDF-9CDD-58F244620B56}" srcOrd="0" destOrd="0" presId="urn:microsoft.com/office/officeart/2008/layout/VerticalCurvedList"/>
    <dgm:cxn modelId="{8B352EC8-2F2B-4582-9D8F-7A9AB74EE715}" type="presParOf" srcId="{E5E8D5CD-E522-4A05-BD74-92DE0BF5CB29}" destId="{862650DA-C81C-477D-8487-EFC3BE0E44B8}" srcOrd="1" destOrd="0" presId="urn:microsoft.com/office/officeart/2008/layout/VerticalCurvedList"/>
    <dgm:cxn modelId="{37828BE3-C217-4CA1-B8BE-B7AB6EE59518}" type="presParOf" srcId="{E5E8D5CD-E522-4A05-BD74-92DE0BF5CB29}" destId="{068429DD-20B9-46B6-B20A-E898FAA0704C}" srcOrd="2" destOrd="0" presId="urn:microsoft.com/office/officeart/2008/layout/VerticalCurvedList"/>
    <dgm:cxn modelId="{73BD2966-E74E-44A2-B0A5-D6BE1D5F6C02}" type="presParOf" srcId="{E5E8D5CD-E522-4A05-BD74-92DE0BF5CB29}" destId="{700EFF16-264C-460C-B56A-71386CE109BB}" srcOrd="3" destOrd="0" presId="urn:microsoft.com/office/officeart/2008/layout/VerticalCurvedList"/>
    <dgm:cxn modelId="{316F4243-BAD3-42AC-8E5D-3557CD34BD0A}" type="presParOf" srcId="{8D42F743-1711-4A3B-B6A0-DD722BE02021}" destId="{32A7F99C-2088-4565-BCFE-052DD2895BA1}" srcOrd="1" destOrd="0" presId="urn:microsoft.com/office/officeart/2008/layout/VerticalCurvedList"/>
    <dgm:cxn modelId="{63877CC2-5CC7-417B-877F-AB7168D4D032}" type="presParOf" srcId="{8D42F743-1711-4A3B-B6A0-DD722BE02021}" destId="{7195A7CC-6710-4D5C-90FE-BB8D4FB8EF17}" srcOrd="2" destOrd="0" presId="urn:microsoft.com/office/officeart/2008/layout/VerticalCurvedList"/>
    <dgm:cxn modelId="{CC42D9DF-C060-4ACE-B882-B90D9AE62FFB}" type="presParOf" srcId="{7195A7CC-6710-4D5C-90FE-BB8D4FB8EF17}" destId="{53CB8311-8A33-403A-A74B-C4AEED6A9C66}" srcOrd="0" destOrd="0" presId="urn:microsoft.com/office/officeart/2008/layout/VerticalCurvedList"/>
    <dgm:cxn modelId="{B8F04515-AC5B-4B1F-B94F-166988D1B414}" type="presParOf" srcId="{8D42F743-1711-4A3B-B6A0-DD722BE02021}" destId="{BFD2A5A6-4B82-416F-B7CF-2801DDC09B94}" srcOrd="3" destOrd="0" presId="urn:microsoft.com/office/officeart/2008/layout/VerticalCurvedList"/>
    <dgm:cxn modelId="{8FAFA2AF-8889-409C-B494-A66315D4D5AC}" type="presParOf" srcId="{8D42F743-1711-4A3B-B6A0-DD722BE02021}" destId="{7B217A48-CB13-42AD-A683-D6E09538BBDC}" srcOrd="4" destOrd="0" presId="urn:microsoft.com/office/officeart/2008/layout/VerticalCurvedList"/>
    <dgm:cxn modelId="{212A7DBA-7914-4E1A-B694-3F6DACF8198E}" type="presParOf" srcId="{7B217A48-CB13-42AD-A683-D6E09538BBDC}" destId="{48BC7093-756B-4B8F-9685-C360C7624DFF}" srcOrd="0" destOrd="0" presId="urn:microsoft.com/office/officeart/2008/layout/VerticalCurvedList"/>
    <dgm:cxn modelId="{C2DA965F-D16E-4DA8-B767-A5638DF8B516}" type="presParOf" srcId="{8D42F743-1711-4A3B-B6A0-DD722BE02021}" destId="{4199A3E9-099B-4F85-8917-C36E56B801AC}" srcOrd="5" destOrd="0" presId="urn:microsoft.com/office/officeart/2008/layout/VerticalCurvedList"/>
    <dgm:cxn modelId="{037BBBD6-8E45-43F3-84A1-92E0F9940D7A}" type="presParOf" srcId="{8D42F743-1711-4A3B-B6A0-DD722BE02021}" destId="{BAD87B59-56A4-4237-A339-911D8F37BE44}" srcOrd="6" destOrd="0" presId="urn:microsoft.com/office/officeart/2008/layout/VerticalCurvedList"/>
    <dgm:cxn modelId="{3D4DD58E-A814-430B-A2A6-454C8A91F31C}" type="presParOf" srcId="{BAD87B59-56A4-4237-A339-911D8F37BE44}" destId="{7CB0C032-5F2B-4EC3-9CC3-8649E28A1540}" srcOrd="0" destOrd="0" presId="urn:microsoft.com/office/officeart/2008/layout/VerticalCurvedList"/>
    <dgm:cxn modelId="{B4E83DE4-2E6A-4B41-A3A0-31CF403B3000}" type="presParOf" srcId="{8D42F743-1711-4A3B-B6A0-DD722BE02021}" destId="{593ADC6E-136C-4284-B168-6458811F2221}" srcOrd="7" destOrd="0" presId="urn:microsoft.com/office/officeart/2008/layout/VerticalCurvedList"/>
    <dgm:cxn modelId="{29555562-5C9A-4492-AD35-414C6A3B79E0}" type="presParOf" srcId="{8D42F743-1711-4A3B-B6A0-DD722BE02021}" destId="{5AC82507-B436-4D91-8FD9-C466E6049E78}" srcOrd="8" destOrd="0" presId="urn:microsoft.com/office/officeart/2008/layout/VerticalCurvedList"/>
    <dgm:cxn modelId="{B646EC25-054B-45AD-A874-A1900D5AE477}" type="presParOf" srcId="{5AC82507-B436-4D91-8FD9-C466E6049E78}" destId="{67A2C64E-1FA8-48F0-A7C0-0AE6D4383F39}" srcOrd="0" destOrd="0" presId="urn:microsoft.com/office/officeart/2008/layout/VerticalCurvedList"/>
    <dgm:cxn modelId="{1E1560C0-1320-41F9-A872-5EBA6D464A85}" type="presParOf" srcId="{8D42F743-1711-4A3B-B6A0-DD722BE02021}" destId="{7D3ED4FB-A966-497B-9243-42D5D33E1B80}" srcOrd="9" destOrd="0" presId="urn:microsoft.com/office/officeart/2008/layout/VerticalCurvedList"/>
    <dgm:cxn modelId="{DA9C5200-8C3E-4011-8E1C-25B728AF4348}" type="presParOf" srcId="{8D42F743-1711-4A3B-B6A0-DD722BE02021}" destId="{C5C84F8E-F54F-4DF3-99D1-54F445D732B2}" srcOrd="10" destOrd="0" presId="urn:microsoft.com/office/officeart/2008/layout/VerticalCurvedList"/>
    <dgm:cxn modelId="{FD608257-D766-4D41-B9BF-154D83997137}" type="presParOf" srcId="{C5C84F8E-F54F-4DF3-99D1-54F445D732B2}" destId="{6DE66C83-0AE2-4861-AB24-F039B1B07321}" srcOrd="0" destOrd="0" presId="urn:microsoft.com/office/officeart/2008/layout/VerticalCurvedList"/>
    <dgm:cxn modelId="{9616F2A5-FE0C-4B57-9A6E-627DF480C035}" type="presParOf" srcId="{8D42F743-1711-4A3B-B6A0-DD722BE02021}" destId="{A80DE5B0-54D8-4B38-B58A-889D0286C42D}" srcOrd="11" destOrd="0" presId="urn:microsoft.com/office/officeart/2008/layout/VerticalCurvedList"/>
    <dgm:cxn modelId="{D9E3DB8C-7E4A-4A42-A97B-35E1B1AD2B29}" type="presParOf" srcId="{8D42F743-1711-4A3B-B6A0-DD722BE02021}" destId="{025E178D-AEC3-4B7E-A45C-6597559AAA02}" srcOrd="12" destOrd="0" presId="urn:microsoft.com/office/officeart/2008/layout/VerticalCurvedList"/>
    <dgm:cxn modelId="{3F1082F3-E24E-4006-8BFD-0F82A0EC5E24}" type="presParOf" srcId="{025E178D-AEC3-4B7E-A45C-6597559AAA02}" destId="{20D4B2CF-E521-4E03-924B-3EA92FD69A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E3E3B-D2D5-4FB9-A346-681D196775DF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414B7E11-DD72-426F-A65A-F37CD748A43F}">
      <dgm:prSet phldrT="[Текст]" custT="1"/>
      <dgm:spPr>
        <a:solidFill>
          <a:srgbClr val="00FFFF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«Развитие массового спорта и спорта высших достижений»</a:t>
          </a:r>
        </a:p>
        <a:p>
          <a:pPr rtl="0"/>
          <a:r>
            <a:rPr lang="ru-RU" sz="1600" b="1" i="1" u="sng" dirty="0" smtClean="0">
              <a:latin typeface="Times New Roman" pitchFamily="18" charset="0"/>
              <a:cs typeface="Times New Roman" pitchFamily="18" charset="0"/>
            </a:rPr>
            <a:t>исполнено – 43 902,7 тыс. руб. 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E3428679-FF9A-4616-85A2-E7820092C947}" type="parTrans" cxnId="{A5948746-92D1-412D-9F3F-3E17A2C5484F}">
      <dgm:prSet/>
      <dgm:spPr/>
      <dgm:t>
        <a:bodyPr/>
        <a:lstStyle/>
        <a:p>
          <a:endParaRPr lang="ru-RU"/>
        </a:p>
      </dgm:t>
    </dgm:pt>
    <dgm:pt modelId="{7E85414E-FD36-46C2-8F5B-9E0D8A1AF5D1}" type="sibTrans" cxnId="{A5948746-92D1-412D-9F3F-3E17A2C5484F}">
      <dgm:prSet/>
      <dgm:spPr/>
      <dgm:t>
        <a:bodyPr/>
        <a:lstStyle/>
        <a:p>
          <a:endParaRPr lang="ru-RU"/>
        </a:p>
      </dgm:t>
    </dgm:pt>
    <dgm:pt modelId="{51FD97A5-2FB7-4356-9445-32D1559035E9}">
      <dgm:prSet phldrT="[Текст]" custT="1"/>
      <dgm:spPr>
        <a:solidFill>
          <a:srgbClr val="66FF66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«Развитие  детско-юношеского спорта»</a:t>
          </a:r>
        </a:p>
        <a:p>
          <a:r>
            <a: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– 2 029,8 тыс. руб.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750C11BF-92EA-43F7-B321-A190C6112B35}" type="parTrans" cxnId="{238E5522-70D6-4C2C-A304-459A90273834}">
      <dgm:prSet/>
      <dgm:spPr/>
      <dgm:t>
        <a:bodyPr/>
        <a:lstStyle/>
        <a:p>
          <a:endParaRPr lang="ru-RU"/>
        </a:p>
      </dgm:t>
    </dgm:pt>
    <dgm:pt modelId="{CAACE8F2-CE7F-437E-B06E-C4C244FA7BB2}" type="sibTrans" cxnId="{238E5522-70D6-4C2C-A304-459A90273834}">
      <dgm:prSet/>
      <dgm:spPr/>
      <dgm:t>
        <a:bodyPr/>
        <a:lstStyle/>
        <a:p>
          <a:endParaRPr lang="ru-RU"/>
        </a:p>
      </dgm:t>
    </dgm:pt>
    <dgm:pt modelId="{D774875F-2AFD-4A6F-AC4D-B594EA0F6BA9}">
      <dgm:prSet phldrT="[Текст]" custT="1"/>
      <dgm:spPr>
        <a:solidFill>
          <a:srgbClr val="9933FF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спортивной инфраструктуры и материально-технической базы для занятий физической культурой и спортом»</a:t>
          </a:r>
        </a:p>
        <a:p>
          <a:pPr rtl="0"/>
          <a:r>
            <a:rPr lang="ru-RU" sz="16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исполнено – 122 744,1 тыс. руб.</a:t>
          </a:r>
          <a:endParaRPr lang="ru-RU" sz="1600" b="1" i="1" u="sng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C0B4B-0238-48CC-AA18-838E8B9EF409}" type="parTrans" cxnId="{BBDCFB45-B800-46FC-9163-D20C20824414}">
      <dgm:prSet/>
      <dgm:spPr/>
      <dgm:t>
        <a:bodyPr/>
        <a:lstStyle/>
        <a:p>
          <a:endParaRPr lang="ru-RU"/>
        </a:p>
      </dgm:t>
    </dgm:pt>
    <dgm:pt modelId="{31EB0FB0-8544-4CB8-9BB1-312ACB204984}" type="sibTrans" cxnId="{BBDCFB45-B800-46FC-9163-D20C20824414}">
      <dgm:prSet/>
      <dgm:spPr/>
      <dgm:t>
        <a:bodyPr/>
        <a:lstStyle/>
        <a:p>
          <a:endParaRPr lang="ru-RU"/>
        </a:p>
      </dgm:t>
    </dgm:pt>
    <dgm:pt modelId="{9095CF4A-5C56-4571-A35C-708B77A4A8B4}" type="pres">
      <dgm:prSet presAssocID="{B99E3E3B-D2D5-4FB9-A346-681D196775DF}" presName="compositeShape" presStyleCnt="0">
        <dgm:presLayoutVars>
          <dgm:dir/>
          <dgm:resizeHandles/>
        </dgm:presLayoutVars>
      </dgm:prSet>
      <dgm:spPr/>
    </dgm:pt>
    <dgm:pt modelId="{294D3237-3A26-4291-9746-2E184BDCB2E6}" type="pres">
      <dgm:prSet presAssocID="{B99E3E3B-D2D5-4FB9-A346-681D196775DF}" presName="pyramid" presStyleLbl="node1" presStyleIdx="0" presStyleCnt="1" custScaleX="86220" custScaleY="82927" custLinFactNeighborX="6494" custLinFactNeighborY="1220"/>
      <dgm:spPr>
        <a:noFill/>
        <a:ln>
          <a:solidFill>
            <a:srgbClr val="C00000"/>
          </a:solidFill>
        </a:ln>
      </dgm:spPr>
    </dgm:pt>
    <dgm:pt modelId="{72EF7FFC-29FD-43B2-B1C2-2AEF1C491915}" type="pres">
      <dgm:prSet presAssocID="{B99E3E3B-D2D5-4FB9-A346-681D196775DF}" presName="theList" presStyleCnt="0"/>
      <dgm:spPr/>
    </dgm:pt>
    <dgm:pt modelId="{CF9F0984-D40B-4614-9DC2-76ACEE64F6E9}" type="pres">
      <dgm:prSet presAssocID="{414B7E11-DD72-426F-A65A-F37CD748A43F}" presName="aNode" presStyleLbl="fgAcc1" presStyleIdx="0" presStyleCnt="3" custLinFactY="208526" custLinFactNeighborX="2434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A2AB1-516A-4D24-8EDD-ECCD65E96613}" type="pres">
      <dgm:prSet presAssocID="{414B7E11-DD72-426F-A65A-F37CD748A43F}" presName="aSpace" presStyleCnt="0"/>
      <dgm:spPr/>
    </dgm:pt>
    <dgm:pt modelId="{2A36BED8-09F3-48D0-BA66-7A032E0ACC30}" type="pres">
      <dgm:prSet presAssocID="{51FD97A5-2FB7-4356-9445-32D1559035E9}" presName="aNode" presStyleLbl="fgAcc1" presStyleIdx="1" presStyleCnt="3" custScaleX="96247" custLinFactX="-2418" custLinFactY="989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D3FA5-D403-48E9-8F16-02687C64DDD1}" type="pres">
      <dgm:prSet presAssocID="{51FD97A5-2FB7-4356-9445-32D1559035E9}" presName="aSpace" presStyleCnt="0"/>
      <dgm:spPr/>
    </dgm:pt>
    <dgm:pt modelId="{D5B212AB-1BFF-4894-8B64-244715C35C61}" type="pres">
      <dgm:prSet presAssocID="{D774875F-2AFD-4A6F-AC4D-B594EA0F6BA9}" presName="aNode" presStyleLbl="fgAcc1" presStyleIdx="2" presStyleCnt="3" custLinFactY="-166058" custLinFactNeighborX="172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5806-A665-4BC7-962B-561F0A098A34}" type="pres">
      <dgm:prSet presAssocID="{D774875F-2AFD-4A6F-AC4D-B594EA0F6BA9}" presName="aSpace" presStyleCnt="0"/>
      <dgm:spPr/>
    </dgm:pt>
  </dgm:ptLst>
  <dgm:cxnLst>
    <dgm:cxn modelId="{238E5522-70D6-4C2C-A304-459A90273834}" srcId="{B99E3E3B-D2D5-4FB9-A346-681D196775DF}" destId="{51FD97A5-2FB7-4356-9445-32D1559035E9}" srcOrd="1" destOrd="0" parTransId="{750C11BF-92EA-43F7-B321-A190C6112B35}" sibTransId="{CAACE8F2-CE7F-437E-B06E-C4C244FA7BB2}"/>
    <dgm:cxn modelId="{D4367C6E-7CA5-4DDA-8286-B996C75428C2}" type="presOf" srcId="{51FD97A5-2FB7-4356-9445-32D1559035E9}" destId="{2A36BED8-09F3-48D0-BA66-7A032E0ACC30}" srcOrd="0" destOrd="0" presId="urn:microsoft.com/office/officeart/2005/8/layout/pyramid2"/>
    <dgm:cxn modelId="{9C2F8EFE-4513-4CEE-924A-EFB3EF61E81A}" type="presOf" srcId="{D774875F-2AFD-4A6F-AC4D-B594EA0F6BA9}" destId="{D5B212AB-1BFF-4894-8B64-244715C35C61}" srcOrd="0" destOrd="0" presId="urn:microsoft.com/office/officeart/2005/8/layout/pyramid2"/>
    <dgm:cxn modelId="{A5948746-92D1-412D-9F3F-3E17A2C5484F}" srcId="{B99E3E3B-D2D5-4FB9-A346-681D196775DF}" destId="{414B7E11-DD72-426F-A65A-F37CD748A43F}" srcOrd="0" destOrd="0" parTransId="{E3428679-FF9A-4616-85A2-E7820092C947}" sibTransId="{7E85414E-FD36-46C2-8F5B-9E0D8A1AF5D1}"/>
    <dgm:cxn modelId="{16B22CBF-A441-4BDB-BC4A-FDF6F343A844}" type="presOf" srcId="{414B7E11-DD72-426F-A65A-F37CD748A43F}" destId="{CF9F0984-D40B-4614-9DC2-76ACEE64F6E9}" srcOrd="0" destOrd="0" presId="urn:microsoft.com/office/officeart/2005/8/layout/pyramid2"/>
    <dgm:cxn modelId="{5BB3CE04-8B5E-4D7E-90C2-05C5FAF53582}" type="presOf" srcId="{B99E3E3B-D2D5-4FB9-A346-681D196775DF}" destId="{9095CF4A-5C56-4571-A35C-708B77A4A8B4}" srcOrd="0" destOrd="0" presId="urn:microsoft.com/office/officeart/2005/8/layout/pyramid2"/>
    <dgm:cxn modelId="{BBDCFB45-B800-46FC-9163-D20C20824414}" srcId="{B99E3E3B-D2D5-4FB9-A346-681D196775DF}" destId="{D774875F-2AFD-4A6F-AC4D-B594EA0F6BA9}" srcOrd="2" destOrd="0" parTransId="{452C0B4B-0238-48CC-AA18-838E8B9EF409}" sibTransId="{31EB0FB0-8544-4CB8-9BB1-312ACB204984}"/>
    <dgm:cxn modelId="{103F5D7B-3237-4839-A0B5-6A049672BEEE}" type="presParOf" srcId="{9095CF4A-5C56-4571-A35C-708B77A4A8B4}" destId="{294D3237-3A26-4291-9746-2E184BDCB2E6}" srcOrd="0" destOrd="0" presId="urn:microsoft.com/office/officeart/2005/8/layout/pyramid2"/>
    <dgm:cxn modelId="{C6D5DD00-3B75-4AFD-AD07-DE9971907AB4}" type="presParOf" srcId="{9095CF4A-5C56-4571-A35C-708B77A4A8B4}" destId="{72EF7FFC-29FD-43B2-B1C2-2AEF1C491915}" srcOrd="1" destOrd="0" presId="urn:microsoft.com/office/officeart/2005/8/layout/pyramid2"/>
    <dgm:cxn modelId="{9E535849-1B86-4C45-A3CF-8382781931C5}" type="presParOf" srcId="{72EF7FFC-29FD-43B2-B1C2-2AEF1C491915}" destId="{CF9F0984-D40B-4614-9DC2-76ACEE64F6E9}" srcOrd="0" destOrd="0" presId="urn:microsoft.com/office/officeart/2005/8/layout/pyramid2"/>
    <dgm:cxn modelId="{55E84ABC-54B1-4C79-9D23-C80445262320}" type="presParOf" srcId="{72EF7FFC-29FD-43B2-B1C2-2AEF1C491915}" destId="{AAFA2AB1-516A-4D24-8EDD-ECCD65E96613}" srcOrd="1" destOrd="0" presId="urn:microsoft.com/office/officeart/2005/8/layout/pyramid2"/>
    <dgm:cxn modelId="{288BAD6D-2DA1-4745-973F-024D4DA2A638}" type="presParOf" srcId="{72EF7FFC-29FD-43B2-B1C2-2AEF1C491915}" destId="{2A36BED8-09F3-48D0-BA66-7A032E0ACC30}" srcOrd="2" destOrd="0" presId="urn:microsoft.com/office/officeart/2005/8/layout/pyramid2"/>
    <dgm:cxn modelId="{8648FDFA-828E-43A6-996B-4FB224C9CA76}" type="presParOf" srcId="{72EF7FFC-29FD-43B2-B1C2-2AEF1C491915}" destId="{F17D3FA5-D403-48E9-8F16-02687C64DDD1}" srcOrd="3" destOrd="0" presId="urn:microsoft.com/office/officeart/2005/8/layout/pyramid2"/>
    <dgm:cxn modelId="{8C84BC60-8458-46CE-877A-EA14E44DEF92}" type="presParOf" srcId="{72EF7FFC-29FD-43B2-B1C2-2AEF1C491915}" destId="{D5B212AB-1BFF-4894-8B64-244715C35C61}" srcOrd="4" destOrd="0" presId="urn:microsoft.com/office/officeart/2005/8/layout/pyramid2"/>
    <dgm:cxn modelId="{7D1CC389-F83C-41E6-A038-636CB4588702}" type="presParOf" srcId="{72EF7FFC-29FD-43B2-B1C2-2AEF1C491915}" destId="{6A7A5806-A665-4BC7-962B-561F0A098A3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EDBE3-FCBE-4323-9529-F07897988114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466841-4B4E-415F-A6B3-EB2295C3FA1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CA5478-7FAF-45F7-AAFB-60F5B8A9F42A}" type="parTrans" cxnId="{30A79768-AC57-41F0-BDA6-AFC7DBC45FF4}">
      <dgm:prSet/>
      <dgm:spPr/>
      <dgm:t>
        <a:bodyPr/>
        <a:lstStyle/>
        <a:p>
          <a:endParaRPr lang="ru-RU"/>
        </a:p>
      </dgm:t>
    </dgm:pt>
    <dgm:pt modelId="{097DF640-003B-46E0-81BA-77EA302A33D0}" type="sibTrans" cxnId="{30A79768-AC57-41F0-BDA6-AFC7DBC45FF4}">
      <dgm:prSet/>
      <dgm:spPr/>
      <dgm:t>
        <a:bodyPr/>
        <a:lstStyle/>
        <a:p>
          <a:endParaRPr lang="ru-RU"/>
        </a:p>
      </dgm:t>
    </dgm:pt>
    <dgm:pt modelId="{777250E9-D8A8-46D6-A012-9DB8CD22DD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4 582,8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1241-16DF-4C7F-9E64-E82730A6604F}" type="parTrans" cxnId="{F37276DE-5866-432E-A0FE-6056CA5AB478}">
      <dgm:prSet/>
      <dgm:spPr/>
      <dgm:t>
        <a:bodyPr/>
        <a:lstStyle/>
        <a:p>
          <a:endParaRPr lang="ru-RU"/>
        </a:p>
      </dgm:t>
    </dgm:pt>
    <dgm:pt modelId="{BBA0ED98-E1FA-4BA5-B309-E3D6FCE1B4A2}" type="sibTrans" cxnId="{F37276DE-5866-432E-A0FE-6056CA5AB478}">
      <dgm:prSet/>
      <dgm:spPr/>
      <dgm:t>
        <a:bodyPr/>
        <a:lstStyle/>
        <a:p>
          <a:endParaRPr lang="ru-RU"/>
        </a:p>
      </dgm:t>
    </dgm:pt>
    <dgm:pt modelId="{A8F569C9-16AB-4FCD-959B-EE0E674197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46 850,5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BA06D-26F1-4F8D-8E2E-6F6F7E9CFA54}" type="parTrans" cxnId="{663793DC-E738-42BA-929C-0354A83DEEC3}">
      <dgm:prSet/>
      <dgm:spPr/>
      <dgm:t>
        <a:bodyPr/>
        <a:lstStyle/>
        <a:p>
          <a:endParaRPr lang="ru-RU"/>
        </a:p>
      </dgm:t>
    </dgm:pt>
    <dgm:pt modelId="{F6C9A600-15B2-4D73-BD35-9FCF3CA49B26}" type="sibTrans" cxnId="{663793DC-E738-42BA-929C-0354A83DEEC3}">
      <dgm:prSet/>
      <dgm:spPr/>
      <dgm:t>
        <a:bodyPr/>
        <a:lstStyle/>
        <a:p>
          <a:endParaRPr lang="ru-RU"/>
        </a:p>
      </dgm:t>
    </dgm:pt>
    <dgm:pt modelId="{A31CB936-D89D-43B4-8D50-2BFDEF68C71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C402B1-A22A-401F-A4D9-81F082ECE3BE}" type="sibTrans" cxnId="{48C65034-AD0D-4BDB-B5CF-3973BD07C385}">
      <dgm:prSet/>
      <dgm:spPr/>
      <dgm:t>
        <a:bodyPr/>
        <a:lstStyle/>
        <a:p>
          <a:endParaRPr lang="ru-RU"/>
        </a:p>
      </dgm:t>
    </dgm:pt>
    <dgm:pt modelId="{3D894A88-5D8E-45A4-A8B8-6C318B799A4B}" type="parTrans" cxnId="{48C65034-AD0D-4BDB-B5CF-3973BD07C385}">
      <dgm:prSet/>
      <dgm:spPr/>
      <dgm:t>
        <a:bodyPr/>
        <a:lstStyle/>
        <a:p>
          <a:endParaRPr lang="ru-RU"/>
        </a:p>
      </dgm:t>
    </dgm:pt>
    <dgm:pt modelId="{439258DD-5D44-4464-A337-767F770F5293}" type="pres">
      <dgm:prSet presAssocID="{33CEDBE3-FCBE-4323-9529-F07897988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B98CB-2F7A-4019-B030-79153AE05894}" type="pres">
      <dgm:prSet presAssocID="{A8F569C9-16AB-4FCD-959B-EE0E67419780}" presName="composite" presStyleCnt="0"/>
      <dgm:spPr/>
      <dgm:t>
        <a:bodyPr/>
        <a:lstStyle/>
        <a:p>
          <a:endParaRPr lang="ru-RU"/>
        </a:p>
      </dgm:t>
    </dgm:pt>
    <dgm:pt modelId="{02CAB6CF-1685-4100-A31C-BD4DCD4A94C8}" type="pres">
      <dgm:prSet presAssocID="{A8F569C9-16AB-4FCD-959B-EE0E67419780}" presName="parentText" presStyleLbl="alignNode1" presStyleIdx="0" presStyleCnt="2" custScaleX="61648" custScaleY="56546" custLinFactNeighborX="-42685" custLinFactNeighborY="-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FFDA-A5EE-4F62-887B-2CEA9A397B12}" type="pres">
      <dgm:prSet presAssocID="{A8F569C9-16AB-4FCD-959B-EE0E67419780}" presName="descendantText" presStyleLbl="alignAcc1" presStyleIdx="0" presStyleCnt="2" custScaleX="104513" custScaleY="47130" custLinFactNeighborX="-3111" custLinFactNeighborY="13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0528-0D18-4C24-8A0D-5E6D1A869C02}" type="pres">
      <dgm:prSet presAssocID="{F6C9A600-15B2-4D73-BD35-9FCF3CA49B26}" presName="sp" presStyleCnt="0"/>
      <dgm:spPr/>
      <dgm:t>
        <a:bodyPr/>
        <a:lstStyle/>
        <a:p>
          <a:endParaRPr lang="ru-RU"/>
        </a:p>
      </dgm:t>
    </dgm:pt>
    <dgm:pt modelId="{35749CC7-E08A-46C9-A1CF-A9F3C3282B18}" type="pres">
      <dgm:prSet presAssocID="{777250E9-D8A8-46D6-A012-9DB8CD22DD48}" presName="composite" presStyleCnt="0"/>
      <dgm:spPr/>
      <dgm:t>
        <a:bodyPr/>
        <a:lstStyle/>
        <a:p>
          <a:endParaRPr lang="ru-RU"/>
        </a:p>
      </dgm:t>
    </dgm:pt>
    <dgm:pt modelId="{1D71E7AF-81AA-4C26-B504-C07842D7E256}" type="pres">
      <dgm:prSet presAssocID="{777250E9-D8A8-46D6-A012-9DB8CD22DD48}" presName="parentText" presStyleLbl="alignNode1" presStyleIdx="1" presStyleCnt="2" custScaleX="67123" custScaleY="57857" custLinFactNeighborX="-5122" custLinFactNeighborY="6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244C9-7C49-4FC1-B124-DF3F3E06EAEF}" type="pres">
      <dgm:prSet presAssocID="{777250E9-D8A8-46D6-A012-9DB8CD22DD48}" presName="descendantText" presStyleLbl="alignAcc1" presStyleIdx="1" presStyleCnt="2" custScaleX="102206" custScaleY="49672" custLinFactNeighborX="-4120" custLinFactNeighborY="16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793DC-E738-42BA-929C-0354A83DEEC3}" srcId="{33CEDBE3-FCBE-4323-9529-F07897988114}" destId="{A8F569C9-16AB-4FCD-959B-EE0E67419780}" srcOrd="0" destOrd="0" parTransId="{4FDBA06D-26F1-4F8D-8E2E-6F6F7E9CFA54}" sibTransId="{F6C9A600-15B2-4D73-BD35-9FCF3CA49B26}"/>
    <dgm:cxn modelId="{0B2B7018-F33A-4396-84D3-1D0CF7B7FB03}" type="presOf" srcId="{33CEDBE3-FCBE-4323-9529-F07897988114}" destId="{439258DD-5D44-4464-A337-767F770F5293}" srcOrd="0" destOrd="0" presId="urn:microsoft.com/office/officeart/2005/8/layout/chevron2"/>
    <dgm:cxn modelId="{F37276DE-5866-432E-A0FE-6056CA5AB478}" srcId="{33CEDBE3-FCBE-4323-9529-F07897988114}" destId="{777250E9-D8A8-46D6-A012-9DB8CD22DD48}" srcOrd="1" destOrd="0" parTransId="{23001241-16DF-4C7F-9E64-E82730A6604F}" sibTransId="{BBA0ED98-E1FA-4BA5-B309-E3D6FCE1B4A2}"/>
    <dgm:cxn modelId="{48C65034-AD0D-4BDB-B5CF-3973BD07C385}" srcId="{777250E9-D8A8-46D6-A012-9DB8CD22DD48}" destId="{A31CB936-D89D-43B4-8D50-2BFDEF68C71D}" srcOrd="0" destOrd="0" parTransId="{3D894A88-5D8E-45A4-A8B8-6C318B799A4B}" sibTransId="{68C402B1-A22A-401F-A4D9-81F082ECE3BE}"/>
    <dgm:cxn modelId="{85829FCB-16E3-4BFF-8CA4-493CB06FF413}" type="presOf" srcId="{777250E9-D8A8-46D6-A012-9DB8CD22DD48}" destId="{1D71E7AF-81AA-4C26-B504-C07842D7E256}" srcOrd="0" destOrd="0" presId="urn:microsoft.com/office/officeart/2005/8/layout/chevron2"/>
    <dgm:cxn modelId="{E711F5C6-05C0-49AD-9DD3-2F26A5843271}" type="presOf" srcId="{A8F569C9-16AB-4FCD-959B-EE0E67419780}" destId="{02CAB6CF-1685-4100-A31C-BD4DCD4A94C8}" srcOrd="0" destOrd="0" presId="urn:microsoft.com/office/officeart/2005/8/layout/chevron2"/>
    <dgm:cxn modelId="{E3E14280-CAD2-4DBC-A7E9-2880E64CD472}" type="presOf" srcId="{A31CB936-D89D-43B4-8D50-2BFDEF68C71D}" destId="{8FB244C9-7C49-4FC1-B124-DF3F3E06EAEF}" srcOrd="0" destOrd="0" presId="urn:microsoft.com/office/officeart/2005/8/layout/chevron2"/>
    <dgm:cxn modelId="{30A79768-AC57-41F0-BDA6-AFC7DBC45FF4}" srcId="{A8F569C9-16AB-4FCD-959B-EE0E67419780}" destId="{7A466841-4B4E-415F-A6B3-EB2295C3FA12}" srcOrd="0" destOrd="0" parTransId="{43CA5478-7FAF-45F7-AAFB-60F5B8A9F42A}" sibTransId="{097DF640-003B-46E0-81BA-77EA302A33D0}"/>
    <dgm:cxn modelId="{C92B52F4-D8A9-442D-AAF8-35A51B649745}" type="presOf" srcId="{7A466841-4B4E-415F-A6B3-EB2295C3FA12}" destId="{790AFFDA-A5EE-4F62-887B-2CEA9A397B12}" srcOrd="0" destOrd="0" presId="urn:microsoft.com/office/officeart/2005/8/layout/chevron2"/>
    <dgm:cxn modelId="{9F012984-F8AA-4CCA-A149-D258295C0892}" type="presParOf" srcId="{439258DD-5D44-4464-A337-767F770F5293}" destId="{8E9B98CB-2F7A-4019-B030-79153AE05894}" srcOrd="0" destOrd="0" presId="urn:microsoft.com/office/officeart/2005/8/layout/chevron2"/>
    <dgm:cxn modelId="{D98A3361-6D91-49DA-B1EF-1299DBCD6D4D}" type="presParOf" srcId="{8E9B98CB-2F7A-4019-B030-79153AE05894}" destId="{02CAB6CF-1685-4100-A31C-BD4DCD4A94C8}" srcOrd="0" destOrd="0" presId="urn:microsoft.com/office/officeart/2005/8/layout/chevron2"/>
    <dgm:cxn modelId="{3DEE3FB7-BEC2-4C03-A43E-029BE37B22F7}" type="presParOf" srcId="{8E9B98CB-2F7A-4019-B030-79153AE05894}" destId="{790AFFDA-A5EE-4F62-887B-2CEA9A397B12}" srcOrd="1" destOrd="0" presId="urn:microsoft.com/office/officeart/2005/8/layout/chevron2"/>
    <dgm:cxn modelId="{8BCE3FF7-EAF7-4352-8E04-DFAA3F96608F}" type="presParOf" srcId="{439258DD-5D44-4464-A337-767F770F5293}" destId="{D27A0528-0D18-4C24-8A0D-5E6D1A869C02}" srcOrd="1" destOrd="0" presId="urn:microsoft.com/office/officeart/2005/8/layout/chevron2"/>
    <dgm:cxn modelId="{8A73D449-705D-4417-8A60-C5A61DA4C68A}" type="presParOf" srcId="{439258DD-5D44-4464-A337-767F770F5293}" destId="{35749CC7-E08A-46C9-A1CF-A9F3C3282B18}" srcOrd="2" destOrd="0" presId="urn:microsoft.com/office/officeart/2005/8/layout/chevron2"/>
    <dgm:cxn modelId="{199D2441-59F3-41B2-B92A-C75C8B1D2088}" type="presParOf" srcId="{35749CC7-E08A-46C9-A1CF-A9F3C3282B18}" destId="{1D71E7AF-81AA-4C26-B504-C07842D7E256}" srcOrd="0" destOrd="0" presId="urn:microsoft.com/office/officeart/2005/8/layout/chevron2"/>
    <dgm:cxn modelId="{8F6C8A3F-4EBE-486B-879C-5D106D0FA527}" type="presParOf" srcId="{35749CC7-E08A-46C9-A1CF-A9F3C3282B18}" destId="{8FB244C9-7C49-4FC1-B124-DF3F3E06EAEF}" srcOrd="1" destOrd="0" presId="urn:microsoft.com/office/officeart/2005/8/layout/chevron2"/>
  </dgm:cxnLst>
  <dgm:bg>
    <a:noFill/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4A21F-8FE6-4E5E-A7F4-29DBB24C72B1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DC92B5-D0C5-49EA-8E35-D9194E078ADC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Отлов, транспортировка, передержка и возврат в места прежнего обитания безнадзорных собак и кошек на территории ЗГО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E72596-255C-4CCF-AA72-5E0687BA675C}" type="parTrans" cxnId="{66454771-9868-4C16-A65B-A9C8CCAF1080}">
      <dgm:prSet/>
      <dgm:spPr/>
      <dgm:t>
        <a:bodyPr/>
        <a:lstStyle/>
        <a:p>
          <a:endParaRPr lang="ru-RU"/>
        </a:p>
      </dgm:t>
    </dgm:pt>
    <dgm:pt modelId="{3EA6965A-18B3-4CBD-9B41-56D1105D0781}" type="sibTrans" cxnId="{66454771-9868-4C16-A65B-A9C8CCAF1080}">
      <dgm:prSet/>
      <dgm:spPr/>
      <dgm:t>
        <a:bodyPr/>
        <a:lstStyle/>
        <a:p>
          <a:endParaRPr lang="ru-RU"/>
        </a:p>
      </dgm:t>
    </dgm:pt>
    <dgm:pt modelId="{2300C0CD-79F3-40B1-A5C0-BC60E574EDB7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городских территорий общего пользования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7E6734-2E06-4958-840F-352EFF5B54E2}" type="parTrans" cxnId="{08001508-3D3D-4121-84B5-FDDFC114C8DB}">
      <dgm:prSet/>
      <dgm:spPr/>
      <dgm:t>
        <a:bodyPr/>
        <a:lstStyle/>
        <a:p>
          <a:endParaRPr lang="ru-RU"/>
        </a:p>
      </dgm:t>
    </dgm:pt>
    <dgm:pt modelId="{E6C8460E-C38F-45ED-99F7-CE469ACD893A}" type="sibTrans" cxnId="{08001508-3D3D-4121-84B5-FDDFC114C8DB}">
      <dgm:prSet/>
      <dgm:spPr/>
      <dgm:t>
        <a:bodyPr/>
        <a:lstStyle/>
        <a:p>
          <a:endParaRPr lang="ru-RU"/>
        </a:p>
      </dgm:t>
    </dgm:pt>
    <dgm:pt modelId="{B7366496-C66F-4560-A193-12C741CD986C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содержание мест захоронения(муниципальные кладбища), общественных территорий города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81BBC-740D-42E0-B6E1-EBA134F8425A}" type="parTrans" cxnId="{230C069C-FF8E-4DD8-9A25-59EB448B5627}">
      <dgm:prSet/>
      <dgm:spPr/>
      <dgm:t>
        <a:bodyPr/>
        <a:lstStyle/>
        <a:p>
          <a:endParaRPr lang="ru-RU"/>
        </a:p>
      </dgm:t>
    </dgm:pt>
    <dgm:pt modelId="{9862FBDD-527C-4402-900F-68D7AC74271D}" type="sibTrans" cxnId="{230C069C-FF8E-4DD8-9A25-59EB448B5627}">
      <dgm:prSet/>
      <dgm:spPr/>
      <dgm:t>
        <a:bodyPr/>
        <a:lstStyle/>
        <a:p>
          <a:endParaRPr lang="ru-RU"/>
        </a:p>
      </dgm:t>
    </dgm:pt>
    <dgm:pt modelId="{F4C79751-05FD-41F2-A525-5E94A248DB91}">
      <dgm:prSet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Кронирование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деревьев, снос аварийных зеленых насаждений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BF78AF-E3C5-4E1F-8EA4-5B57D60A0210}" type="parTrans" cxnId="{F37749C3-0F27-481D-A84F-E7F3CDEF131D}">
      <dgm:prSet/>
      <dgm:spPr/>
      <dgm:t>
        <a:bodyPr/>
        <a:lstStyle/>
        <a:p>
          <a:endParaRPr lang="ru-RU"/>
        </a:p>
      </dgm:t>
    </dgm:pt>
    <dgm:pt modelId="{C4CB8001-A6A5-4F18-88BC-F0F5AC115D7C}" type="sibTrans" cxnId="{F37749C3-0F27-481D-A84F-E7F3CDEF131D}">
      <dgm:prSet/>
      <dgm:spPr/>
      <dgm:t>
        <a:bodyPr/>
        <a:lstStyle/>
        <a:p>
          <a:endParaRPr lang="ru-RU"/>
        </a:p>
      </dgm:t>
    </dgm:pt>
    <dgm:pt modelId="{0F140577-9987-4A68-98A8-960300C21AB6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проектной и рабочей документации на капитальный ремонт 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берегоукрепления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р.Тиман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F8446-CD3F-461A-A23D-31F1D9B34A66}" type="parTrans" cxnId="{8F701E8C-8DF6-4438-8F36-25E641EC1E94}">
      <dgm:prSet/>
      <dgm:spPr/>
      <dgm:t>
        <a:bodyPr/>
        <a:lstStyle/>
        <a:p>
          <a:endParaRPr lang="ru-RU"/>
        </a:p>
      </dgm:t>
    </dgm:pt>
    <dgm:pt modelId="{2348709E-0127-4624-B107-857B31A047BD}" type="sibTrans" cxnId="{8F701E8C-8DF6-4438-8F36-25E641EC1E94}">
      <dgm:prSet/>
      <dgm:spPr/>
      <dgm:t>
        <a:bodyPr/>
        <a:lstStyle/>
        <a:p>
          <a:endParaRPr lang="ru-RU"/>
        </a:p>
      </dgm:t>
    </dgm:pt>
    <dgm:pt modelId="{4AF1D7D3-1022-4B1E-B227-9C68589A4B3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объекта «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Берегоукрепление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водозаборного узла на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о.Черемуховый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куст»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B1FF98-7749-44C7-98D0-4E3BD96E930E}" type="parTrans" cxnId="{2B91E7CA-E949-4894-9F10-5C419E9D0E3C}">
      <dgm:prSet/>
      <dgm:spPr/>
      <dgm:t>
        <a:bodyPr/>
        <a:lstStyle/>
        <a:p>
          <a:endParaRPr lang="ru-RU"/>
        </a:p>
      </dgm:t>
    </dgm:pt>
    <dgm:pt modelId="{64900A39-BD28-4FD5-99E7-1353D5E28AD6}" type="sibTrans" cxnId="{2B91E7CA-E949-4894-9F10-5C419E9D0E3C}">
      <dgm:prSet/>
      <dgm:spPr/>
      <dgm:t>
        <a:bodyPr/>
        <a:lstStyle/>
        <a:p>
          <a:endParaRPr lang="ru-RU"/>
        </a:p>
      </dgm:t>
    </dgm:pt>
    <dgm:pt modelId="{5CE1C296-8320-485B-9FCC-864BE658F179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Ликвидация мест несанкционированного размещения промышленных отходов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FA10C1-C0DE-4032-B472-17D5F338607C}" type="sibTrans" cxnId="{D9A6FE7A-0AD0-4D37-A4BD-EC0E2DEDF8E6}">
      <dgm:prSet/>
      <dgm:spPr/>
      <dgm:t>
        <a:bodyPr/>
        <a:lstStyle/>
        <a:p>
          <a:endParaRPr lang="ru-RU"/>
        </a:p>
      </dgm:t>
    </dgm:pt>
    <dgm:pt modelId="{CD0C7EB5-FDF7-4839-AA4E-17E597D0375B}" type="parTrans" cxnId="{D9A6FE7A-0AD0-4D37-A4BD-EC0E2DEDF8E6}">
      <dgm:prSet/>
      <dgm:spPr/>
      <dgm:t>
        <a:bodyPr/>
        <a:lstStyle/>
        <a:p>
          <a:endParaRPr lang="ru-RU"/>
        </a:p>
      </dgm:t>
    </dgm:pt>
    <dgm:pt modelId="{0CCE6B1E-6EAF-4D79-88DF-5F462F22BC08}" type="pres">
      <dgm:prSet presAssocID="{9454A21F-8FE6-4E5E-A7F4-29DBB24C72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4B5F0-86F0-46EE-9761-066626DFE603}" type="pres">
      <dgm:prSet presAssocID="{4EDC92B5-D0C5-49EA-8E35-D9194E078ADC}" presName="composite" presStyleCnt="0"/>
      <dgm:spPr/>
    </dgm:pt>
    <dgm:pt modelId="{ACB4AB09-9BF8-4213-B2A3-EC7C5AFA9A2A}" type="pres">
      <dgm:prSet presAssocID="{4EDC92B5-D0C5-49EA-8E35-D9194E078ADC}" presName="imgShp" presStyleLbl="fgImgPlace1" presStyleIdx="0" presStyleCnt="7" custFlipVert="1" custFlipHor="0" custScaleX="22905" custScaleY="6570" custLinFactNeighborX="-52141" custLinFactNeighborY="30594"/>
      <dgm:spPr/>
    </dgm:pt>
    <dgm:pt modelId="{0C2B8A2C-BDE1-4273-B8CE-19541FEA0D8A}" type="pres">
      <dgm:prSet presAssocID="{4EDC92B5-D0C5-49EA-8E35-D9194E078ADC}" presName="txShp" presStyleLbl="node1" presStyleIdx="0" presStyleCnt="7" custScaleX="150376" custScaleY="60290" custLinFactNeighborX="-10771" custLinFactNeighborY="27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3ADC-C9B5-4A8A-AB18-81ABC33345E0}" type="pres">
      <dgm:prSet presAssocID="{3EA6965A-18B3-4CBD-9B41-56D1105D0781}" presName="spacing" presStyleCnt="0"/>
      <dgm:spPr/>
    </dgm:pt>
    <dgm:pt modelId="{0C8C9C49-A693-41A9-9531-9F93F4F130DA}" type="pres">
      <dgm:prSet presAssocID="{2300C0CD-79F3-40B1-A5C0-BC60E574EDB7}" presName="composite" presStyleCnt="0"/>
      <dgm:spPr/>
    </dgm:pt>
    <dgm:pt modelId="{EB884186-6FB0-488F-A125-627F468AEE8A}" type="pres">
      <dgm:prSet presAssocID="{2300C0CD-79F3-40B1-A5C0-BC60E574EDB7}" presName="imgShp" presStyleLbl="fgImgPlace1" presStyleIdx="1" presStyleCnt="7" custFlipVert="0" custFlipHor="1" custScaleX="1593" custScaleY="1707"/>
      <dgm:spPr/>
    </dgm:pt>
    <dgm:pt modelId="{0EC46577-6F5F-4FD0-9E51-0894425DF830}" type="pres">
      <dgm:prSet presAssocID="{2300C0CD-79F3-40B1-A5C0-BC60E574EDB7}" presName="txShp" presStyleLbl="node1" presStyleIdx="1" presStyleCnt="7" custScaleX="150376" custScaleY="34678" custLinFactNeighborX="-1274" custLinFactNeighborY="20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4C7A-870C-4C15-B3F5-AF76BC3CCED8}" type="pres">
      <dgm:prSet presAssocID="{E6C8460E-C38F-45ED-99F7-CE469ACD893A}" presName="spacing" presStyleCnt="0"/>
      <dgm:spPr/>
    </dgm:pt>
    <dgm:pt modelId="{0D1E773C-BBFB-43E9-894E-1BDDEAC4E572}" type="pres">
      <dgm:prSet presAssocID="{B7366496-C66F-4560-A193-12C741CD986C}" presName="composite" presStyleCnt="0"/>
      <dgm:spPr/>
    </dgm:pt>
    <dgm:pt modelId="{EF6B5D51-E9C3-469D-B81B-9E062FB95CC7}" type="pres">
      <dgm:prSet presAssocID="{B7366496-C66F-4560-A193-12C741CD986C}" presName="imgShp" presStyleLbl="fgImgPlace1" presStyleIdx="2" presStyleCnt="7" custFlipVert="0" custFlipHor="1" custScaleX="8303" custScaleY="9727" custLinFactX="-39298" custLinFactNeighborX="-100000" custLinFactNeighborY="1045"/>
      <dgm:spPr/>
    </dgm:pt>
    <dgm:pt modelId="{48DD0123-F1A2-4F9E-B7C7-71C8437A08C9}" type="pres">
      <dgm:prSet presAssocID="{B7366496-C66F-4560-A193-12C741CD986C}" presName="txShp" presStyleLbl="node1" presStyleIdx="2" presStyleCnt="7" custScaleX="144345" custScaleY="54784" custLinFactNeighborX="2565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04CC-166F-4084-BDBE-1186E06BF409}" type="pres">
      <dgm:prSet presAssocID="{9862FBDD-527C-4402-900F-68D7AC74271D}" presName="spacing" presStyleCnt="0"/>
      <dgm:spPr/>
    </dgm:pt>
    <dgm:pt modelId="{3D1379BA-12DE-4A9C-B16E-E9D00DCEB1EB}" type="pres">
      <dgm:prSet presAssocID="{5CE1C296-8320-485B-9FCC-864BE658F179}" presName="composite" presStyleCnt="0"/>
      <dgm:spPr/>
    </dgm:pt>
    <dgm:pt modelId="{077E0161-B639-48F1-B4B4-EAA7D5F2CC03}" type="pres">
      <dgm:prSet presAssocID="{5CE1C296-8320-485B-9FCC-864BE658F179}" presName="imgShp" presStyleLbl="fgImgPlace1" presStyleIdx="3" presStyleCnt="7" custFlipVert="0" custFlipHor="0" custScaleX="11680" custScaleY="1965" custLinFactX="-4845" custLinFactNeighborX="-100000" custLinFactNeighborY="-6277"/>
      <dgm:spPr/>
    </dgm:pt>
    <dgm:pt modelId="{35D9E06C-F052-4BE7-9AA1-DAF082D6ADD8}" type="pres">
      <dgm:prSet presAssocID="{5CE1C296-8320-485B-9FCC-864BE658F179}" presName="txShp" presStyleLbl="node1" presStyleIdx="3" presStyleCnt="7" custScaleX="144926" custScaleY="41522" custLinFactNeighborX="3804" custLinFactNeighborY="-7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7703-3CDD-4D3B-B476-85A91DA277F7}" type="pres">
      <dgm:prSet presAssocID="{63FA10C1-C0DE-4032-B472-17D5F338607C}" presName="spacing" presStyleCnt="0"/>
      <dgm:spPr/>
    </dgm:pt>
    <dgm:pt modelId="{71FA54D1-C1E2-405E-99EC-012610C2D476}" type="pres">
      <dgm:prSet presAssocID="{F4C79751-05FD-41F2-A525-5E94A248DB91}" presName="composite" presStyleCnt="0"/>
      <dgm:spPr/>
    </dgm:pt>
    <dgm:pt modelId="{9D59DBFF-1BB1-40FD-930E-E413CE6CDB08}" type="pres">
      <dgm:prSet presAssocID="{F4C79751-05FD-41F2-A525-5E94A248DB91}" presName="imgShp" presStyleLbl="fgImgPlace1" presStyleIdx="4" presStyleCnt="7" custFlipVert="1" custFlipHor="1" custScaleX="6869" custScaleY="17405" custLinFactNeighborX="-78381" custLinFactNeighborY="-17985"/>
      <dgm:spPr/>
    </dgm:pt>
    <dgm:pt modelId="{0B23B2CB-3399-42B5-8636-AADF18E84DB9}" type="pres">
      <dgm:prSet presAssocID="{F4C79751-05FD-41F2-A525-5E94A248DB91}" presName="txShp" presStyleLbl="node1" presStyleIdx="4" presStyleCnt="7" custScaleX="143800" custScaleY="46345" custLinFactNeighborX="3241" custLinFactNeighborY="-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5CDD0-66A5-4A8E-A150-B7B73208C17F}" type="pres">
      <dgm:prSet presAssocID="{C4CB8001-A6A5-4F18-88BC-F0F5AC115D7C}" presName="spacing" presStyleCnt="0"/>
      <dgm:spPr/>
    </dgm:pt>
    <dgm:pt modelId="{44A4367A-43EA-47B4-98BA-A8EC776C511A}" type="pres">
      <dgm:prSet presAssocID="{0F140577-9987-4A68-98A8-960300C21AB6}" presName="composite" presStyleCnt="0"/>
      <dgm:spPr/>
    </dgm:pt>
    <dgm:pt modelId="{F48DC287-B9E2-4091-B0B4-46A34AA447DA}" type="pres">
      <dgm:prSet presAssocID="{0F140577-9987-4A68-98A8-960300C21AB6}" presName="imgShp" presStyleLbl="fgImgPlace1" presStyleIdx="5" presStyleCnt="7" custFlipVert="0" custScaleX="3526" custScaleY="14873" custLinFactNeighborX="-73906" custLinFactNeighborY="-33866"/>
      <dgm:spPr/>
    </dgm:pt>
    <dgm:pt modelId="{0BFB7090-461C-4148-B037-BF1B0088D0E7}" type="pres">
      <dgm:prSet presAssocID="{0F140577-9987-4A68-98A8-960300C21AB6}" presName="txShp" presStyleLbl="node1" presStyleIdx="5" presStyleCnt="7" custScaleX="140181" custScaleY="50333" custLinFactNeighborX="5098" custLinFactNeighborY="-28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DA080-4BAB-4714-A742-7284574A35C9}" type="pres">
      <dgm:prSet presAssocID="{2348709E-0127-4624-B107-857B31A047BD}" presName="spacing" presStyleCnt="0"/>
      <dgm:spPr/>
    </dgm:pt>
    <dgm:pt modelId="{BD8884C7-46C7-47CE-B997-EA0CE006E3EA}" type="pres">
      <dgm:prSet presAssocID="{4AF1D7D3-1022-4B1E-B227-9C68589A4B3B}" presName="composite" presStyleCnt="0"/>
      <dgm:spPr/>
    </dgm:pt>
    <dgm:pt modelId="{2DEC799D-6966-436A-B6AD-6E290C3F8868}" type="pres">
      <dgm:prSet presAssocID="{4AF1D7D3-1022-4B1E-B227-9C68589A4B3B}" presName="imgShp" presStyleLbl="fgImgPlace1" presStyleIdx="6" presStyleCnt="7" custFlipVert="0" custFlipHor="1" custScaleX="8768" custScaleY="6124"/>
      <dgm:spPr/>
    </dgm:pt>
    <dgm:pt modelId="{0979AB97-4F57-4FBB-B821-A3F4962FE507}" type="pres">
      <dgm:prSet presAssocID="{4AF1D7D3-1022-4B1E-B227-9C68589A4B3B}" presName="txShp" presStyleLbl="node1" presStyleIdx="6" presStyleCnt="7" custScaleX="142730" custScaleY="55215" custLinFactNeighborX="6372" custLinFactNeighborY="-39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91E7CA-E949-4894-9F10-5C419E9D0E3C}" srcId="{9454A21F-8FE6-4E5E-A7F4-29DBB24C72B1}" destId="{4AF1D7D3-1022-4B1E-B227-9C68589A4B3B}" srcOrd="6" destOrd="0" parTransId="{05B1FF98-7749-44C7-98D0-4E3BD96E930E}" sibTransId="{64900A39-BD28-4FD5-99E7-1353D5E28AD6}"/>
    <dgm:cxn modelId="{AD2AA81D-2396-4AA3-9138-55CCC2AE00FD}" type="presOf" srcId="{B7366496-C66F-4560-A193-12C741CD986C}" destId="{48DD0123-F1A2-4F9E-B7C7-71C8437A08C9}" srcOrd="0" destOrd="0" presId="urn:microsoft.com/office/officeart/2005/8/layout/vList3"/>
    <dgm:cxn modelId="{08001508-3D3D-4121-84B5-FDDFC114C8DB}" srcId="{9454A21F-8FE6-4E5E-A7F4-29DBB24C72B1}" destId="{2300C0CD-79F3-40B1-A5C0-BC60E574EDB7}" srcOrd="1" destOrd="0" parTransId="{1E7E6734-2E06-4958-840F-352EFF5B54E2}" sibTransId="{E6C8460E-C38F-45ED-99F7-CE469ACD893A}"/>
    <dgm:cxn modelId="{79BB85E2-F84C-4595-B660-9C63A061530E}" type="presOf" srcId="{0F140577-9987-4A68-98A8-960300C21AB6}" destId="{0BFB7090-461C-4148-B037-BF1B0088D0E7}" srcOrd="0" destOrd="0" presId="urn:microsoft.com/office/officeart/2005/8/layout/vList3"/>
    <dgm:cxn modelId="{F37749C3-0F27-481D-A84F-E7F3CDEF131D}" srcId="{9454A21F-8FE6-4E5E-A7F4-29DBB24C72B1}" destId="{F4C79751-05FD-41F2-A525-5E94A248DB91}" srcOrd="4" destOrd="0" parTransId="{C2BF78AF-E3C5-4E1F-8EA4-5B57D60A0210}" sibTransId="{C4CB8001-A6A5-4F18-88BC-F0F5AC115D7C}"/>
    <dgm:cxn modelId="{6058FB18-CC71-4217-AA49-2C7141291CC0}" type="presOf" srcId="{4EDC92B5-D0C5-49EA-8E35-D9194E078ADC}" destId="{0C2B8A2C-BDE1-4273-B8CE-19541FEA0D8A}" srcOrd="0" destOrd="0" presId="urn:microsoft.com/office/officeart/2005/8/layout/vList3"/>
    <dgm:cxn modelId="{D730B326-BCE5-4502-A4E0-0E5EC6C6A5EC}" type="presOf" srcId="{F4C79751-05FD-41F2-A525-5E94A248DB91}" destId="{0B23B2CB-3399-42B5-8636-AADF18E84DB9}" srcOrd="0" destOrd="0" presId="urn:microsoft.com/office/officeart/2005/8/layout/vList3"/>
    <dgm:cxn modelId="{86355D2A-4A11-4015-8AF4-13284CD754E3}" type="presOf" srcId="{5CE1C296-8320-485B-9FCC-864BE658F179}" destId="{35D9E06C-F052-4BE7-9AA1-DAF082D6ADD8}" srcOrd="0" destOrd="0" presId="urn:microsoft.com/office/officeart/2005/8/layout/vList3"/>
    <dgm:cxn modelId="{8F701E8C-8DF6-4438-8F36-25E641EC1E94}" srcId="{9454A21F-8FE6-4E5E-A7F4-29DBB24C72B1}" destId="{0F140577-9987-4A68-98A8-960300C21AB6}" srcOrd="5" destOrd="0" parTransId="{A4BF8446-CD3F-461A-A23D-31F1D9B34A66}" sibTransId="{2348709E-0127-4624-B107-857B31A047BD}"/>
    <dgm:cxn modelId="{D9A6FE7A-0AD0-4D37-A4BD-EC0E2DEDF8E6}" srcId="{9454A21F-8FE6-4E5E-A7F4-29DBB24C72B1}" destId="{5CE1C296-8320-485B-9FCC-864BE658F179}" srcOrd="3" destOrd="0" parTransId="{CD0C7EB5-FDF7-4839-AA4E-17E597D0375B}" sibTransId="{63FA10C1-C0DE-4032-B472-17D5F338607C}"/>
    <dgm:cxn modelId="{66454771-9868-4C16-A65B-A9C8CCAF1080}" srcId="{9454A21F-8FE6-4E5E-A7F4-29DBB24C72B1}" destId="{4EDC92B5-D0C5-49EA-8E35-D9194E078ADC}" srcOrd="0" destOrd="0" parTransId="{97E72596-255C-4CCF-AA72-5E0687BA675C}" sibTransId="{3EA6965A-18B3-4CBD-9B41-56D1105D0781}"/>
    <dgm:cxn modelId="{59709BFC-E125-48AD-9EA3-5F6FC1081EF1}" type="presOf" srcId="{4AF1D7D3-1022-4B1E-B227-9C68589A4B3B}" destId="{0979AB97-4F57-4FBB-B821-A3F4962FE507}" srcOrd="0" destOrd="0" presId="urn:microsoft.com/office/officeart/2005/8/layout/vList3"/>
    <dgm:cxn modelId="{1FBA2515-7277-422E-8032-010BFDAE5DC8}" type="presOf" srcId="{2300C0CD-79F3-40B1-A5C0-BC60E574EDB7}" destId="{0EC46577-6F5F-4FD0-9E51-0894425DF830}" srcOrd="0" destOrd="0" presId="urn:microsoft.com/office/officeart/2005/8/layout/vList3"/>
    <dgm:cxn modelId="{230C069C-FF8E-4DD8-9A25-59EB448B5627}" srcId="{9454A21F-8FE6-4E5E-A7F4-29DBB24C72B1}" destId="{B7366496-C66F-4560-A193-12C741CD986C}" srcOrd="2" destOrd="0" parTransId="{5F581BBC-740D-42E0-B6E1-EBA134F8425A}" sibTransId="{9862FBDD-527C-4402-900F-68D7AC74271D}"/>
    <dgm:cxn modelId="{E31CB19A-969A-4C04-BFE9-1047A04E46D9}" type="presOf" srcId="{9454A21F-8FE6-4E5E-A7F4-29DBB24C72B1}" destId="{0CCE6B1E-6EAF-4D79-88DF-5F462F22BC08}" srcOrd="0" destOrd="0" presId="urn:microsoft.com/office/officeart/2005/8/layout/vList3"/>
    <dgm:cxn modelId="{DB02CE05-D7A6-4AD2-A3A2-9EE210CE4B3A}" type="presParOf" srcId="{0CCE6B1E-6EAF-4D79-88DF-5F462F22BC08}" destId="{8014B5F0-86F0-46EE-9761-066626DFE603}" srcOrd="0" destOrd="0" presId="urn:microsoft.com/office/officeart/2005/8/layout/vList3"/>
    <dgm:cxn modelId="{BDEBABD4-834B-4917-A055-BCE0749F5079}" type="presParOf" srcId="{8014B5F0-86F0-46EE-9761-066626DFE603}" destId="{ACB4AB09-9BF8-4213-B2A3-EC7C5AFA9A2A}" srcOrd="0" destOrd="0" presId="urn:microsoft.com/office/officeart/2005/8/layout/vList3"/>
    <dgm:cxn modelId="{DDB5E90D-2347-4FFD-A2AC-C1D5809A6521}" type="presParOf" srcId="{8014B5F0-86F0-46EE-9761-066626DFE603}" destId="{0C2B8A2C-BDE1-4273-B8CE-19541FEA0D8A}" srcOrd="1" destOrd="0" presId="urn:microsoft.com/office/officeart/2005/8/layout/vList3"/>
    <dgm:cxn modelId="{2000FA2C-417D-48E7-90DD-2483ED6E7004}" type="presParOf" srcId="{0CCE6B1E-6EAF-4D79-88DF-5F462F22BC08}" destId="{19B53ADC-C9B5-4A8A-AB18-81ABC33345E0}" srcOrd="1" destOrd="0" presId="urn:microsoft.com/office/officeart/2005/8/layout/vList3"/>
    <dgm:cxn modelId="{A25297BD-4A0C-421C-85F6-F007752F55CC}" type="presParOf" srcId="{0CCE6B1E-6EAF-4D79-88DF-5F462F22BC08}" destId="{0C8C9C49-A693-41A9-9531-9F93F4F130DA}" srcOrd="2" destOrd="0" presId="urn:microsoft.com/office/officeart/2005/8/layout/vList3"/>
    <dgm:cxn modelId="{357CB128-AEBF-454C-87D9-6783E816C87D}" type="presParOf" srcId="{0C8C9C49-A693-41A9-9531-9F93F4F130DA}" destId="{EB884186-6FB0-488F-A125-627F468AEE8A}" srcOrd="0" destOrd="0" presId="urn:microsoft.com/office/officeart/2005/8/layout/vList3"/>
    <dgm:cxn modelId="{F50E538C-ADA1-4758-89E1-E290A03A2022}" type="presParOf" srcId="{0C8C9C49-A693-41A9-9531-9F93F4F130DA}" destId="{0EC46577-6F5F-4FD0-9E51-0894425DF830}" srcOrd="1" destOrd="0" presId="urn:microsoft.com/office/officeart/2005/8/layout/vList3"/>
    <dgm:cxn modelId="{63E58415-D7C4-4210-80D4-70C375135DA0}" type="presParOf" srcId="{0CCE6B1E-6EAF-4D79-88DF-5F462F22BC08}" destId="{85514C7A-870C-4C15-B3F5-AF76BC3CCED8}" srcOrd="3" destOrd="0" presId="urn:microsoft.com/office/officeart/2005/8/layout/vList3"/>
    <dgm:cxn modelId="{70CB22F2-B2FD-4846-89B7-E7450E99BFAF}" type="presParOf" srcId="{0CCE6B1E-6EAF-4D79-88DF-5F462F22BC08}" destId="{0D1E773C-BBFB-43E9-894E-1BDDEAC4E572}" srcOrd="4" destOrd="0" presId="urn:microsoft.com/office/officeart/2005/8/layout/vList3"/>
    <dgm:cxn modelId="{FBC1F693-43DB-43E3-9866-8151E1D59236}" type="presParOf" srcId="{0D1E773C-BBFB-43E9-894E-1BDDEAC4E572}" destId="{EF6B5D51-E9C3-469D-B81B-9E062FB95CC7}" srcOrd="0" destOrd="0" presId="urn:microsoft.com/office/officeart/2005/8/layout/vList3"/>
    <dgm:cxn modelId="{C267E701-E360-4788-998E-BC77ACE1EC57}" type="presParOf" srcId="{0D1E773C-BBFB-43E9-894E-1BDDEAC4E572}" destId="{48DD0123-F1A2-4F9E-B7C7-71C8437A08C9}" srcOrd="1" destOrd="0" presId="urn:microsoft.com/office/officeart/2005/8/layout/vList3"/>
    <dgm:cxn modelId="{CD094C9E-FE4D-4FDE-8D3B-4BB241028604}" type="presParOf" srcId="{0CCE6B1E-6EAF-4D79-88DF-5F462F22BC08}" destId="{D37A04CC-166F-4084-BDBE-1186E06BF409}" srcOrd="5" destOrd="0" presId="urn:microsoft.com/office/officeart/2005/8/layout/vList3"/>
    <dgm:cxn modelId="{7E393BE4-7B05-4864-AAF7-AED0C9EA5EED}" type="presParOf" srcId="{0CCE6B1E-6EAF-4D79-88DF-5F462F22BC08}" destId="{3D1379BA-12DE-4A9C-B16E-E9D00DCEB1EB}" srcOrd="6" destOrd="0" presId="urn:microsoft.com/office/officeart/2005/8/layout/vList3"/>
    <dgm:cxn modelId="{2AC8EB97-2998-46E8-AA0B-F17159AAF532}" type="presParOf" srcId="{3D1379BA-12DE-4A9C-B16E-E9D00DCEB1EB}" destId="{077E0161-B639-48F1-B4B4-EAA7D5F2CC03}" srcOrd="0" destOrd="0" presId="urn:microsoft.com/office/officeart/2005/8/layout/vList3"/>
    <dgm:cxn modelId="{1C64DD93-E395-474B-9AFD-3A08B9AEE0F2}" type="presParOf" srcId="{3D1379BA-12DE-4A9C-B16E-E9D00DCEB1EB}" destId="{35D9E06C-F052-4BE7-9AA1-DAF082D6ADD8}" srcOrd="1" destOrd="0" presId="urn:microsoft.com/office/officeart/2005/8/layout/vList3"/>
    <dgm:cxn modelId="{1DDA68C3-2290-4A88-BA0D-3A012A694D9E}" type="presParOf" srcId="{0CCE6B1E-6EAF-4D79-88DF-5F462F22BC08}" destId="{A9AE7703-3CDD-4D3B-B476-85A91DA277F7}" srcOrd="7" destOrd="0" presId="urn:microsoft.com/office/officeart/2005/8/layout/vList3"/>
    <dgm:cxn modelId="{76DD9ED4-14B3-4916-8205-74B6D4FAC49E}" type="presParOf" srcId="{0CCE6B1E-6EAF-4D79-88DF-5F462F22BC08}" destId="{71FA54D1-C1E2-405E-99EC-012610C2D476}" srcOrd="8" destOrd="0" presId="urn:microsoft.com/office/officeart/2005/8/layout/vList3"/>
    <dgm:cxn modelId="{2F5B8E62-802F-4EEE-94C3-5595667DB599}" type="presParOf" srcId="{71FA54D1-C1E2-405E-99EC-012610C2D476}" destId="{9D59DBFF-1BB1-40FD-930E-E413CE6CDB08}" srcOrd="0" destOrd="0" presId="urn:microsoft.com/office/officeart/2005/8/layout/vList3"/>
    <dgm:cxn modelId="{A95B28EE-FB45-4AAC-BB42-2ECFCE1060CC}" type="presParOf" srcId="{71FA54D1-C1E2-405E-99EC-012610C2D476}" destId="{0B23B2CB-3399-42B5-8636-AADF18E84DB9}" srcOrd="1" destOrd="0" presId="urn:microsoft.com/office/officeart/2005/8/layout/vList3"/>
    <dgm:cxn modelId="{34EEED8A-884E-44AE-8BF5-60883227A0B3}" type="presParOf" srcId="{0CCE6B1E-6EAF-4D79-88DF-5F462F22BC08}" destId="{4745CDD0-66A5-4A8E-A150-B7B73208C17F}" srcOrd="9" destOrd="0" presId="urn:microsoft.com/office/officeart/2005/8/layout/vList3"/>
    <dgm:cxn modelId="{57E16FA6-4A93-44E7-A785-D146D608A315}" type="presParOf" srcId="{0CCE6B1E-6EAF-4D79-88DF-5F462F22BC08}" destId="{44A4367A-43EA-47B4-98BA-A8EC776C511A}" srcOrd="10" destOrd="0" presId="urn:microsoft.com/office/officeart/2005/8/layout/vList3"/>
    <dgm:cxn modelId="{91DC88E0-33B6-415D-A973-D0447E383A58}" type="presParOf" srcId="{44A4367A-43EA-47B4-98BA-A8EC776C511A}" destId="{F48DC287-B9E2-4091-B0B4-46A34AA447DA}" srcOrd="0" destOrd="0" presId="urn:microsoft.com/office/officeart/2005/8/layout/vList3"/>
    <dgm:cxn modelId="{0079039C-5430-4FDD-88CE-110B9AC1EF28}" type="presParOf" srcId="{44A4367A-43EA-47B4-98BA-A8EC776C511A}" destId="{0BFB7090-461C-4148-B037-BF1B0088D0E7}" srcOrd="1" destOrd="0" presId="urn:microsoft.com/office/officeart/2005/8/layout/vList3"/>
    <dgm:cxn modelId="{AC4AF88E-52EA-40F0-8914-2A526A10DDB4}" type="presParOf" srcId="{0CCE6B1E-6EAF-4D79-88DF-5F462F22BC08}" destId="{757DA080-4BAB-4714-A742-7284574A35C9}" srcOrd="11" destOrd="0" presId="urn:microsoft.com/office/officeart/2005/8/layout/vList3"/>
    <dgm:cxn modelId="{AC0620A5-86BE-4342-BA3C-AA232E412168}" type="presParOf" srcId="{0CCE6B1E-6EAF-4D79-88DF-5F462F22BC08}" destId="{BD8884C7-46C7-47CE-B997-EA0CE006E3EA}" srcOrd="12" destOrd="0" presId="urn:microsoft.com/office/officeart/2005/8/layout/vList3"/>
    <dgm:cxn modelId="{AF6FE26F-6F46-48EC-BF6B-1D55847B6150}" type="presParOf" srcId="{BD8884C7-46C7-47CE-B997-EA0CE006E3EA}" destId="{2DEC799D-6966-436A-B6AD-6E290C3F8868}" srcOrd="0" destOrd="0" presId="urn:microsoft.com/office/officeart/2005/8/layout/vList3"/>
    <dgm:cxn modelId="{5C8CD86D-17F7-4CD8-A59B-627D152314D8}" type="presParOf" srcId="{BD8884C7-46C7-47CE-B997-EA0CE006E3EA}" destId="{0979AB97-4F57-4FBB-B821-A3F4962FE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B5359-4F29-4FD8-8E65-585E14F31B18}">
      <dsp:nvSpPr>
        <dsp:cNvPr id="0" name=""/>
        <dsp:cNvSpPr/>
      </dsp:nvSpPr>
      <dsp:spPr>
        <a:xfrm rot="5400000">
          <a:off x="383932" y="-127157"/>
          <a:ext cx="1112083" cy="639143"/>
        </a:xfrm>
        <a:prstGeom prst="chevr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1275,5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0403" y="-44056"/>
        <a:ext cx="639143" cy="472940"/>
      </dsp:txXfrm>
    </dsp:sp>
    <dsp:sp modelId="{10FF95ED-40D7-4B85-9C45-8490DDF3C51D}">
      <dsp:nvSpPr>
        <dsp:cNvPr id="0" name=""/>
        <dsp:cNvSpPr/>
      </dsp:nvSpPr>
      <dsp:spPr>
        <a:xfrm rot="5400000">
          <a:off x="2008305" y="-1082093"/>
          <a:ext cx="730127" cy="2190452"/>
        </a:xfrm>
        <a:prstGeom prst="round2Same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8143" y="-316289"/>
        <a:ext cx="2154810" cy="658843"/>
      </dsp:txXfrm>
    </dsp:sp>
    <dsp:sp modelId="{14A4CBFE-2D4C-4909-BADA-D74439CB4F0D}">
      <dsp:nvSpPr>
        <dsp:cNvPr id="0" name=""/>
        <dsp:cNvSpPr/>
      </dsp:nvSpPr>
      <dsp:spPr>
        <a:xfrm rot="5400000">
          <a:off x="335985" y="970255"/>
          <a:ext cx="1204766" cy="669563"/>
        </a:xfrm>
        <a:prstGeom prst="chevr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243,9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03587" y="1037436"/>
        <a:ext cx="669563" cy="535203"/>
      </dsp:txXfrm>
    </dsp:sp>
    <dsp:sp modelId="{FA47CB91-C184-4D9D-B6CF-6F5E42E02D77}">
      <dsp:nvSpPr>
        <dsp:cNvPr id="0" name=""/>
        <dsp:cNvSpPr/>
      </dsp:nvSpPr>
      <dsp:spPr>
        <a:xfrm rot="5400000">
          <a:off x="2000670" y="-10413"/>
          <a:ext cx="773155" cy="2218908"/>
        </a:xfrm>
        <a:prstGeom prst="round2Same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7794" y="750205"/>
        <a:ext cx="2181166" cy="697671"/>
      </dsp:txXfrm>
    </dsp:sp>
    <dsp:sp modelId="{0C200F6F-E219-476E-8355-58B95D7172F6}">
      <dsp:nvSpPr>
        <dsp:cNvPr id="0" name=""/>
        <dsp:cNvSpPr/>
      </dsp:nvSpPr>
      <dsp:spPr>
        <a:xfrm rot="5400000">
          <a:off x="363085" y="1983689"/>
          <a:ext cx="1140719" cy="659716"/>
        </a:xfrm>
        <a:prstGeom prst="chevr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54,3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03587" y="2073045"/>
        <a:ext cx="659716" cy="481003"/>
      </dsp:txXfrm>
    </dsp:sp>
    <dsp:sp modelId="{B81795EC-CEED-4741-98A4-7843F408B714}">
      <dsp:nvSpPr>
        <dsp:cNvPr id="0" name=""/>
        <dsp:cNvSpPr/>
      </dsp:nvSpPr>
      <dsp:spPr>
        <a:xfrm rot="5400000">
          <a:off x="1974375" y="1037238"/>
          <a:ext cx="814583" cy="2171056"/>
        </a:xfrm>
        <a:prstGeom prst="round2Same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6139" y="1755240"/>
        <a:ext cx="2131291" cy="735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CCDE-3183-4E99-BF85-9DD18077427F}">
      <dsp:nvSpPr>
        <dsp:cNvPr id="0" name=""/>
        <dsp:cNvSpPr/>
      </dsp:nvSpPr>
      <dsp:spPr>
        <a:xfrm rot="5400000">
          <a:off x="-93868" y="183620"/>
          <a:ext cx="1224136" cy="856895"/>
        </a:xfrm>
        <a:prstGeom prst="chevron">
          <a:avLst/>
        </a:prstGeom>
        <a:solidFill>
          <a:srgbClr val="9F57B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175,0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9753" y="428448"/>
        <a:ext cx="856895" cy="367241"/>
      </dsp:txXfrm>
    </dsp:sp>
    <dsp:sp modelId="{3690E3B7-D5ED-4909-A4D9-40011229C1C4}">
      <dsp:nvSpPr>
        <dsp:cNvPr id="0" name=""/>
        <dsp:cNvSpPr/>
      </dsp:nvSpPr>
      <dsp:spPr>
        <a:xfrm rot="5400000">
          <a:off x="2180318" y="-1172193"/>
          <a:ext cx="795688" cy="3140075"/>
        </a:xfrm>
        <a:prstGeom prst="round2SameRect">
          <a:avLst/>
        </a:prstGeom>
        <a:solidFill>
          <a:srgbClr val="5CEFF6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125" y="38842"/>
        <a:ext cx="3101233" cy="718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650DA-C81C-477D-8487-EFC3BE0E44B8}">
      <dsp:nvSpPr>
        <dsp:cNvPr id="0" name=""/>
        <dsp:cNvSpPr/>
      </dsp:nvSpPr>
      <dsp:spPr>
        <a:xfrm>
          <a:off x="-5806266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7F99C-2088-4565-BCFE-052DD2895BA1}">
      <dsp:nvSpPr>
        <dsp:cNvPr id="0" name=""/>
        <dsp:cNvSpPr/>
      </dsp:nvSpPr>
      <dsp:spPr>
        <a:xfrm>
          <a:off x="1083744" y="216024"/>
          <a:ext cx="3734857" cy="690151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3744" y="216024"/>
        <a:ext cx="3734857" cy="690151"/>
      </dsp:txXfrm>
    </dsp:sp>
    <dsp:sp modelId="{53CB8311-8A33-403A-A74B-C4AEED6A9C66}">
      <dsp:nvSpPr>
        <dsp:cNvPr id="0" name=""/>
        <dsp:cNvSpPr/>
      </dsp:nvSpPr>
      <dsp:spPr>
        <a:xfrm>
          <a:off x="702256" y="576061"/>
          <a:ext cx="175780" cy="114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2A5A6-4B82-416F-B7CF-2801DDC09B94}">
      <dsp:nvSpPr>
        <dsp:cNvPr id="0" name=""/>
        <dsp:cNvSpPr/>
      </dsp:nvSpPr>
      <dsp:spPr>
        <a:xfrm>
          <a:off x="1710363" y="1152130"/>
          <a:ext cx="310561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0363" y="1152130"/>
        <a:ext cx="3105619" cy="560994"/>
      </dsp:txXfrm>
    </dsp:sp>
    <dsp:sp modelId="{48BC7093-756B-4B8F-9685-C360C7624DFF}">
      <dsp:nvSpPr>
        <dsp:cNvPr id="0" name=""/>
        <dsp:cNvSpPr/>
      </dsp:nvSpPr>
      <dsp:spPr>
        <a:xfrm flipV="1">
          <a:off x="882279" y="1364811"/>
          <a:ext cx="450618" cy="75348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A3E9-099B-4F85-8917-C36E56B801AC}">
      <dsp:nvSpPr>
        <dsp:cNvPr id="0" name=""/>
        <dsp:cNvSpPr/>
      </dsp:nvSpPr>
      <dsp:spPr>
        <a:xfrm>
          <a:off x="1782373" y="1944215"/>
          <a:ext cx="301006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2373" y="1944215"/>
        <a:ext cx="3010069" cy="560994"/>
      </dsp:txXfrm>
    </dsp:sp>
    <dsp:sp modelId="{7CB0C032-5F2B-4EC3-9CC3-8649E28A1540}">
      <dsp:nvSpPr>
        <dsp:cNvPr id="0" name=""/>
        <dsp:cNvSpPr/>
      </dsp:nvSpPr>
      <dsp:spPr>
        <a:xfrm>
          <a:off x="906883" y="2221009"/>
          <a:ext cx="823434" cy="45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ADC6E-136C-4284-B168-6458811F2221}">
      <dsp:nvSpPr>
        <dsp:cNvPr id="0" name=""/>
        <dsp:cNvSpPr/>
      </dsp:nvSpPr>
      <dsp:spPr>
        <a:xfrm>
          <a:off x="1768099" y="2804224"/>
          <a:ext cx="3038616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8099" y="2804224"/>
        <a:ext cx="3038616" cy="560994"/>
      </dsp:txXfrm>
    </dsp:sp>
    <dsp:sp modelId="{67A2C64E-1FA8-48F0-A7C0-0AE6D4383F39}">
      <dsp:nvSpPr>
        <dsp:cNvPr id="0" name=""/>
        <dsp:cNvSpPr/>
      </dsp:nvSpPr>
      <dsp:spPr>
        <a:xfrm flipH="1">
          <a:off x="1286869" y="2929084"/>
          <a:ext cx="63462" cy="311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D4FB-A966-497B-9243-42D5D33E1B80}">
      <dsp:nvSpPr>
        <dsp:cNvPr id="0" name=""/>
        <dsp:cNvSpPr/>
      </dsp:nvSpPr>
      <dsp:spPr>
        <a:xfrm>
          <a:off x="1782383" y="3585330"/>
          <a:ext cx="2961579" cy="735149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2383" y="3585330"/>
        <a:ext cx="2961579" cy="735149"/>
      </dsp:txXfrm>
    </dsp:sp>
    <dsp:sp modelId="{6DE66C83-0AE2-4861-AB24-F039B1B07321}">
      <dsp:nvSpPr>
        <dsp:cNvPr id="0" name=""/>
        <dsp:cNvSpPr/>
      </dsp:nvSpPr>
      <dsp:spPr>
        <a:xfrm flipH="1">
          <a:off x="1080871" y="3888432"/>
          <a:ext cx="53434" cy="7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E5B0-54D8-4B38-B58A-889D0286C42D}">
      <dsp:nvSpPr>
        <dsp:cNvPr id="0" name=""/>
        <dsp:cNvSpPr/>
      </dsp:nvSpPr>
      <dsp:spPr>
        <a:xfrm>
          <a:off x="1362193" y="4464498"/>
          <a:ext cx="344681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2193" y="4464498"/>
        <a:ext cx="3446819" cy="560994"/>
      </dsp:txXfrm>
    </dsp:sp>
    <dsp:sp modelId="{20D4B2CF-E521-4E03-924B-3EA92FD69A73}">
      <dsp:nvSpPr>
        <dsp:cNvPr id="0" name=""/>
        <dsp:cNvSpPr/>
      </dsp:nvSpPr>
      <dsp:spPr>
        <a:xfrm flipH="1" flipV="1">
          <a:off x="414228" y="4710445"/>
          <a:ext cx="463808" cy="114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D3237-3A26-4291-9746-2E184BDCB2E6}">
      <dsp:nvSpPr>
        <dsp:cNvPr id="0" name=""/>
        <dsp:cNvSpPr/>
      </dsp:nvSpPr>
      <dsp:spPr>
        <a:xfrm>
          <a:off x="1714494" y="571527"/>
          <a:ext cx="5050695" cy="4857794"/>
        </a:xfrm>
        <a:prstGeom prst="triangle">
          <a:avLst/>
        </a:prstGeom>
        <a:noFill/>
        <a:ln w="5500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F0984-D40B-4614-9DC2-76ACEE64F6E9}">
      <dsp:nvSpPr>
        <dsp:cNvPr id="0" name=""/>
        <dsp:cNvSpPr/>
      </dsp:nvSpPr>
      <dsp:spPr>
        <a:xfrm>
          <a:off x="4786324" y="4000527"/>
          <a:ext cx="3807645" cy="1386678"/>
        </a:xfrm>
        <a:prstGeom prst="roundRect">
          <a:avLst/>
        </a:prstGeom>
        <a:solidFill>
          <a:srgbClr val="00FFFF">
            <a:alpha val="90000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«Развитие массового спорта и спорта высших достижений»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latin typeface="Times New Roman" pitchFamily="18" charset="0"/>
              <a:cs typeface="Times New Roman" pitchFamily="18" charset="0"/>
            </a:rPr>
            <a:t>исполнено – 43 902,7 тыс. руб. </a:t>
          </a:r>
          <a:endParaRPr lang="ru-RU" sz="1600" b="1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4016" y="4068219"/>
        <a:ext cx="3672261" cy="1251294"/>
      </dsp:txXfrm>
    </dsp:sp>
    <dsp:sp modelId="{2A36BED8-09F3-48D0-BA66-7A032E0ACC30}">
      <dsp:nvSpPr>
        <dsp:cNvPr id="0" name=""/>
        <dsp:cNvSpPr/>
      </dsp:nvSpPr>
      <dsp:spPr>
        <a:xfrm>
          <a:off x="31165" y="2459442"/>
          <a:ext cx="3664744" cy="1386678"/>
        </a:xfrm>
        <a:prstGeom prst="roundRect">
          <a:avLst/>
        </a:prstGeom>
        <a:solidFill>
          <a:srgbClr val="66FF66">
            <a:alpha val="89804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«Развитие  детско-юношеского спорта»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– 2 029,8 тыс. руб.</a:t>
          </a:r>
          <a:endParaRPr lang="ru-RU" sz="1600" b="1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857" y="2527134"/>
        <a:ext cx="3529360" cy="1251294"/>
      </dsp:txXfrm>
    </dsp:sp>
    <dsp:sp modelId="{D5B212AB-1BFF-4894-8B64-244715C35C61}">
      <dsp:nvSpPr>
        <dsp:cNvPr id="0" name=""/>
        <dsp:cNvSpPr/>
      </dsp:nvSpPr>
      <dsp:spPr>
        <a:xfrm>
          <a:off x="3925110" y="1059604"/>
          <a:ext cx="3807645" cy="1386678"/>
        </a:xfrm>
        <a:prstGeom prst="roundRect">
          <a:avLst/>
        </a:prstGeom>
        <a:solidFill>
          <a:srgbClr val="9933FF">
            <a:alpha val="89804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спортивной инфраструктуры и материально-технической базы для занятий физической культурой и спортом»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исполнено – 122 744,1 тыс. руб.</a:t>
          </a:r>
          <a:endParaRPr lang="ru-RU" sz="1600" b="1" i="1" u="sng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2802" y="1127296"/>
        <a:ext cx="3672261" cy="1251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B6CF-1685-4100-A31C-BD4DCD4A94C8}">
      <dsp:nvSpPr>
        <dsp:cNvPr id="0" name=""/>
        <dsp:cNvSpPr/>
      </dsp:nvSpPr>
      <dsp:spPr>
        <a:xfrm rot="5400000">
          <a:off x="-156655" y="1441757"/>
          <a:ext cx="1468098" cy="11547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46 850,5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862496"/>
        <a:ext cx="1154787" cy="313311"/>
      </dsp:txXfrm>
    </dsp:sp>
    <dsp:sp modelId="{790AFFDA-A5EE-4F62-887B-2CEA9A397B12}">
      <dsp:nvSpPr>
        <dsp:cNvPr id="0" name=""/>
        <dsp:cNvSpPr/>
      </dsp:nvSpPr>
      <dsp:spPr>
        <a:xfrm rot="5400000">
          <a:off x="3898552" y="-1211502"/>
          <a:ext cx="795360" cy="6039735"/>
        </a:xfrm>
        <a:prstGeom prst="round2SameRect">
          <a:avLst/>
        </a:prstGeom>
        <a:solidFill>
          <a:schemeClr val="accent2"/>
        </a:solidFill>
        <a:ln w="55000" cap="flat" cmpd="thickThin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6365" y="1449511"/>
        <a:ext cx="6000909" cy="717708"/>
      </dsp:txXfrm>
    </dsp:sp>
    <dsp:sp modelId="{1D71E7AF-81AA-4C26-B504-C07842D7E256}">
      <dsp:nvSpPr>
        <dsp:cNvPr id="0" name=""/>
        <dsp:cNvSpPr/>
      </dsp:nvSpPr>
      <dsp:spPr>
        <a:xfrm rot="5400000">
          <a:off x="-133754" y="2703940"/>
          <a:ext cx="1502136" cy="1219896"/>
        </a:xfrm>
        <a:prstGeom prst="chevron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15000"/>
                <a:satMod val="180000"/>
              </a:schemeClr>
            </a:gs>
            <a:gs pos="50000">
              <a:schemeClr val="accent2">
                <a:hueOff val="-16207560"/>
                <a:satOff val="33334"/>
                <a:lumOff val="-2549"/>
                <a:alphaOff val="0"/>
                <a:shade val="45000"/>
                <a:satMod val="170000"/>
              </a:schemeClr>
            </a:gs>
            <a:gs pos="70000">
              <a:schemeClr val="accent2">
                <a:hueOff val="-16207560"/>
                <a:satOff val="33334"/>
                <a:lumOff val="-25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4 582,8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366" y="3172768"/>
        <a:ext cx="1219896" cy="282240"/>
      </dsp:txXfrm>
    </dsp:sp>
    <dsp:sp modelId="{8FB244C9-7C49-4FC1-B124-DF3F3E06EAEF}">
      <dsp:nvSpPr>
        <dsp:cNvPr id="0" name=""/>
        <dsp:cNvSpPr/>
      </dsp:nvSpPr>
      <dsp:spPr>
        <a:xfrm rot="5400000">
          <a:off x="3851347" y="28733"/>
          <a:ext cx="838259" cy="5906415"/>
        </a:xfrm>
        <a:prstGeom prst="round2SameRect">
          <a:avLst/>
        </a:prstGeom>
        <a:solidFill>
          <a:schemeClr val="accent3"/>
        </a:solidFill>
        <a:ln w="55000" cap="flat" cmpd="thickThin" algn="ctr">
          <a:noFill/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17269" y="2603731"/>
        <a:ext cx="5865495" cy="756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0.1626</cdr:x>
      <cdr:y>0.04819</cdr:y>
    </cdr:from>
    <cdr:to>
      <cdr:x>0.31707</cdr:x>
      <cdr:y>0.10843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88032"/>
          <a:ext cx="1368152" cy="36004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  2 853 025,4</a:t>
          </a:r>
        </a:p>
        <a:p xmlns:a="http://schemas.openxmlformats.org/drawingml/2006/main">
          <a:endParaRPr lang="ru-RU" sz="1200" b="1" dirty="0" smtClean="0"/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0.50407</cdr:x>
      <cdr:y>0.14458</cdr:y>
    </cdr:from>
    <cdr:to>
      <cdr:x>0.64937</cdr:x>
      <cdr:y>0.19277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864096"/>
          <a:ext cx="1286920" cy="28801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C006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2 606 259,4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0.82114</cdr:x>
      <cdr:y>0.31325</cdr:y>
    </cdr:from>
    <cdr:to>
      <cdr:x>0.96644</cdr:x>
      <cdr:y>0.36145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72808" y="1872208"/>
          <a:ext cx="1286920" cy="28807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C006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2 327 994,3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0.31707</cdr:x>
      <cdr:y>0.04819</cdr:y>
    </cdr:from>
    <cdr:to>
      <cdr:x>0.50407</cdr:x>
      <cdr:y>0.19277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808312" y="288032"/>
          <a:ext cx="1656184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0.65041</cdr:x>
      <cdr:y>0.14458</cdr:y>
    </cdr:from>
    <cdr:to>
      <cdr:x>0.82114</cdr:x>
      <cdr:y>0.36145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5760640" y="864096"/>
          <a:ext cx="1512168" cy="12961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0.38256</cdr:x>
      <cdr:y>0.08789</cdr:y>
    </cdr:from>
    <cdr:to>
      <cdr:x>0.50222</cdr:x>
      <cdr:y>0.13608</cdr:y>
    </cdr:to>
    <cdr:sp macro="" textlink="">
      <cdr:nvSpPr>
        <cdr:cNvPr id="9" name="TextBox 8"/>
        <cdr:cNvSpPr txBox="1"/>
      </cdr:nvSpPr>
      <cdr:spPr>
        <a:xfrm xmlns:a="http://schemas.openxmlformats.org/drawingml/2006/main" rot="1725882">
          <a:off x="3388285" y="525263"/>
          <a:ext cx="1059826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rgbClr val="FF0000"/>
              </a:solidFill>
            </a:rPr>
            <a:t>- 246 766,0</a:t>
          </a:r>
        </a:p>
      </cdr:txBody>
    </cdr:sp>
  </cdr:relSizeAnchor>
  <cdr:relSizeAnchor xmlns:cdr="http://schemas.openxmlformats.org/drawingml/2006/chartDrawing">
    <cdr:from>
      <cdr:x>0.70499</cdr:x>
      <cdr:y>0.22695</cdr:y>
    </cdr:from>
    <cdr:to>
      <cdr:x>0.81353</cdr:x>
      <cdr:y>0.27514</cdr:y>
    </cdr:to>
    <cdr:sp macro="" textlink="">
      <cdr:nvSpPr>
        <cdr:cNvPr id="17" name="TextBox 16"/>
        <cdr:cNvSpPr txBox="1"/>
      </cdr:nvSpPr>
      <cdr:spPr>
        <a:xfrm xmlns:a="http://schemas.openxmlformats.org/drawingml/2006/main" rot="2412671">
          <a:off x="6244072" y="1356410"/>
          <a:ext cx="961337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- 278 265,1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0.32375</cdr:x>
      <cdr:y>0.68493</cdr:y>
    </cdr:from>
    <cdr:to>
      <cdr:x>0.56874</cdr:x>
      <cdr:y>0.8614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64296" y="3600400"/>
          <a:ext cx="2016224" cy="92763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0.3526</cdr:x>
      <cdr:y>0.72796</cdr:y>
    </cdr:from>
    <cdr:to>
      <cdr:x>0.4751</cdr:x>
      <cdr:y>0.79165</cdr:y>
    </cdr:to>
    <cdr:sp macro="" textlink="">
      <cdr:nvSpPr>
        <cdr:cNvPr id="6" name="TextBox 5"/>
        <cdr:cNvSpPr txBox="1"/>
      </cdr:nvSpPr>
      <cdr:spPr>
        <a:xfrm xmlns:a="http://schemas.openxmlformats.org/drawingml/2006/main" rot="20257768">
          <a:off x="2901736" y="3564481"/>
          <a:ext cx="1008112" cy="311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+7817,8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0.39615</cdr:x>
      <cdr:y>0.78554</cdr:y>
    </cdr:from>
    <cdr:to>
      <cdr:x>0.49781</cdr:x>
      <cdr:y>0.84436</cdr:y>
    </cdr:to>
    <cdr:sp macro="" textlink="">
      <cdr:nvSpPr>
        <cdr:cNvPr id="7" name="TextBox 6"/>
        <cdr:cNvSpPr txBox="1"/>
      </cdr:nvSpPr>
      <cdr:spPr>
        <a:xfrm xmlns:a="http://schemas.openxmlformats.org/drawingml/2006/main" rot="20238062">
          <a:off x="3260188" y="3846424"/>
          <a:ext cx="8365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101,2%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0.315</cdr:x>
      <cdr:y>0.19178</cdr:y>
    </cdr:from>
    <cdr:to>
      <cdr:x>0.55999</cdr:x>
      <cdr:y>0.67123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2592288" y="1008112"/>
          <a:ext cx="2016224" cy="252028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0.39474</cdr:x>
      <cdr:y>0.19116</cdr:y>
    </cdr:from>
    <cdr:to>
      <cdr:x>0.43848</cdr:x>
      <cdr:y>0.42645</cdr:y>
    </cdr:to>
    <cdr:sp macro="" textlink="">
      <cdr:nvSpPr>
        <cdr:cNvPr id="10" name="TextBox 9"/>
        <cdr:cNvSpPr txBox="1"/>
      </cdr:nvSpPr>
      <cdr:spPr>
        <a:xfrm xmlns:a="http://schemas.openxmlformats.org/drawingml/2006/main" rot="2910118">
          <a:off x="2852471" y="1332045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-123752,3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0.28875</cdr:x>
      <cdr:y>0.44118</cdr:y>
    </cdr:from>
    <cdr:to>
      <cdr:x>0.37624</cdr:x>
      <cdr:y>0.5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376264" y="2160240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0.36089</cdr:x>
      <cdr:y>0.32828</cdr:y>
    </cdr:from>
    <cdr:to>
      <cdr:x>0.39589</cdr:x>
      <cdr:y>0.46064</cdr:y>
    </cdr:to>
    <cdr:sp macro="" textlink="">
      <cdr:nvSpPr>
        <cdr:cNvPr id="12" name="TextBox 11"/>
        <cdr:cNvSpPr txBox="1"/>
      </cdr:nvSpPr>
      <cdr:spPr>
        <a:xfrm xmlns:a="http://schemas.openxmlformats.org/drawingml/2006/main" rot="3093431">
          <a:off x="2789987" y="178747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0.1225</cdr:x>
      <cdr:y>0.11765</cdr:y>
    </cdr:from>
    <cdr:to>
      <cdr:x>0.315</cdr:x>
      <cdr:y>0.17647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08112" y="576064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2 443 928,8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0.50749</cdr:x>
      <cdr:y>0.13235</cdr:y>
    </cdr:from>
    <cdr:to>
      <cdr:x>0.6186</cdr:x>
      <cdr:y>0.19118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4" y="64807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0.14706</cdr:y>
    </cdr:from>
    <cdr:to>
      <cdr:x>0.74374</cdr:x>
      <cdr:y>0.20588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608512" y="720080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2 327 994,3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0.21</cdr:x>
      <cdr:y>0.05882</cdr:y>
    </cdr:from>
    <cdr:to>
      <cdr:x>0.21</cdr:x>
      <cdr:y>0.11765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V="1">
          <a:off x="1728192" y="288032"/>
          <a:ext cx="0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</cdr:x>
      <cdr:y>0.05882</cdr:y>
    </cdr:from>
    <cdr:to>
      <cdr:x>0.66499</cdr:x>
      <cdr:y>0.05882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1728192" y="288032"/>
          <a:ext cx="37444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0.66499</cdr:x>
      <cdr:y>0.05882</cdr:y>
    </cdr:from>
    <cdr:to>
      <cdr:x>0.66499</cdr:x>
      <cdr:y>0.13235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5472608" y="288032"/>
          <a:ext cx="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0.34125</cdr:x>
      <cdr:y>0</cdr:y>
    </cdr:from>
    <cdr:to>
      <cdr:x>0.52499</cdr:x>
      <cdr:y>0.05882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808312" y="0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-115 934,5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0.39374</cdr:x>
      <cdr:y>0.07353</cdr:y>
    </cdr:from>
    <cdr:to>
      <cdr:x>0.48124</cdr:x>
      <cdr:y>0.14706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240360" y="3600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95,3%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0.42834</cdr:x>
      <cdr:y>0.61194</cdr:y>
    </cdr:from>
    <cdr:to>
      <cdr:x>0.4986</cdr:x>
      <cdr:y>0.67164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3830748" y="2952328"/>
          <a:ext cx="6283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71%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0.50525</cdr:x>
      <cdr:y>0.17105</cdr:y>
    </cdr:from>
    <cdr:to>
      <cdr:x>0.57772</cdr:x>
      <cdr:y>0.23075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518610" y="936090"/>
          <a:ext cx="648123" cy="32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17%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0.48821</cdr:x>
      <cdr:y>0.06148</cdr:y>
    </cdr:from>
    <cdr:to>
      <cdr:x>0.52229</cdr:x>
      <cdr:y>0.08503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366216" y="336456"/>
          <a:ext cx="304789" cy="128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  <cdr:relSizeAnchor xmlns:cdr="http://schemas.openxmlformats.org/drawingml/2006/chartDrawing">
    <cdr:from>
      <cdr:x>0.62072</cdr:x>
      <cdr:y>0.44737</cdr:y>
    </cdr:from>
    <cdr:to>
      <cdr:x>0.70124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1291" y="24482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12%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0.4065</cdr:x>
      <cdr:y>0.43056</cdr:y>
    </cdr:from>
    <cdr:to>
      <cdr:x>0.46341</cdr:x>
      <cdr:y>0.49365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2232248"/>
          <a:ext cx="504051" cy="327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0.16868</cdr:x>
      <cdr:y>0.47222</cdr:y>
    </cdr:from>
    <cdr:to>
      <cdr:x>0.21746</cdr:x>
      <cdr:y>0.51265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2448272"/>
          <a:ext cx="437288" cy="20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0.15262</cdr:x>
      <cdr:y>0.375</cdr:y>
    </cdr:from>
    <cdr:to>
      <cdr:x>0.2014</cdr:x>
      <cdr:y>0.42889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8152" y="1944216"/>
          <a:ext cx="437288" cy="27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0.25704</cdr:x>
      <cdr:y>0.25</cdr:y>
    </cdr:from>
    <cdr:to>
      <cdr:x>0.29769</cdr:x>
      <cdr:y>0.29042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1296144"/>
          <a:ext cx="364407" cy="209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0.21138</cdr:x>
      <cdr:y>0.25895</cdr:y>
    </cdr:from>
    <cdr:to>
      <cdr:x>0.27642</cdr:x>
      <cdr:y>0.29937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38392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0.21688</cdr:x>
      <cdr:y>0.29167</cdr:y>
    </cdr:from>
    <cdr:to>
      <cdr:x>0.25753</cdr:x>
      <cdr:y>0.33333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44216" y="1512168"/>
          <a:ext cx="364407" cy="21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8%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0.30524</cdr:x>
      <cdr:y>0.23611</cdr:y>
    </cdr:from>
    <cdr:to>
      <cdr:x>0.33776</cdr:x>
      <cdr:y>0.28147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6304" y="1224136"/>
          <a:ext cx="291526" cy="235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0.3454</cdr:x>
      <cdr:y>0.22222</cdr:y>
    </cdr:from>
    <cdr:to>
      <cdr:x>0.38605</cdr:x>
      <cdr:y>0.27611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96344" y="1152128"/>
          <a:ext cx="364407" cy="27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0.66346</cdr:x>
      <cdr:y>0.71948</cdr:y>
    </cdr:from>
    <cdr:to>
      <cdr:x>0.99799</cdr:x>
      <cdr:y>1</cdr:y>
    </cdr:to>
    <cdr:pic>
      <cdr:nvPicPr>
        <cdr:cNvPr id="11" name="Рисунок 10" descr="Налоги картинки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7536" y="3730199"/>
          <a:ext cx="2998890" cy="1454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0.38903</cdr:x>
      <cdr:y>0.23285</cdr:y>
    </cdr:from>
    <cdr:to>
      <cdr:x>0.42986</cdr:x>
      <cdr:y>0.29157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67082" y="1142062"/>
          <a:ext cx="353389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1%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0.52496</cdr:x>
      <cdr:y>0.55224</cdr:y>
    </cdr:from>
    <cdr:to>
      <cdr:x>0.59522</cdr:x>
      <cdr:y>0.62565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694844" y="2664296"/>
          <a:ext cx="628357" cy="354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23%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0.29951</cdr:x>
      <cdr:y>0.47761</cdr:y>
    </cdr:from>
    <cdr:to>
      <cdr:x>0.36623</cdr:x>
      <cdr:y>0.53994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2678620" y="2304256"/>
          <a:ext cx="596698" cy="300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0.4847</cdr:x>
      <cdr:y>0.19403</cdr:y>
    </cdr:from>
    <cdr:to>
      <cdr:x>0.56735</cdr:x>
      <cdr:y>0.25407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334804" y="936104"/>
          <a:ext cx="739165" cy="289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22%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0.49468</cdr:x>
      <cdr:y>0.07341</cdr:y>
    </cdr:from>
    <cdr:to>
      <cdr:x>0.52876</cdr:x>
      <cdr:y>0.09696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039262" y="421420"/>
          <a:ext cx="278296" cy="135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  <cdr:relSizeAnchor xmlns:cdr="http://schemas.openxmlformats.org/drawingml/2006/chartDrawing">
    <cdr:from>
      <cdr:x>0.39613</cdr:x>
      <cdr:y>0.07463</cdr:y>
    </cdr:from>
    <cdr:to>
      <cdr:x>0.45261</cdr:x>
      <cdr:y>0.11895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3542716" y="360040"/>
          <a:ext cx="505119" cy="213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3%</a:t>
          </a:r>
          <a:endParaRPr lang="ru-RU" sz="1400" b="1" dirty="0"/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1203-B00C-4901-912F-08A177E57FEB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8A338-F7CC-4786-BD16-D2899DAD5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9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755245F-8ACC-4158-9855-3E11CEFBB72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B39D11-872F-4D9D-AF11-197A88ECD39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926B-294E-43DA-9EAD-99EA9460141C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5A4ED-0D4E-4B9B-9EA9-4799F146309B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1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png"/><Relationship Id="rId4" Type="http://schemas.openxmlformats.org/officeDocument/2006/relationships/diagramData" Target="../diagrams/data4.xml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04@govirk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i.okcdn.ru/i?r=CICbQJv1RQZIqEhgaodSn68Iz4zORx-gydjX7r9hCMkkEcTnXKdoZZIsi_sIjnpFbPJrY3TSXT5g6tPHi07KU9OzQUVwGoCHQgdrFJqU4SNH_vhCgybCBK18WYRFsOqS_uv3ayFidP7A7QYYcwIAoVahhVYqge8YkwgGffGyBrG4sLk4SXNq_hU2BmP48RmU4yK0Xvcg920RX-fkDQAAA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816424" cy="244827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146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442009"/>
            <a:ext cx="71287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Иркутской области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3215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Doc\IBN Полученные файлы\школа2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3885935"/>
            <a:ext cx="4674913" cy="2163498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</p:spPr>
      </p:pic>
      <p:pic>
        <p:nvPicPr>
          <p:cNvPr id="16" name="Рисунок 15" descr="https://i.mycdn.me/i?r=AyH4iRPQ2q0otWIFepML2LxR5xnSwm2JMALBhOS1s6va5Q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1461036"/>
            <a:ext cx="4608512" cy="2784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43808" y="2082523"/>
            <a:ext cx="3744416" cy="31212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ИРКУТСКОЙ ОБЛАСТИ</a:t>
            </a:r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4068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</a:rPr>
              <a:t>                       </a:t>
            </a:r>
            <a:r>
              <a:rPr lang="ru-RU" b="1" dirty="0" smtClean="0">
                <a:solidFill>
                  <a:prstClr val="black"/>
                </a:solidFill>
              </a:rPr>
              <a:t>Налоговые и неналоговые доходы ЗГО</a:t>
            </a:r>
            <a:r>
              <a:rPr lang="ru-RU" dirty="0" smtClean="0">
                <a:solidFill>
                  <a:prstClr val="black"/>
                </a:solidFill>
              </a:rPr>
              <a:t>         </a:t>
            </a:r>
          </a:p>
          <a:p>
            <a:pPr algn="r" eaLnBrk="0" hangingPunct="0"/>
            <a:r>
              <a:rPr lang="ru-RU" dirty="0" smtClean="0">
                <a:solidFill>
                  <a:prstClr val="black"/>
                </a:solidFill>
              </a:rPr>
              <a:t>тыс. 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54714"/>
              </p:ext>
            </p:extLst>
          </p:nvPr>
        </p:nvGraphicFramePr>
        <p:xfrm>
          <a:off x="179511" y="699829"/>
          <a:ext cx="8784976" cy="601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150"/>
                <a:gridCol w="1016102"/>
                <a:gridCol w="996192"/>
                <a:gridCol w="1036010"/>
                <a:gridCol w="907802"/>
                <a:gridCol w="1003360"/>
                <a:gridCol w="1003360"/>
              </a:tblGrid>
              <a:tr h="684983">
                <a:tc rowSpan="2">
                  <a:txBody>
                    <a:bodyPr/>
                    <a:lstStyle/>
                    <a:p>
                      <a:pPr indent="3308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годовых плановых показателей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доходов  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2025/2024 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гг. (+ увел., - умен.)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>
                    <a:solidFill>
                      <a:schemeClr val="accent1"/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т.ч.: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380 391,5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665 650,0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673 467,8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293 076,3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5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221 315,6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245 505,0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248 832,9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27 517,3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00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18 752,6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19 237,5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49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38 040,3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40 639,0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2 598,7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3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67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2 325,0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2 325,2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2 278,7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54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налогообложения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6 770,1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5 061,5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3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(земельный налог, налог на имущество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физ.лиц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24 643, 9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32 950,0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33 613,7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8 969,8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208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15 912, 1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27 683,0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11 770,9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829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 продажи имущества, находящегося в муниципальной собственности, доходы от продажи материальных и нематериальных активов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18 680,0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28 601,3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29 801,9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11 121,9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3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26 002,6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249 654,0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250 168,0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9,6 раза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224 165,4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  <a:tr h="66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неналоговые доходы (штрафы, плата за негативное воздействие на окружающую среду, инициативные платежи, прочие неналоговые доходы)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10 189,7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9 204,7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9 324,8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-864,9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16" marR="5081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БЕЗВОЗМЕЗДНЫХ ПОСТУПЛЕНИЙ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ОТ ДРУГИХ БЮДЖЕТОВ БЮДЖЕТНОЙ СИСТЕМЫ В БЮДЖЕТ ЗГО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2025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50179"/>
              </p:ext>
            </p:extLst>
          </p:nvPr>
        </p:nvGraphicFramePr>
        <p:xfrm>
          <a:off x="714374" y="928688"/>
          <a:ext cx="5929314" cy="8525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3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204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</a:t>
                      </a:r>
                    </a:p>
                    <a:p>
                      <a:pPr algn="ctr"/>
                      <a:r>
                        <a:rPr lang="ru-RU" sz="1100" dirty="0" smtClean="0"/>
                        <a:t>2025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 </a:t>
                      </a:r>
                    </a:p>
                    <a:p>
                      <a:pPr algn="ctr"/>
                      <a:r>
                        <a:rPr lang="ru-RU" sz="1100" dirty="0" smtClean="0"/>
                        <a:t>2025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44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Безвозмездные поступления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1 820 523,0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1 696 770,8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93,2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41585212"/>
              </p:ext>
            </p:extLst>
          </p:nvPr>
        </p:nvGraphicFramePr>
        <p:xfrm>
          <a:off x="93180" y="1844824"/>
          <a:ext cx="89433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9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48680"/>
          </a:xfr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56840"/>
              </p:ext>
            </p:extLst>
          </p:nvPr>
        </p:nvGraphicFramePr>
        <p:xfrm>
          <a:off x="107504" y="764704"/>
          <a:ext cx="8928993" cy="5290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431"/>
                <a:gridCol w="1059372"/>
                <a:gridCol w="1118842"/>
                <a:gridCol w="1006003"/>
                <a:gridCol w="1008112"/>
                <a:gridCol w="1002218"/>
                <a:gridCol w="1086015"/>
              </a:tblGrid>
              <a:tr h="6192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годовых плановых показателей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 доходов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2025/2024гг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(+ увел., - умен.)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>
                    <a:solidFill>
                      <a:schemeClr val="accent1"/>
                    </a:solidFill>
                  </a:tcPr>
                </a:tc>
              </a:tr>
              <a:tr h="450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 т.ч.: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2 225 867,9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1 778 278,8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1 654 526,5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-571 341,4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233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378 566,1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371 557,3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371 557,3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-7 008,8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49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районов 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174 215,6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286 839,2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286 839,2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112 623,6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49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 муниципальных районов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204 350,5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84 718,1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84 718,1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-119 632,4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233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937 772 ,0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519 842,2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396 110,0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-541 662,0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303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844 065,4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872 958,8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872 951,7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28 886,3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49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65 664,0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56 164,7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56 151,7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-9 512,3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303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b"/>
                </a:tc>
              </a:tr>
              <a:tr h="935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МБТ,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имеющих целевое назначение, прошлых лет из бюджетов городских округов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-217,6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-42 244,2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-42 244,2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-42 026,6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625" marR="496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8569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исполнения расходов бюджета </a:t>
            </a: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ЗГО 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</a:t>
            </a:r>
            <a:r>
              <a:rPr lang="ru-RU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i="1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функциям,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89593"/>
              </p:ext>
            </p:extLst>
          </p:nvPr>
        </p:nvGraphicFramePr>
        <p:xfrm>
          <a:off x="251520" y="764708"/>
          <a:ext cx="8712967" cy="5807706"/>
        </p:xfrm>
        <a:graphic>
          <a:graphicData uri="http://schemas.openxmlformats.org/drawingml/2006/table">
            <a:tbl>
              <a:tblPr/>
              <a:tblGrid>
                <a:gridCol w="5184576"/>
                <a:gridCol w="1368152"/>
                <a:gridCol w="1152128"/>
                <a:gridCol w="1008111"/>
              </a:tblGrid>
              <a:tr h="792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за 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Рост(+), снижение(-)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216 122,2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227 515,5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11 393,3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15 289,6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89 232,3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120 622,9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31 390,6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833 631,2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220 684,7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-612 946,5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24 473,3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1 173 365,3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1 205 533,0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32 167,7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93 519,1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93 565,5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28 371,6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32 501,6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141 204,8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206 276,3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65 071,5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2 597 263,0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2 152 054,2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-445 208,8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1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949898"/>
              </p:ext>
            </p:extLst>
          </p:nvPr>
        </p:nvGraphicFramePr>
        <p:xfrm>
          <a:off x="107504" y="1052736"/>
          <a:ext cx="8928992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88640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видов расходов в общем объеме расходов бюджета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22453"/>
              </p:ext>
            </p:extLst>
          </p:nvPr>
        </p:nvGraphicFramePr>
        <p:xfrm>
          <a:off x="-108520" y="980728"/>
          <a:ext cx="9180512" cy="636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4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6206" y="2252278"/>
            <a:ext cx="253828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1137763"/>
            <a:ext cx="307834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108262"/>
            <a:ext cx="288032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i="1" dirty="0">
                <a:solidFill>
                  <a:prstClr val="white"/>
                </a:solidFill>
                <a:latin typeface="Trebuchet MS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4509120"/>
            <a:ext cx="237626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Прочие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509120"/>
            <a:ext cx="316835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914386"/>
              </p:ext>
            </p:extLst>
          </p:nvPr>
        </p:nvGraphicFramePr>
        <p:xfrm>
          <a:off x="0" y="2480028"/>
          <a:ext cx="36004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519771"/>
              </p:ext>
            </p:extLst>
          </p:nvPr>
        </p:nvGraphicFramePr>
        <p:xfrm>
          <a:off x="5721870" y="2504306"/>
          <a:ext cx="3563657" cy="21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79512" y="260648"/>
            <a:ext cx="8928992" cy="5760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ЗГО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2024-2025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г.г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по видам экономической направленности, млн. руб.</a:t>
            </a:r>
            <a:endParaRPr lang="ru-RU" i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62245"/>
              </p:ext>
            </p:extLst>
          </p:nvPr>
        </p:nvGraphicFramePr>
        <p:xfrm>
          <a:off x="539552" y="4725144"/>
          <a:ext cx="3990851" cy="227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709524"/>
              </p:ext>
            </p:extLst>
          </p:nvPr>
        </p:nvGraphicFramePr>
        <p:xfrm>
          <a:off x="2987825" y="1569812"/>
          <a:ext cx="3384376" cy="221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113967"/>
              </p:ext>
            </p:extLst>
          </p:nvPr>
        </p:nvGraphicFramePr>
        <p:xfrm>
          <a:off x="5148064" y="5085184"/>
          <a:ext cx="3402509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238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70485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i="1" u="sng" dirty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Удельный вес программных расходов бюджета </a:t>
            </a:r>
            <a:r>
              <a:rPr lang="ru-RU" sz="2000" b="1" i="1" u="sng" dirty="0" err="1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000" b="1" i="1" u="sng" dirty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sz="2000" b="1" i="1" u="sng" dirty="0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b="1" i="1" u="sng" dirty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u="sng" dirty="0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2025 году (</a:t>
            </a:r>
            <a:r>
              <a:rPr lang="ru-RU" sz="2000" b="1" i="1" u="sng" dirty="0" err="1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u="sng" dirty="0" smtClean="0">
                <a:solidFill>
                  <a:srgbClr val="0B3D3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i="1" u="sng" dirty="0">
              <a:solidFill>
                <a:srgbClr val="0B3D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40050"/>
              </p:ext>
            </p:extLst>
          </p:nvPr>
        </p:nvGraphicFramePr>
        <p:xfrm>
          <a:off x="395536" y="1124744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6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60648"/>
            <a:ext cx="80648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Распределение доходов       </a:t>
            </a:r>
          </a:p>
          <a:p>
            <a:pPr algn="ctr"/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(налоговые, неналоговые, </a:t>
            </a:r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дотации), </a:t>
            </a:r>
            <a:r>
              <a:rPr lang="ru-RU" sz="2000" b="1" i="1" u="sng" dirty="0" err="1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u="sng" dirty="0">
              <a:solidFill>
                <a:srgbClr val="3215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2181"/>
              </p:ext>
            </p:extLst>
          </p:nvPr>
        </p:nvGraphicFramePr>
        <p:xfrm>
          <a:off x="508915" y="3501008"/>
          <a:ext cx="80955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74897"/>
              </p:ext>
            </p:extLst>
          </p:nvPr>
        </p:nvGraphicFramePr>
        <p:xfrm>
          <a:off x="467544" y="1268760"/>
          <a:ext cx="7992887" cy="1944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57482"/>
                <a:gridCol w="1566037"/>
                <a:gridCol w="1647389"/>
                <a:gridCol w="1321979"/>
              </a:tblGrid>
              <a:tr h="33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расходов, в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769 928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826 841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труда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454 592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503 070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платежи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72 208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80 912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119,48%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3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215 133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209 411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2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5212" y="44624"/>
            <a:ext cx="85689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                                                                         </a:t>
            </a:r>
            <a:r>
              <a:rPr lang="ru-RU" b="1" i="1" dirty="0" err="1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</a:t>
            </a:r>
            <a:r>
              <a:rPr lang="ru-RU" b="1" i="1" dirty="0" smtClean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</a:t>
            </a:r>
            <a:r>
              <a:rPr lang="ru-RU" b="1" i="1" dirty="0" smtClean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1" dirty="0">
              <a:solidFill>
                <a:srgbClr val="3215E1"/>
              </a:solidFill>
              <a:effectLst/>
              <a:latin typeface="Trebuchet M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77769"/>
              </p:ext>
            </p:extLst>
          </p:nvPr>
        </p:nvGraphicFramePr>
        <p:xfrm>
          <a:off x="539552" y="692697"/>
          <a:ext cx="8136904" cy="546349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752528"/>
                <a:gridCol w="1224136"/>
                <a:gridCol w="1224136"/>
                <a:gridCol w="936104"/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"Молодежная политика"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1 597,6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1 573,7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98,5%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"Развитие культуры"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154 429,3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151 546,6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98,1%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"Развитие  физической культуры и спорта"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169 288,3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168 676,6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"Социальная поддержка населения"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32 898,2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32 606,9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99,1%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"Жилищно-коммунальное хозяйство"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88 029,9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51 433,3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58,4%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8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"Обеспечение населения города доступным жильем"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87 876,4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81 609,0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92,9%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"Развитие дорожного хозяйства"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153 133,2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100 690,3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65,8%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8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 "Содействие развитию малого и среднего предпринимательства </a:t>
                      </a:r>
                      <a:r>
                        <a:rPr lang="ru-RU" sz="1100" u="none" strike="noStrike" dirty="0" err="1">
                          <a:effectLst/>
                        </a:rPr>
                        <a:t>г.Зимы</a:t>
                      </a:r>
                      <a:r>
                        <a:rPr lang="ru-RU" sz="1100" u="none" strike="noStrike" dirty="0">
                          <a:effectLst/>
                        </a:rPr>
                        <a:t>"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175,0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"Охрана труда"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1 199,8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1 192,7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99,4%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Единая субвенция из областного бюджета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4 006,5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4 006,5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 "Безопасность"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14 562,4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14 211,9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97,6%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8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"Формирование современной городской среды ЗГО"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15 391,3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15 388,4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"Развитие образования"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1 169 723,7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1 159 715,1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99,1%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8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"Оказание содействия по сохранению и улучшению здоровья населения г.Зимы"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548,0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53,6%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"Охрана окружающей среды ЗГМО"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113 240,8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75 026,6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66,3%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2 006 100,4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1 858 146,6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92,6%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4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rcro.tomsk.ru/wp-content/uploads/2016/03/000244181_1-b64ec4d56a290311b0a8a674e8fb9a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312046" cy="26809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323725" y="20264"/>
            <a:ext cx="3357586" cy="3143248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650 707,7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942" y="2643182"/>
            <a:ext cx="3214710" cy="30718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426 558,7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42910" y="4643422"/>
            <a:ext cx="2428892" cy="2214578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функций управления     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26 349,3</a:t>
            </a:r>
            <a:endParaRPr lang="ru-RU" b="1" i="1" u="sng" dirty="0"/>
          </a:p>
        </p:txBody>
      </p:sp>
      <p:sp>
        <p:nvSpPr>
          <p:cNvPr id="14" name="Овал 13"/>
          <p:cNvSpPr/>
          <p:nvPr/>
        </p:nvSpPr>
        <p:spPr>
          <a:xfrm>
            <a:off x="2884534" y="4071942"/>
            <a:ext cx="3000396" cy="27860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56 099,4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115888"/>
            <a:ext cx="8496300" cy="369887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>
              <a:ln>
                <a:solidFill>
                  <a:srgbClr val="451ED2"/>
                </a:solidFill>
              </a:ln>
              <a:solidFill>
                <a:schemeClr val="accent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4" name="Picture 29" descr="https://avatars.mds.yandex.net/get-pdb/1534889/8aa0ae6e-67af-4349-93e5-0490cd15e1e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1249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43608" y="45477"/>
            <a:ext cx="4286280" cy="2143140"/>
          </a:xfrm>
          <a:prstGeom prst="roundRect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образования»  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2020-2025г.г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                        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1 159 715,1 тыс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2" name="AutoShape 2" descr="https://pegas.bsu.edu.ru/pluginfile.php/1138919/course/overviewfiles/222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44624"/>
            <a:ext cx="5328592" cy="1328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«Молодежная политика»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( 1 573,7 тыс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исполнено по подпрограммам: </a:t>
            </a:r>
            <a:endParaRPr lang="ru-RU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6974734"/>
              </p:ext>
            </p:extLst>
          </p:nvPr>
        </p:nvGraphicFramePr>
        <p:xfrm>
          <a:off x="107504" y="1844824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788024" y="3081536"/>
            <a:ext cx="435597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малого и среднего предпринимательства г. Зимы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(175,0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сновное мероприятие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.):</a:t>
            </a:r>
            <a:endParaRPr lang="ru-RU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6969315"/>
              </p:ext>
            </p:extLst>
          </p:nvPr>
        </p:nvGraphicFramePr>
        <p:xfrm>
          <a:off x="4788024" y="4653136"/>
          <a:ext cx="4355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4" descr="http://inzoloto.ru/wp-content/uploads/2014/07/1253096661phpERTpjO1-1024x7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06980">
            <a:off x="5684539" y="322448"/>
            <a:ext cx="2969586" cy="22271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AutoShape 2" descr="https://tatarstan.ru/file/news/761_n1989184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tatarstan.ru/file/news/761_n1989184_bi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9" y="4840115"/>
            <a:ext cx="4369190" cy="18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116632"/>
            <a:ext cx="8280920" cy="9350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( 151 546,6 тыс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 (тыс.руб.):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020"/>
          <a:stretch/>
        </p:blipFill>
        <p:spPr bwMode="auto">
          <a:xfrm rot="21159622">
            <a:off x="-20916" y="1515389"/>
            <a:ext cx="5310062" cy="5412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83033048"/>
              </p:ext>
            </p:extLst>
          </p:nvPr>
        </p:nvGraphicFramePr>
        <p:xfrm>
          <a:off x="3707904" y="1340768"/>
          <a:ext cx="51125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Овал 1"/>
          <p:cNvSpPr/>
          <p:nvPr/>
        </p:nvSpPr>
        <p:spPr>
          <a:xfrm>
            <a:off x="3851920" y="1556792"/>
            <a:ext cx="1512168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8 263,2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33328" y="2348880"/>
            <a:ext cx="151216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17 248,9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9992" y="3212976"/>
            <a:ext cx="144016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33 919,4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1847" y="4077072"/>
            <a:ext cx="1458162" cy="757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57 432,7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4941168"/>
            <a:ext cx="141751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33 405,9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5733256"/>
            <a:ext cx="136815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1 276,5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s://main-cdn.sbermegamarket.ru/hlr-system/107/667/400/182/511/41/600004381760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1544">
            <a:off x="7382686" y="2652689"/>
            <a:ext cx="1875716" cy="2714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6564" name="Picture 4" descr="https://thumbs.dreamstime.com/b/%D1%87%D0%B5%D1%80%D0%BD%D0%BE-%D0%B1%D0%B5%D0%BB%D1%8B%D0%B9-%D1%84%D1%83%D1%82%D0%B1%D0%BE%D0%BB%D1%8C%D0%BD%D1%8B%D0%B9-%D0%BC%D1%8F%D1%87-%D1%81-%D1%82%D0%B2%D0%BE%D1%80%D1%87%D0%B5%D1%81%D0%BA%D0%B8%D0%BC%D0%B8-%D1%8D%D0%BB%D0%B5%D0%BC%D0%B5%D0%BD%D1%82%D0%B0%D0%BC%D0%B8-%D0%B4%D0%B8%D0%B7%D0%B0%D0%B9%D0%BD%D0%B0-115757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71810"/>
            <a:ext cx="4286280" cy="3500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85765653"/>
              </p:ext>
            </p:extLst>
          </p:nvPr>
        </p:nvGraphicFramePr>
        <p:xfrm>
          <a:off x="142844" y="857232"/>
          <a:ext cx="900115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168 676,6 тыс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66566" name="Picture 6" descr="https://main-cdn.sbermegamarket.ru/hlr-system/107/757/061/482/511/44/600004381853b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13463">
            <a:off x="285720" y="4714885"/>
            <a:ext cx="1357322" cy="18093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633" name="Picture 10" descr="https://education.vita-travel.com/wp-content/uploads/2019/06/liga-sport-2-1600x6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>
            <a:fillRect/>
          </a:stretch>
        </p:blipFill>
        <p:spPr bwMode="auto">
          <a:xfrm>
            <a:off x="0" y="1571625"/>
            <a:ext cx="37814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ages.hub.ldpr.ru/display?path=media/images/komi/1d029f3d303fcfbcf79e9db447709df8a8ade27cbaa41c3b4f3244fd656e21dd.jpg&amp;op=resize&amp;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3"/>
          <a:stretch/>
        </p:blipFill>
        <p:spPr bwMode="auto">
          <a:xfrm rot="360706">
            <a:off x="4716016" y="116632"/>
            <a:ext cx="3499906" cy="2629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3360" y="1052736"/>
            <a:ext cx="4176464" cy="1224136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 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(51 433,3 тыс</a:t>
            </a:r>
            <a:r>
              <a:rPr lang="ru-RU" sz="1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860849"/>
              </p:ext>
            </p:extLst>
          </p:nvPr>
        </p:nvGraphicFramePr>
        <p:xfrm>
          <a:off x="323528" y="1844824"/>
          <a:ext cx="7596336" cy="50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45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honoteka.org/uploads/posts/2021-04/1619690267_18-phonoteka_org-p-fon-dlya-teksta-meditsina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300020"/>
            <a:ext cx="7096872" cy="127159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«Оказание содействия по сохранению и улучшению здоровья населения г.Зимы»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2020-2025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( 294,0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тыс. руб.)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AutoShape 6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1" name="AutoShape 8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2" name="AutoShape 10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3" name="AutoShape 12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4" name="AutoShape 14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5" name="AutoShape 16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6" name="AutoShape 18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7" name="AutoShape 20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8" name="AutoShape 22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9" name="AutoShape 24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786058"/>
            <a:ext cx="4357718" cy="157163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заболеваний и укрепление здоровья населения г. Зимы»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54,0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71934" y="1857364"/>
            <a:ext cx="3571900" cy="1214446"/>
          </a:xfrm>
          <a:prstGeom prst="roundRect">
            <a:avLst/>
          </a:prstGeom>
          <a:solidFill>
            <a:srgbClr val="2FF12F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медицинскими кадрами»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240,0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326" y="3789040"/>
            <a:ext cx="3073379" cy="293418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274" y="259234"/>
            <a:ext cx="7560890" cy="1008112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дорожного хозяйства» на </a:t>
            </a:r>
            <a:r>
              <a:rPr lang="ru-RU" sz="2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2020-2025 </a:t>
            </a: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( 100 690,3 </a:t>
            </a:r>
            <a:r>
              <a:rPr lang="ru-RU" sz="2000" i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тыс.руб</a:t>
            </a:r>
            <a:r>
              <a:rPr lang="ru-RU" sz="2000" i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.)</a:t>
            </a:r>
            <a:endParaRPr lang="ru-RU" sz="2000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8977" y="1267346"/>
            <a:ext cx="3888742" cy="3221482"/>
          </a:xfrm>
          <a:prstGeom prst="downArrow">
            <a:avLst>
              <a:gd name="adj1" fmla="val 7306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558,0 тыс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16016" y="1267346"/>
            <a:ext cx="3816424" cy="3221482"/>
          </a:xfrm>
          <a:prstGeom prst="downArrow">
            <a:avLst>
              <a:gd name="adj1" fmla="val 74881"/>
              <a:gd name="adj2" fmla="val 4996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Дорожное хозяйство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округа»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100 132,3 тыс</a:t>
            </a:r>
            <a:r>
              <a:rPr lang="ru-RU" b="1" i="1" u="sng" dirty="0">
                <a:latin typeface="Times New Roman" panose="02020603050405020304" pitchFamily="18" charset="0"/>
                <a:cs typeface="Times New Roman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8505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5256584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«Охрана труда» на 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2020-2025г.г</a:t>
            </a: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(1 192,7  </a:t>
            </a:r>
            <a:r>
              <a:rPr lang="ru-RU" b="1" i="1" u="sng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828" y="982670"/>
            <a:ext cx="1922302" cy="33843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Формирование и развитие методической, организационной и мотивационной основ для функционирования системы управления охраной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47,9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7584" y="980729"/>
            <a:ext cx="1800200" cy="3384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«Проведение специальной оценки условий труда в муниципальных учреждениях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ЗГО»; "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Проведение оценки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проф. рисков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учреждениях ЗГО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r>
              <a:rPr lang="ru-RU" sz="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49,9</a:t>
            </a:r>
            <a:endParaRPr lang="ru-RU" sz="1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293095"/>
            <a:ext cx="1728192" cy="25017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правонарушений в 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</a:t>
            </a: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3 703,2 </a:t>
            </a:r>
            <a:r>
              <a:rPr lang="ru-RU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7992" y="4293095"/>
            <a:ext cx="1728192" cy="25017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г.Зимы от ЧС природного и техногенного характера»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10 508,7 </a:t>
            </a:r>
            <a:r>
              <a:rPr lang="ru-RU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51791" y="990513"/>
            <a:ext cx="1656184" cy="33648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«Обеспечение функции управления по исполнению отдельных областных государственных полномочий в сфере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1 094,9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2276872"/>
            <a:ext cx="3096344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«Безопасность»                         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гг. </a:t>
            </a:r>
            <a:endParaRPr lang="ru-RU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( 14 211,9 </a:t>
            </a:r>
            <a:r>
              <a:rPr lang="ru-RU" b="1" i="1" u="sng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5575" y="116632"/>
            <a:ext cx="8808913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«Социальная поддержка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(32 606,9тыс.руб.)</a:t>
            </a:r>
            <a:endParaRPr lang="ru-RU" sz="1600" b="1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2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776" name="AutoShape 4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0242" name="Picture 2" descr="https://ds05.infourok.ru/uploads/ex/0481/00115618-67a2cdc9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23" y="2287892"/>
            <a:ext cx="3723181" cy="2792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273052" y="4077072"/>
            <a:ext cx="2880320" cy="255187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«Функционирование детского оздоровительного лагеря палаточного типа «Тихоокеанец»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19 224,8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Овал 8"/>
          <p:cNvSpPr/>
          <p:nvPr/>
        </p:nvSpPr>
        <p:spPr>
          <a:xfrm>
            <a:off x="6407696" y="1207510"/>
            <a:ext cx="2736304" cy="2476575"/>
          </a:xfrm>
          <a:prstGeom prst="ellipse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отдельных категорий граждан»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8 257,7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82801" y="1207510"/>
            <a:ext cx="2711912" cy="2461432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5">
                <a:shade val="30000"/>
                <a:satMod val="12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«Поддержка социально-ориентированных некоммерческих организаций»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1 318,0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Овал 9"/>
          <p:cNvSpPr/>
          <p:nvPr/>
        </p:nvSpPr>
        <p:spPr>
          <a:xfrm>
            <a:off x="27039" y="4005064"/>
            <a:ext cx="2880319" cy="2505137"/>
          </a:xfrm>
          <a:prstGeom prst="ellipse">
            <a:avLst/>
          </a:prstGeom>
          <a:solidFill>
            <a:srgbClr val="6699FF"/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«Отдых оздоровление и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занятость детей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летних каникул»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3 388,8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03620" y="692696"/>
            <a:ext cx="2925188" cy="17531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и доступная среда для инвалидов»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47,1 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53421" y="4901267"/>
            <a:ext cx="3213220" cy="1991734"/>
          </a:xfrm>
          <a:prstGeom prst="ellipse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педагогическими кадрами»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370,5 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80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8928992" cy="1065643"/>
            <a:chOff x="1933" y="-860511"/>
            <a:chExt cx="3956572" cy="4244887"/>
          </a:xfrm>
          <a:gradFill>
            <a:gsLst>
              <a:gs pos="18000">
                <a:srgbClr val="FFFF00"/>
              </a:gs>
              <a:gs pos="11000">
                <a:schemeClr val="accent3">
                  <a:lumMod val="60000"/>
                  <a:lumOff val="40000"/>
                </a:schemeClr>
              </a:gs>
              <a:gs pos="60001">
                <a:srgbClr val="FFFFFF"/>
              </a:gs>
              <a:gs pos="100000">
                <a:srgbClr val="81D31A"/>
              </a:gs>
            </a:gsLst>
            <a:lin ang="2700000" scaled="1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933" y="0"/>
              <a:ext cx="3956572" cy="3384376"/>
            </a:xfrm>
            <a:prstGeom prst="roundRect">
              <a:avLst>
                <a:gd name="adj" fmla="val 10000"/>
              </a:avLst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1933" y="-860511"/>
              <a:ext cx="3956572" cy="1875821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Муниципальная программа «Охрана окружающей среды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ЗГО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» на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2020-2025 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гг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(75 026,6 тыс. руб.)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i="1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сновные мероприятия:</a:t>
              </a:r>
              <a:endParaRPr 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87035150"/>
              </p:ext>
            </p:extLst>
          </p:nvPr>
        </p:nvGraphicFramePr>
        <p:xfrm>
          <a:off x="395536" y="980728"/>
          <a:ext cx="8640960" cy="557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107504" y="1268760"/>
            <a:ext cx="1224136" cy="6458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3 621,4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7504" y="2132856"/>
            <a:ext cx="1224136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29 194,9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7564" y="2708920"/>
            <a:ext cx="1224136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1 457,9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564" y="3429000"/>
            <a:ext cx="1224136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14 322,6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742" y="4790305"/>
            <a:ext cx="1224136" cy="5463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6 049,2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564" y="5519229"/>
            <a:ext cx="1224136" cy="5740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20 287,7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4077072"/>
            <a:ext cx="1224136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92,9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5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59832" y="1535587"/>
            <a:ext cx="3241129" cy="3600252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03439"/>
            <a:ext cx="4824536" cy="1080120"/>
          </a:xfrm>
          <a:prstGeom prst="roundRect">
            <a:avLst/>
          </a:prstGeom>
          <a:solidFill>
            <a:srgbClr val="66FF33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(15 388,4 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сполнено по подпрограммам: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1535587"/>
            <a:ext cx="1152128" cy="741285"/>
          </a:xfrm>
          <a:prstGeom prst="rect">
            <a:avLst/>
          </a:prstGeom>
          <a:solidFill>
            <a:srgbClr val="6699FF"/>
          </a:solidFill>
          <a:effectLst>
            <a:glow rad="139700">
              <a:srgbClr val="5329ED">
                <a:alpha val="53725"/>
              </a:srgbClr>
            </a:glow>
            <a:reflection blurRad="38100" stA="26000" endPos="23000" dist="25400" dir="5400000" sy="-100000" rotWithShape="0"/>
            <a:softEdge rad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5 557,9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575" y="2358591"/>
            <a:ext cx="1152128" cy="792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9 830,5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03648" y="1546188"/>
            <a:ext cx="3240360" cy="730683"/>
          </a:xfrm>
          <a:prstGeom prst="snip2DiagRect">
            <a:avLst/>
          </a:prstGeom>
          <a:solidFill>
            <a:srgbClr val="6699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территорий многоквартирных домов» 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403648" y="2348880"/>
            <a:ext cx="3288778" cy="786190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общественных территорий» </a:t>
            </a:r>
          </a:p>
        </p:txBody>
      </p:sp>
      <p:pic>
        <p:nvPicPr>
          <p:cNvPr id="11266" name="Picture 2" descr="https://i.mycdn.me/i?r=AzEPZsRbOZEKgBhR0XGMT1RkPgo20iXeoPLSjztF28puT6aKTM5SRkZCeTgDn6uOy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3" r="15346"/>
          <a:stretch/>
        </p:blipFill>
        <p:spPr bwMode="auto">
          <a:xfrm rot="951291">
            <a:off x="5734089" y="321724"/>
            <a:ext cx="2415052" cy="21923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97038" y="4258378"/>
            <a:ext cx="1103710" cy="648072"/>
          </a:xfrm>
          <a:prstGeom prst="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7 830,3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2426" y="4941168"/>
            <a:ext cx="1103710" cy="1296144"/>
          </a:xfrm>
          <a:prstGeom prst="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73 778,7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864476" y="4258378"/>
            <a:ext cx="3168352" cy="648072"/>
          </a:xfrm>
          <a:prstGeom prst="snip2Diag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«Молодым семьям-доступное жилье»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864476" y="4941168"/>
            <a:ext cx="3168352" cy="1296144"/>
          </a:xfrm>
          <a:prstGeom prst="snip2Diag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«Переселение граждан, проживающих на территории ЗГМО, из аварийного жилищного фонда, непригодного для проживания»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 descr="https://klv-oboi.kz/img/gallery/17/thumbs/thumb_l_17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thumbs.dreamstime.com/b/bench-%D1%81-%D0%B4%D0%B5%D1%80%D0%B5%D0%B2%D0%BE%D0%BC-%D0%B8-%D1%84%D0%BE%D0%BD%D0%B0%D1%80%D0%B8%D0%BA%D0%BE%D0%BC-%D0%B2-%D0%BF%D0%B0%D1%80%D0%BA%D0%B5-%D0%B8%D0%BB%D0%BB%D1%8E%D1%81%D1%82%D1%80%D0%B0%D1%86%D0%B8%D1%8F-%D0%B2%D0%B5%D0%BA%D1%82%D0%BE%D1%80%D0%B0-%D0%BF%D0%BB%D0%BE%D1%81%D0%BA%D0%BE%D0%BC-%D1%81%D1%82%D0%B8%D0%BB%D0%B5-143216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168352" cy="266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697038" y="3006129"/>
            <a:ext cx="4390374" cy="115212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населения города доступным жильем»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( 81 609,0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межбюджетных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межбюджетные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трансферты, предоставляемые бюджетам муниципальных образований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Национальные проекты стратегического развития страны реализуются на основании Указа Президента Российской Федерации от 07.05.2018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712879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80782" y="2924944"/>
            <a:ext cx="2664296" cy="136815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 национальных проектов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492896"/>
            <a:ext cx="5184576" cy="23762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Здравоохранение; Образование; Демография; Культура; Безопасные и качественные автомобильные дороги; Жильё и городская среда; Экология; Наука и университеты; Малое и среднее предпринимательство и поддержка индивидуальной предпринимательской инициативы; Производительность труда и поддержка занятости; Международная кооперация и экспорт; Цифровая экономика; Туризм и индустрия гостеприимства; Комплексный план модернизации и расширения магистральной инфраструктуры.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95936" y="5291418"/>
            <a:ext cx="3600400" cy="11521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7436" y="116632"/>
            <a:ext cx="8352928" cy="648072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4 национальных проекта России, </a:t>
            </a:r>
          </a:p>
          <a:p>
            <a:pPr algn="ctr"/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реализуемых  в  </a:t>
            </a:r>
            <a:r>
              <a:rPr lang="ru-RU" b="1" i="1" u="sng" dirty="0" err="1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городском </a:t>
            </a:r>
            <a:r>
              <a:rPr lang="ru-RU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округе (</a:t>
            </a:r>
            <a:r>
              <a:rPr lang="ru-RU" b="1" i="1" u="sng" dirty="0" err="1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07295"/>
              </p:ext>
            </p:extLst>
          </p:nvPr>
        </p:nvGraphicFramePr>
        <p:xfrm>
          <a:off x="179512" y="908720"/>
          <a:ext cx="8712967" cy="5081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014"/>
                <a:gridCol w="4933704"/>
                <a:gridCol w="1069372"/>
                <a:gridCol w="1130135"/>
                <a:gridCol w="1178742"/>
              </a:tblGrid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за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национальным проектам: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784 334,2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717 753,5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131 311,7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"Жилье и городская среда"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641 059,6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618 718,6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79 873,0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"Формирование современной городской среды"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103 450,5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15 193,9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10 230,8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537 609,1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603 524,7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69 642,2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"Демография"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135 993,8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94 175,4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7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135 993,8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94 175,4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"Безопасные и качественные автомобильные дороги"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1 664,3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"Безопасность дорожного движения"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4767,6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1 664,3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"Образование"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2 513,2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3 195,2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51 438,7</a:t>
                      </a:r>
                      <a:endParaRPr lang="ru-RU" sz="12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"Патриотическое воспитание граждан Российской Федерации"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2 513,2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3 195,2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51 438,7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5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260648"/>
            <a:ext cx="806489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Объем муниципального долга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 </a:t>
            </a:r>
            <a:r>
              <a:rPr lang="ru-RU" dirty="0" err="1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Зиминского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 городского </a:t>
            </a:r>
            <a:r>
              <a:rPr lang="ru-RU" dirty="0" smtClean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округа (</a:t>
            </a:r>
            <a:r>
              <a:rPr lang="ru-RU" dirty="0" err="1" smtClean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тыс.руб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750431"/>
            <a:ext cx="994954" cy="30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1170"/>
              </p:ext>
            </p:extLst>
          </p:nvPr>
        </p:nvGraphicFramePr>
        <p:xfrm>
          <a:off x="467544" y="1196752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5949280"/>
            <a:ext cx="1008149" cy="2880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956321"/>
            <a:ext cx="1008149" cy="2880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949280"/>
            <a:ext cx="1008239" cy="2880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949280"/>
            <a:ext cx="1008149" cy="2880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5956321"/>
            <a:ext cx="1008149" cy="2880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95736" y="2651335"/>
            <a:ext cx="792088" cy="0"/>
          </a:xfrm>
          <a:prstGeom prst="straightConnector1">
            <a:avLst/>
          </a:prstGeom>
          <a:ln>
            <a:solidFill>
              <a:srgbClr val="3215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59780" y="2276872"/>
            <a:ext cx="863999" cy="266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599640" y="2914327"/>
            <a:ext cx="1008239" cy="0"/>
          </a:xfrm>
          <a:prstGeom prst="straightConnector1">
            <a:avLst/>
          </a:prstGeom>
          <a:ln>
            <a:solidFill>
              <a:srgbClr val="3215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27880" y="2895888"/>
            <a:ext cx="1079999" cy="280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списано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99640" y="2629089"/>
            <a:ext cx="864089" cy="266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10 046,5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99550" y="3569243"/>
            <a:ext cx="864179" cy="28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+3 419,7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594936" y="3849729"/>
            <a:ext cx="10081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99023" y="5219828"/>
            <a:ext cx="864096" cy="0"/>
          </a:xfrm>
          <a:prstGeom prst="straightConnector1">
            <a:avLst/>
          </a:prstGeom>
          <a:ln>
            <a:solidFill>
              <a:srgbClr val="3215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16216" y="5445224"/>
            <a:ext cx="936104" cy="0"/>
          </a:xfrm>
          <a:prstGeom prst="straightConnector1">
            <a:avLst/>
          </a:prstGeom>
          <a:ln>
            <a:solidFill>
              <a:srgbClr val="3215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506554" y="5086428"/>
            <a:ext cx="863999" cy="266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1 140,0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8803" y="4869160"/>
            <a:ext cx="863999" cy="266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1 140,0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>
            <a:lum bright="6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6624737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12969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1547813" y="2349500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Лазо, д. 25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:8(39554)3-60-90</a:t>
            </a: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fin04@govirk.ru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FA8D3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FA8D3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FA8D3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FA8D3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n>
                <a:solidFill>
                  <a:srgbClr val="FF3399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097160"/>
            <a:ext cx="45720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00314" y="399077"/>
            <a:ext cx="4950991" cy="1301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является Управление по финансам администрации </a:t>
            </a:r>
            <a:r>
              <a:rPr lang="ru-RU" sz="1600" b="1" i="1" dirty="0" err="1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600" b="1" i="1" dirty="0">
              <a:solidFill>
                <a:srgbClr val="F22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1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2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3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4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5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://regionsamara.ru/wp-content/uploads/2017/12/1506678701_inx960x64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rcRect/>
          <a:stretch>
            <a:fillRect/>
          </a:stretch>
        </p:blipFill>
        <p:spPr bwMode="auto">
          <a:xfrm>
            <a:off x="107504" y="188640"/>
            <a:ext cx="8893496" cy="65527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8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altLang="ru-RU" sz="2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000" b="1" i="1" dirty="0">
              <a:solidFill>
                <a:srgbClr val="9900CC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31229"/>
              </p:ext>
            </p:extLst>
          </p:nvPr>
        </p:nvGraphicFramePr>
        <p:xfrm>
          <a:off x="611560" y="2333923"/>
          <a:ext cx="8208913" cy="2992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97237"/>
                <a:gridCol w="1820529"/>
                <a:gridCol w="1792751"/>
                <a:gridCol w="1698396"/>
              </a:tblGrid>
              <a:tr h="73503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</a:rPr>
                        <a:t>2024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3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2 853 025,4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2 606 259,4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2 327 994,3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3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Расходы,</a:t>
                      </a:r>
                      <a:r>
                        <a:rPr lang="ru-RU" b="1" baseline="0" dirty="0" smtClean="0"/>
                        <a:t>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2 852 087,1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2 597 263,0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-445 208,8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2 152 054,2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7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b="1" dirty="0" smtClean="0"/>
                        <a:t>Профицит (+)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938,3</a:t>
                      </a:r>
                      <a:endParaRPr lang="ru-RU" sz="1400" b="1" dirty="0">
                        <a:effectLst/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8 996,4 </a:t>
                      </a:r>
                      <a:endParaRPr lang="ru-RU" sz="1400" b="1" dirty="0">
                        <a:effectLst/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175 940,1 </a:t>
                      </a:r>
                      <a:endParaRPr lang="ru-RU" sz="1400" b="1" dirty="0">
                        <a:effectLst/>
                        <a:latin typeface="Trebuchet MS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041261"/>
            <a:ext cx="33843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Исполнение в </a:t>
            </a:r>
            <a:r>
              <a:rPr lang="ru-RU" sz="1600" b="1" dirty="0" smtClean="0">
                <a:solidFill>
                  <a:srgbClr val="CC0066"/>
                </a:solidFill>
              </a:rPr>
              <a:t>2025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году</a:t>
            </a:r>
            <a:r>
              <a:rPr lang="ru-RU" sz="1400" b="1" dirty="0">
                <a:solidFill>
                  <a:prstClr val="black"/>
                </a:solidFill>
              </a:rPr>
              <a:t>: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ДОХОДЫ </a:t>
            </a:r>
            <a:r>
              <a:rPr lang="ru-RU" sz="1600" b="1" dirty="0" smtClean="0">
                <a:solidFill>
                  <a:srgbClr val="CC0066"/>
                </a:solidFill>
              </a:rPr>
              <a:t>95,3 %</a:t>
            </a:r>
          </a:p>
          <a:p>
            <a:endParaRPr lang="ru-RU" sz="1600" b="1" dirty="0" smtClean="0">
              <a:solidFill>
                <a:srgbClr val="CC0066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РАСХОДЫ </a:t>
            </a:r>
            <a:r>
              <a:rPr lang="ru-RU" sz="1600" b="1" dirty="0" smtClean="0">
                <a:solidFill>
                  <a:srgbClr val="CC0066"/>
                </a:solidFill>
              </a:rPr>
              <a:t>93,3 %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75856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27984" y="3384766"/>
            <a:ext cx="1116124" cy="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7984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44208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292080" y="3384766"/>
            <a:ext cx="792088" cy="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84168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459469" y="1844824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altLang="ru-RU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b="1" i="1" dirty="0">
              <a:solidFill>
                <a:srgbClr val="9900CC"/>
              </a:solidFill>
            </a:endParaRPr>
          </a:p>
        </p:txBody>
      </p:sp>
      <p:cxnSp>
        <p:nvCxnSpPr>
          <p:cNvPr id="7186" name="Прямая соединительная линия 7185"/>
          <p:cNvCxnSpPr/>
          <p:nvPr/>
        </p:nvCxnSpPr>
        <p:spPr>
          <a:xfrm>
            <a:off x="6444208" y="335699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Прямая соединительная линия 7188"/>
          <p:cNvCxnSpPr/>
          <p:nvPr/>
        </p:nvCxnSpPr>
        <p:spPr>
          <a:xfrm>
            <a:off x="8028384" y="3384766"/>
            <a:ext cx="0" cy="18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TextBox 7189"/>
          <p:cNvSpPr txBox="1"/>
          <p:nvPr/>
        </p:nvSpPr>
        <p:spPr>
          <a:xfrm>
            <a:off x="4752688" y="3079993"/>
            <a:ext cx="107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rebuchet MS" pitchFamily="34" charset="0"/>
              </a:rPr>
              <a:t>- 246 766,0</a:t>
            </a:r>
            <a:endParaRPr lang="ru-RU" sz="12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cxnSp>
        <p:nvCxnSpPr>
          <p:cNvPr id="7192" name="Прямая соединительная линия 7191"/>
          <p:cNvCxnSpPr/>
          <p:nvPr/>
        </p:nvCxnSpPr>
        <p:spPr>
          <a:xfrm flipV="1">
            <a:off x="4427984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5" name="Прямая соединительная линия 7194"/>
          <p:cNvCxnSpPr/>
          <p:nvPr/>
        </p:nvCxnSpPr>
        <p:spPr>
          <a:xfrm>
            <a:off x="4427984" y="414908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Прямая соединительная линия 7196"/>
          <p:cNvCxnSpPr/>
          <p:nvPr/>
        </p:nvCxnSpPr>
        <p:spPr>
          <a:xfrm>
            <a:off x="6084168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9" name="Прямая соединительная линия 7198"/>
          <p:cNvCxnSpPr/>
          <p:nvPr/>
        </p:nvCxnSpPr>
        <p:spPr>
          <a:xfrm flipV="1">
            <a:off x="6516216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Прямая соединительная линия 8192"/>
          <p:cNvCxnSpPr/>
          <p:nvPr/>
        </p:nvCxnSpPr>
        <p:spPr>
          <a:xfrm>
            <a:off x="6516216" y="4149080"/>
            <a:ext cx="1585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6" name="Прямая соединительная линия 8195"/>
          <p:cNvCxnSpPr/>
          <p:nvPr/>
        </p:nvCxnSpPr>
        <p:spPr>
          <a:xfrm>
            <a:off x="8101729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96904" y="3099847"/>
            <a:ext cx="107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rebuchet MS" pitchFamily="34" charset="0"/>
              </a:rPr>
              <a:t>- 278 265,1</a:t>
            </a:r>
            <a:endParaRPr lang="ru-RU" sz="12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2688" y="3859328"/>
            <a:ext cx="107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rebuchet MS" pitchFamily="34" charset="0"/>
              </a:rPr>
              <a:t>- 254 824,1</a:t>
            </a:r>
            <a:endParaRPr lang="ru-RU" sz="12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81808" y="17724"/>
            <a:ext cx="62372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ДИНАМИКА ПОСТУПЛЕНИЯ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sz="1600" b="1" smtClean="0">
                <a:solidFill>
                  <a:srgbClr val="4530C0"/>
                </a:solidFill>
                <a:latin typeface="Calibri" pitchFamily="34" charset="0"/>
              </a:rPr>
              <a:t>ГОРОДСКОГО ОКРУГА 2023-2025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гг., тыс.руб.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788751"/>
              </p:ext>
            </p:extLst>
          </p:nvPr>
        </p:nvGraphicFramePr>
        <p:xfrm>
          <a:off x="179512" y="764704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7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056452"/>
              </p:ext>
            </p:extLst>
          </p:nvPr>
        </p:nvGraphicFramePr>
        <p:xfrm>
          <a:off x="539552" y="836712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ИСПОЛНЕНИЕ ДОХОДОВ БЮДЖЕТА ЗИМИНСКОГО  ГОРОДСКОГО  </a:t>
            </a:r>
            <a:r>
              <a:rPr lang="ru-RU" sz="1600" dirty="0" smtClean="0">
                <a:solidFill>
                  <a:schemeClr val="tx1"/>
                </a:solidFill>
              </a:rPr>
              <a:t>ОКРУГА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 2025 год.,   тыс. руб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ДОХОДОВ БЮДЖЕТА ЗИМИНСКОГО ГОРОДСКОГО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ОКРУГА В 2025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28735290"/>
              </p:ext>
            </p:extLst>
          </p:nvPr>
        </p:nvGraphicFramePr>
        <p:xfrm>
          <a:off x="172837" y="1196752"/>
          <a:ext cx="89433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0"/>
            <a:ext cx="8208911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НАЛОГОВЫХ 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ГОРОДСКОГО ОКРУГА ЗА 2025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67952"/>
              </p:ext>
            </p:extLst>
          </p:nvPr>
        </p:nvGraphicFramePr>
        <p:xfrm>
          <a:off x="755576" y="620688"/>
          <a:ext cx="8208910" cy="9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7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47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14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378 190,0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384 173,1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5143500" y="42862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dirty="0">
                <a:solidFill>
                  <a:prstClr val="white"/>
                </a:solidFill>
              </a:rPr>
              <a:t>68,6%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288845"/>
              </p:ext>
            </p:extLst>
          </p:nvPr>
        </p:nvGraphicFramePr>
        <p:xfrm>
          <a:off x="179512" y="1556792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47963"/>
            <a:ext cx="792088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НЕНАЛОГОВЫХ 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ГОРОДСКОГО ОКРУГА ЗА 2025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г.                                      </a:t>
            </a:r>
          </a:p>
          <a:p>
            <a:pPr algn="r">
              <a:defRPr/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10796"/>
              </p:ext>
            </p:extLst>
          </p:nvPr>
        </p:nvGraphicFramePr>
        <p:xfrm>
          <a:off x="323528" y="878961"/>
          <a:ext cx="8496945" cy="94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3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947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/>
                        <a:t>2025 год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/>
                        <a:t>2025 год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% исполнения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89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287 460,0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289 294,7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747653"/>
              </p:ext>
            </p:extLst>
          </p:nvPr>
        </p:nvGraphicFramePr>
        <p:xfrm>
          <a:off x="165345" y="1809296"/>
          <a:ext cx="8655127" cy="49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2327527" y="4149080"/>
            <a:ext cx="6602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b="1" dirty="0" smtClean="0">
                <a:solidFill>
                  <a:prstClr val="white"/>
                </a:solidFill>
              </a:rPr>
              <a:t>86%</a:t>
            </a:r>
            <a:endParaRPr lang="ru-RU" altLang="ru-RU" sz="2000" b="1" dirty="0">
              <a:solidFill>
                <a:prstClr val="white"/>
              </a:solidFill>
            </a:endParaRPr>
          </a:p>
        </p:txBody>
      </p:sp>
      <p:sp>
        <p:nvSpPr>
          <p:cNvPr id="12313" name="TextBox 14"/>
          <p:cNvSpPr txBox="1">
            <a:spLocks noChangeArrowheads="1"/>
          </p:cNvSpPr>
          <p:nvPr/>
        </p:nvSpPr>
        <p:spPr bwMode="auto">
          <a:xfrm>
            <a:off x="3068023" y="2870026"/>
            <a:ext cx="478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b="1" dirty="0" smtClean="0">
                <a:solidFill>
                  <a:prstClr val="white"/>
                </a:solidFill>
              </a:rPr>
              <a:t>6%</a:t>
            </a:r>
            <a:endParaRPr lang="ru-RU" altLang="ru-RU" b="1" dirty="0">
              <a:solidFill>
                <a:prstClr val="white"/>
              </a:solidFill>
            </a:endParaRPr>
          </a:p>
        </p:txBody>
      </p:sp>
      <p:sp>
        <p:nvSpPr>
          <p:cNvPr id="12314" name="TextBox 18"/>
          <p:cNvSpPr txBox="1">
            <a:spLocks noChangeArrowheads="1"/>
          </p:cNvSpPr>
          <p:nvPr/>
        </p:nvSpPr>
        <p:spPr bwMode="auto">
          <a:xfrm>
            <a:off x="2483768" y="2924944"/>
            <a:ext cx="57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1600" b="1" dirty="0" smtClean="0">
                <a:solidFill>
                  <a:prstClr val="white"/>
                </a:solidFill>
              </a:rPr>
              <a:t>7%</a:t>
            </a:r>
            <a:endParaRPr lang="ru-RU" alt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9833</TotalTime>
  <Words>2556</Words>
  <Application>Microsoft Office PowerPoint</Application>
  <PresentationFormat>Экран (4:3)</PresentationFormat>
  <Paragraphs>775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ИСПОЛНЕНИЕ ДОХОДОВ БЮДЖЕТА ЗИМИНСКОГО  ГОРОДСКОГО  ОКРУГА  ЗА 2025 год.,   тыс. 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Безвозмездные поступления Зиминского городского округа                                                                                                                                 тыс. 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OIS</dc:creator>
  <cp:lastModifiedBy>SML</cp:lastModifiedBy>
  <cp:revision>156</cp:revision>
  <cp:lastPrinted>2024-05-13T02:36:36Z</cp:lastPrinted>
  <dcterms:created xsi:type="dcterms:W3CDTF">2024-05-06T06:42:55Z</dcterms:created>
  <dcterms:modified xsi:type="dcterms:W3CDTF">2026-05-20T07:39:45Z</dcterms:modified>
</cp:coreProperties>
</file>