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15" r:id="rId1"/>
    <p:sldMasterId id="2147484927" r:id="rId2"/>
    <p:sldMasterId id="2147484940" r:id="rId3"/>
    <p:sldMasterId id="2147484953" r:id="rId4"/>
    <p:sldMasterId id="2147484966" r:id="rId5"/>
    <p:sldMasterId id="2147484979" r:id="rId6"/>
  </p:sldMasterIdLst>
  <p:notesMasterIdLst>
    <p:notesMasterId r:id="rId18"/>
  </p:notesMasterIdLst>
  <p:handoutMasterIdLst>
    <p:handoutMasterId r:id="rId19"/>
  </p:handoutMasterIdLst>
  <p:sldIdLst>
    <p:sldId id="440" r:id="rId7"/>
    <p:sldId id="436" r:id="rId8"/>
    <p:sldId id="437" r:id="rId9"/>
    <p:sldId id="438" r:id="rId10"/>
    <p:sldId id="439" r:id="rId11"/>
    <p:sldId id="423" r:id="rId12"/>
    <p:sldId id="432" r:id="rId13"/>
    <p:sldId id="431" r:id="rId14"/>
    <p:sldId id="430" r:id="rId15"/>
    <p:sldId id="434" r:id="rId16"/>
    <p:sldId id="441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6D"/>
    <a:srgbClr val="FFFF99"/>
    <a:srgbClr val="FFFFCC"/>
    <a:srgbClr val="EBF52B"/>
    <a:srgbClr val="66FF66"/>
    <a:srgbClr val="F1BFE4"/>
    <a:srgbClr val="C5FF99"/>
    <a:srgbClr val="00CC66"/>
    <a:srgbClr val="CD2FA8"/>
    <a:srgbClr val="822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6000" autoAdjust="0"/>
  </p:normalViewPr>
  <p:slideViewPr>
    <p:cSldViewPr>
      <p:cViewPr>
        <p:scale>
          <a:sx n="110" d="100"/>
          <a:sy n="110" d="100"/>
        </p:scale>
        <p:origin x="-189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5" d="100"/>
        <a:sy n="55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IS\Desktop\&#1087;&#1088;&#1086;&#1077;&#1082;&#1090;%20&#1073;&#1102;&#1076;&#1078;.24-25-2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9990761219519018E-5"/>
          <c:w val="0.99999775029696092"/>
          <c:h val="0.8242139773076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6983238212555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872904776569493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111033343598645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222066687197291E-2"/>
                  <c:y val="-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460195254226443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Факт 2022</c:v>
                </c:pt>
                <c:pt idx="1">
                  <c:v>Оценка 2023</c:v>
                </c:pt>
                <c:pt idx="2">
                  <c:v>Прогноз 2024</c:v>
                </c:pt>
                <c:pt idx="3">
                  <c:v>Прогноз 2025</c:v>
                </c:pt>
                <c:pt idx="4">
                  <c:v>Прогноз 2026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269031.3</c:v>
                </c:pt>
                <c:pt idx="1">
                  <c:v>301822.2</c:v>
                </c:pt>
                <c:pt idx="2">
                  <c:v>303645.8</c:v>
                </c:pt>
                <c:pt idx="3">
                  <c:v>311847.2</c:v>
                </c:pt>
                <c:pt idx="4">
                  <c:v>318593.90000000002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Факт 2022</c:v>
                </c:pt>
                <c:pt idx="1">
                  <c:v>Оценка 2023</c:v>
                </c:pt>
                <c:pt idx="2">
                  <c:v>Прогноз 2024</c:v>
                </c:pt>
                <c:pt idx="3">
                  <c:v>Прогноз 2025</c:v>
                </c:pt>
                <c:pt idx="4">
                  <c:v>Прогноз 2026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2398094.1</c:v>
                </c:pt>
                <c:pt idx="1">
                  <c:v>2821289.6</c:v>
                </c:pt>
                <c:pt idx="2">
                  <c:v>1641414.2</c:v>
                </c:pt>
                <c:pt idx="3">
                  <c:v>1033565.1</c:v>
                </c:pt>
                <c:pt idx="4">
                  <c:v>1011044.8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6634496"/>
        <c:axId val="156636288"/>
      </c:barChart>
      <c:catAx>
        <c:axId val="1566344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6636288"/>
        <c:crosses val="autoZero"/>
        <c:auto val="1"/>
        <c:lblAlgn val="ctr"/>
        <c:lblOffset val="100"/>
        <c:noMultiLvlLbl val="0"/>
      </c:catAx>
      <c:valAx>
        <c:axId val="156636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6634496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200" b="1" i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ru-RU"/>
          </a:p>
        </c:txPr>
      </c:legendEntry>
      <c:layout>
        <c:manualLayout>
          <c:xMode val="edge"/>
          <c:yMode val="edge"/>
          <c:x val="0.73015836909527942"/>
          <c:y val="1.1729822834645688E-3"/>
          <c:w val="0.26666704994940665"/>
          <c:h val="0.2105600393700787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E5191E"/>
                </a:solidFill>
              </a:defRPr>
            </a:pPr>
            <a:r>
              <a:rPr lang="ru-RU" i="1" dirty="0">
                <a:solidFill>
                  <a:srgbClr val="E5191E"/>
                </a:solidFill>
              </a:rPr>
              <a:t>2024 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0148727233676798E-2"/>
          <c:w val="0.93256752177678059"/>
          <c:h val="0.319267349247212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b="1">
                        <a:solidFill>
                          <a:schemeClr val="bg1"/>
                        </a:solidFill>
                      </a:rPr>
                      <a:t>12%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100" b="1">
                        <a:solidFill>
                          <a:schemeClr val="bg1"/>
                        </a:solidFill>
                      </a:rPr>
                      <a:t>3%</a:t>
                    </a:r>
                  </a:p>
                  <a:p>
                    <a:endParaRPr lang="ru-RU" sz="1100" b="1">
                      <a:solidFill>
                        <a:schemeClr val="bg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НДФЛ, 182250</c:v>
                </c:pt>
                <c:pt idx="1">
                  <c:v>Акцизы, 17606,3</c:v>
                </c:pt>
                <c:pt idx="2">
                  <c:v>Налоги на совокупный доход, 37605</c:v>
                </c:pt>
                <c:pt idx="3">
                  <c:v>Налог на имущество ФЛ, 7400</c:v>
                </c:pt>
                <c:pt idx="4">
                  <c:v>Земельный налог, 12400</c:v>
                </c:pt>
                <c:pt idx="5">
                  <c:v>Госпошлина, 9000</c:v>
                </c:pt>
                <c:pt idx="6">
                  <c:v>Доходы от имущества, находящегося в муниципальной собственности, 9080</c:v>
                </c:pt>
                <c:pt idx="7">
                  <c:v>Штрафы, 1120,6</c:v>
                </c:pt>
                <c:pt idx="8">
                  <c:v>Платежи при пользовании природными ресурсами, 543,6</c:v>
                </c:pt>
                <c:pt idx="9">
                  <c:v>Доходы от оказания платных услуг (в т.ч. родит. плата), 25730</c:v>
                </c:pt>
                <c:pt idx="10">
                  <c:v>Прочие налоговые и неналоговые доходы, 910,3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182250</c:v>
                </c:pt>
                <c:pt idx="1">
                  <c:v>17606.3</c:v>
                </c:pt>
                <c:pt idx="2">
                  <c:v>37605</c:v>
                </c:pt>
                <c:pt idx="3">
                  <c:v>7400</c:v>
                </c:pt>
                <c:pt idx="4">
                  <c:v>12400</c:v>
                </c:pt>
                <c:pt idx="5">
                  <c:v>9000</c:v>
                </c:pt>
                <c:pt idx="6">
                  <c:v>9080</c:v>
                </c:pt>
                <c:pt idx="7">
                  <c:v>1120.5999999999999</c:v>
                </c:pt>
                <c:pt idx="8">
                  <c:v>543.6</c:v>
                </c:pt>
                <c:pt idx="9">
                  <c:v>25730</c:v>
                </c:pt>
                <c:pt idx="10">
                  <c:v>910.3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975136385445398E-2"/>
          <c:y val="0.41084774245697003"/>
          <c:w val="0.89814172115487656"/>
          <c:h val="0.58915225754302991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i="1">
              <a:solidFill>
                <a:srgbClr val="E5191E"/>
              </a:solidFill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846399830777891E-2"/>
          <c:y val="6.481437998571285E-2"/>
          <c:w val="0.95715360016922213"/>
          <c:h val="0.418481083077678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НДФЛ, 181849,7</c:v>
                </c:pt>
                <c:pt idx="1">
                  <c:v>Акцизы,16510</c:v>
                </c:pt>
                <c:pt idx="2">
                  <c:v>Налоги на совокупный доход, 36205,5</c:v>
                </c:pt>
                <c:pt idx="3">
                  <c:v>Налог на имущество ФЛ, 6000</c:v>
                </c:pt>
                <c:pt idx="4">
                  <c:v>Земельный налог, 12000</c:v>
                </c:pt>
                <c:pt idx="5">
                  <c:v>Госпошлина, 9200</c:v>
                </c:pt>
                <c:pt idx="6">
                  <c:v>Доходы от имущества, находящегося в муниципальной собственности, 9570</c:v>
                </c:pt>
                <c:pt idx="7">
                  <c:v>Штрафы, 1056,7</c:v>
                </c:pt>
                <c:pt idx="8">
                  <c:v>Платежи при пользовании природными ресурсами, 563,2</c:v>
                </c:pt>
                <c:pt idx="9">
                  <c:v>Доходы от оказания платных услуг (в т.ч. родит. плата),24070</c:v>
                </c:pt>
                <c:pt idx="10">
                  <c:v>Прочие налоговые и неналоговые доходы, 4797,1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181849.7</c:v>
                </c:pt>
                <c:pt idx="1">
                  <c:v>16510</c:v>
                </c:pt>
                <c:pt idx="2">
                  <c:v>36205.5</c:v>
                </c:pt>
                <c:pt idx="3">
                  <c:v>6000</c:v>
                </c:pt>
                <c:pt idx="4">
                  <c:v>12000</c:v>
                </c:pt>
                <c:pt idx="5">
                  <c:v>9200</c:v>
                </c:pt>
                <c:pt idx="6">
                  <c:v>9570</c:v>
                </c:pt>
                <c:pt idx="7">
                  <c:v>1056.7</c:v>
                </c:pt>
                <c:pt idx="8">
                  <c:v>563.20000000000005</c:v>
                </c:pt>
                <c:pt idx="9">
                  <c:v>24070</c:v>
                </c:pt>
                <c:pt idx="10">
                  <c:v>4797.1000000000004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2.8522175371358444E-2"/>
          <c:y val="0.50632565732092594"/>
          <c:w val="0.96530819125905232"/>
          <c:h val="0.49142903905915186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>
                    <a:lumMod val="10000"/>
                  </a:schemeClr>
                </a:solidFill>
              </a:defRPr>
            </a:pPr>
            <a:r>
              <a:rPr lang="ru-RU" sz="1800" i="0" dirty="0" smtClean="0">
                <a:solidFill>
                  <a:schemeClr val="tx2">
                    <a:lumMod val="10000"/>
                  </a:schemeClr>
                </a:solidFill>
              </a:rPr>
              <a:t>Расходы бюджета                                                                         </a:t>
            </a:r>
            <a:r>
              <a:rPr lang="ru-RU" sz="1800" i="0" dirty="0" err="1" smtClean="0">
                <a:solidFill>
                  <a:schemeClr val="tx2">
                    <a:lumMod val="10000"/>
                  </a:schemeClr>
                </a:solidFill>
              </a:rPr>
              <a:t>Зиминского</a:t>
            </a:r>
            <a:r>
              <a:rPr lang="ru-RU" sz="1800" i="0" dirty="0" smtClean="0">
                <a:solidFill>
                  <a:schemeClr val="tx2">
                    <a:lumMod val="10000"/>
                  </a:schemeClr>
                </a:solidFill>
              </a:rPr>
              <a:t> городского муниципального образования                          (тыс. руб.)</a:t>
            </a:r>
            <a:endParaRPr lang="ru-RU" sz="1800" i="0" dirty="0">
              <a:solidFill>
                <a:schemeClr val="tx2">
                  <a:lumMod val="10000"/>
                </a:schemeClr>
              </a:solidFill>
            </a:endParaRPr>
          </a:p>
        </c:rich>
      </c:tx>
      <c:layout>
        <c:manualLayout>
          <c:xMode val="edge"/>
          <c:yMode val="edge"/>
          <c:x val="0.13820268840950825"/>
          <c:y val="1.162874454730915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4691700922119763E-2"/>
                  <c:y val="-0.350506061914358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25224839516477E-2"/>
                  <c:y val="-0.39650585221910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928007999111211E-2"/>
                  <c:y val="-0.28353038129378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636929230085547E-2"/>
                  <c:y val="-0.21878722336055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850461059881E-2"/>
                  <c:y val="-0.209857132611144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i="1" u="sng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Лист3!$B$5:$B$9</c:f>
              <c:strCache>
                <c:ptCount val="5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  <c:pt idx="3">
                  <c:v>2025г.</c:v>
                </c:pt>
                <c:pt idx="4">
                  <c:v>2026г.</c:v>
                </c:pt>
              </c:strCache>
            </c:strRef>
          </c:cat>
          <c:val>
            <c:numRef>
              <c:f>Лист3!$C$5:$C$9</c:f>
              <c:numCache>
                <c:formatCode>#,##0.0</c:formatCode>
                <c:ptCount val="5"/>
                <c:pt idx="0">
                  <c:v>2667728.2999999998</c:v>
                </c:pt>
                <c:pt idx="1">
                  <c:v>3134807.1</c:v>
                </c:pt>
                <c:pt idx="2">
                  <c:v>1967833.4</c:v>
                </c:pt>
                <c:pt idx="3">
                  <c:v>1357128.9</c:v>
                </c:pt>
                <c:pt idx="4">
                  <c:v>1329622.3999999999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55977984"/>
        <c:axId val="156009600"/>
        <c:axId val="0"/>
      </c:bar3DChart>
      <c:catAx>
        <c:axId val="155977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 u="sng"/>
            </a:pPr>
            <a:endParaRPr lang="ru-RU"/>
          </a:p>
        </c:txPr>
        <c:crossAx val="156009600"/>
        <c:crosses val="autoZero"/>
        <c:auto val="1"/>
        <c:lblAlgn val="ctr"/>
        <c:lblOffset val="100"/>
        <c:noMultiLvlLbl val="0"/>
      </c:catAx>
      <c:valAx>
        <c:axId val="15600960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55977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0.45536</cdr:x>
      <cdr:y>0.22852</cdr:y>
    </cdr:from>
    <cdr:to>
      <cdr:x>0.625</cdr:x>
      <cdr:y>0.29883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643338" y="928694"/>
          <a:ext cx="1357322" cy="28575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 smtClean="0">
              <a:noFill/>
            </a:rPr>
            <a:t>1</a:t>
          </a:r>
          <a:r>
            <a:rPr lang="ru-RU" b="1" dirty="0" smtClean="0">
              <a:solidFill>
                <a:schemeClr val="tx1"/>
              </a:solidFill>
            </a:rPr>
            <a:t>1 945 060,0</a:t>
          </a:r>
          <a:endParaRPr lang="ru-RU" b="1" dirty="0">
            <a:noFill/>
          </a:endParaRPr>
        </a:p>
      </cdr:txBody>
    </cdr:sp>
  </cdr:relSizeAnchor>
  <cdr:relSizeAnchor xmlns:cdr="http://schemas.openxmlformats.org/drawingml/2006/chartDrawing">
    <cdr:from>
      <cdr:x>0.65517</cdr:x>
      <cdr:y>0.38333</cdr:y>
    </cdr:from>
    <cdr:to>
      <cdr:x>0.80696</cdr:x>
      <cdr:y>0.45365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429288" y="1643074"/>
          <a:ext cx="1257820" cy="30138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1 345 412,3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0.85714</cdr:x>
      <cdr:y>0.4043</cdr:y>
    </cdr:from>
    <cdr:to>
      <cdr:x>1</cdr:x>
      <cdr:y>0.47461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858048" y="1643074"/>
          <a:ext cx="1143008" cy="28575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1 329 638,7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0.62931</cdr:x>
      <cdr:y>0.23333</cdr:y>
    </cdr:from>
    <cdr:to>
      <cdr:x>0.7069</cdr:x>
      <cdr:y>0.38333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5214974" y="1000132"/>
          <a:ext cx="642942" cy="642942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0.81034</cdr:x>
      <cdr:y>0.4</cdr:y>
    </cdr:from>
    <cdr:to>
      <cdr:x>0.85345</cdr:x>
      <cdr:y>0.45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6715172" y="1714512"/>
          <a:ext cx="357190" cy="214314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0.80172</cdr:x>
      <cdr:y>0.26667</cdr:y>
    </cdr:from>
    <cdr:to>
      <cdr:x>0.94828</cdr:x>
      <cdr:y>0.38333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6643734" y="1143008"/>
          <a:ext cx="1214446" cy="5000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</a:rPr>
            <a:t>-15 773,6 (-1,2%)</a:t>
          </a:r>
          <a:endParaRPr lang="ru-RU" sz="12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EA579-79AA-440B-9FF8-A9D48F1CD85C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0D459-7D34-4B45-AF31-A6F38EE5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65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B3FC2-C89D-4A92-8E23-BAD44377C14F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5B5C9-CA8E-425F-9A41-B5BDD6B9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51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5BA224-B187-4F30-BF23-6D273417D15C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3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BDBC2-86BE-401F-A2C1-6842C34773E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009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5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06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40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61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31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4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44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83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39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3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8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21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49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51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45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39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1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593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65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098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96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35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764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6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200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082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140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416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16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12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7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941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456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5254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316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6836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125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423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285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389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20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219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6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941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253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026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011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384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508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285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7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853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218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806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8626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536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664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7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020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9221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0309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9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43000">
              <a:srgbClr val="FF7A00"/>
            </a:gs>
            <a:gs pos="58000">
              <a:srgbClr val="FF0300"/>
            </a:gs>
            <a:gs pos="75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29.11.2023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E3DED1">
                    <a:shade val="50000"/>
                  </a:srgbClr>
                </a:solidFill>
              </a:rPr>
              <a:t>Зиминский район</a:t>
            </a: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916" r:id="rId1"/>
    <p:sldLayoutId id="2147484917" r:id="rId2"/>
    <p:sldLayoutId id="2147484918" r:id="rId3"/>
    <p:sldLayoutId id="2147484919" r:id="rId4"/>
    <p:sldLayoutId id="2147484920" r:id="rId5"/>
    <p:sldLayoutId id="2147484921" r:id="rId6"/>
    <p:sldLayoutId id="2147484922" r:id="rId7"/>
    <p:sldLayoutId id="2147484923" r:id="rId8"/>
    <p:sldLayoutId id="2147484924" r:id="rId9"/>
    <p:sldLayoutId id="2147484925" r:id="rId10"/>
    <p:sldLayoutId id="2147484926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9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8" r:id="rId1"/>
    <p:sldLayoutId id="2147484929" r:id="rId2"/>
    <p:sldLayoutId id="2147484930" r:id="rId3"/>
    <p:sldLayoutId id="2147484931" r:id="rId4"/>
    <p:sldLayoutId id="2147484932" r:id="rId5"/>
    <p:sldLayoutId id="2147484933" r:id="rId6"/>
    <p:sldLayoutId id="2147484934" r:id="rId7"/>
    <p:sldLayoutId id="2147484935" r:id="rId8"/>
    <p:sldLayoutId id="2147484936" r:id="rId9"/>
    <p:sldLayoutId id="2147484937" r:id="rId10"/>
    <p:sldLayoutId id="2147484938" r:id="rId11"/>
    <p:sldLayoutId id="214748493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7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41" r:id="rId1"/>
    <p:sldLayoutId id="2147484942" r:id="rId2"/>
    <p:sldLayoutId id="2147484943" r:id="rId3"/>
    <p:sldLayoutId id="2147484944" r:id="rId4"/>
    <p:sldLayoutId id="2147484945" r:id="rId5"/>
    <p:sldLayoutId id="2147484946" r:id="rId6"/>
    <p:sldLayoutId id="2147484947" r:id="rId7"/>
    <p:sldLayoutId id="2147484948" r:id="rId8"/>
    <p:sldLayoutId id="2147484949" r:id="rId9"/>
    <p:sldLayoutId id="2147484950" r:id="rId10"/>
    <p:sldLayoutId id="2147484951" r:id="rId11"/>
    <p:sldLayoutId id="214748495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3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  <p:sldLayoutId id="214748496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1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67" r:id="rId1"/>
    <p:sldLayoutId id="2147484968" r:id="rId2"/>
    <p:sldLayoutId id="2147484969" r:id="rId3"/>
    <p:sldLayoutId id="2147484970" r:id="rId4"/>
    <p:sldLayoutId id="2147484971" r:id="rId5"/>
    <p:sldLayoutId id="2147484972" r:id="rId6"/>
    <p:sldLayoutId id="2147484973" r:id="rId7"/>
    <p:sldLayoutId id="2147484974" r:id="rId8"/>
    <p:sldLayoutId id="2147484975" r:id="rId9"/>
    <p:sldLayoutId id="2147484976" r:id="rId10"/>
    <p:sldLayoutId id="2147484977" r:id="rId11"/>
    <p:sldLayoutId id="2147484978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2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0" r:id="rId1"/>
    <p:sldLayoutId id="2147484981" r:id="rId2"/>
    <p:sldLayoutId id="2147484982" r:id="rId3"/>
    <p:sldLayoutId id="2147484983" r:id="rId4"/>
    <p:sldLayoutId id="2147484984" r:id="rId5"/>
    <p:sldLayoutId id="2147484985" r:id="rId6"/>
    <p:sldLayoutId id="2147484986" r:id="rId7"/>
    <p:sldLayoutId id="2147484987" r:id="rId8"/>
    <p:sldLayoutId id="2147484988" r:id="rId9"/>
    <p:sldLayoutId id="2147484989" r:id="rId10"/>
    <p:sldLayoutId id="2147484990" r:id="rId11"/>
    <p:sldLayoutId id="2147484991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in04@gfu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5" y="2286000"/>
            <a:ext cx="9001155" cy="33575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Проект бюджета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Зиминского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городского</a:t>
            </a: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 муниципального образования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на 2024 год и плановый период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2025 и 2026 годов</a:t>
            </a:r>
            <a:r>
              <a:rPr lang="en-US" sz="3200" b="1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3200" dirty="0" smtClean="0">
                <a:solidFill>
                  <a:srgbClr val="009BD2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9BD2"/>
                </a:solidFill>
                <a:effectLst/>
              </a:rPr>
            </a:br>
            <a:r>
              <a:rPr lang="ru-RU" sz="2000" dirty="0" smtClean="0">
                <a:solidFill>
                  <a:srgbClr val="0070C0"/>
                </a:solidFill>
                <a:effectLst/>
              </a:rPr>
              <a:t>(Проект Решения Думы </a:t>
            </a:r>
            <a:r>
              <a:rPr lang="ru-RU" sz="2000" dirty="0" err="1" smtClean="0">
                <a:solidFill>
                  <a:srgbClr val="0070C0"/>
                </a:solidFill>
                <a:effectLst/>
              </a:rPr>
              <a:t>Зиминского</a:t>
            </a:r>
            <a:r>
              <a:rPr lang="ru-RU" sz="2000" dirty="0" smtClean="0">
                <a:solidFill>
                  <a:srgbClr val="0070C0"/>
                </a:solidFill>
                <a:effectLst/>
              </a:rPr>
              <a:t> городского муниципального образования)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+mn-lt"/>
              </a:rPr>
              <a:t>  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rgbClr val="0070C0"/>
                </a:solidFill>
                <a:effectLst/>
                <a:latin typeface="+mn-lt"/>
              </a:rPr>
            </a:br>
            <a:endParaRPr lang="ru-RU" sz="2000" dirty="0">
              <a:solidFill>
                <a:srgbClr val="0070C0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5941017"/>
            <a:ext cx="81343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по финансам и налогам администрации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Зиминского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городского муниципального образования</a:t>
            </a:r>
            <a:endParaRPr lang="ru-RU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1785938"/>
            <a:ext cx="8429625" cy="1000125"/>
          </a:xfrm>
          <a:prstGeom prst="rect">
            <a:avLst/>
          </a:prstGeo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200" b="1" cap="all" dirty="0">
              <a:ln w="6350">
                <a:noFill/>
              </a:ln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Рисунок 0" descr="Gerb.JPG"/>
          <p:cNvPicPr>
            <a:picLocks noChangeArrowheads="1"/>
          </p:cNvPicPr>
          <p:nvPr/>
        </p:nvPicPr>
        <p:blipFill>
          <a:blip r:embed="rId3" cstate="print">
            <a:lum bright="-36000" contrast="54000"/>
          </a:blip>
          <a:srcRect/>
          <a:stretch>
            <a:fillRect/>
          </a:stretch>
        </p:blipFill>
        <p:spPr bwMode="auto">
          <a:xfrm>
            <a:off x="900113" y="476250"/>
            <a:ext cx="1586358" cy="1440000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8090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FC000">
                <a:alpha val="58000"/>
              </a:srgbClr>
            </a:gs>
            <a:gs pos="61000">
              <a:srgbClr val="FF7A00"/>
            </a:gs>
            <a:gs pos="80000">
              <a:srgbClr val="FF0300"/>
            </a:gs>
            <a:gs pos="93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404664"/>
            <a:ext cx="8640960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Публично – нормативные обязательства                                                  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Зиминского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городского муниципального образования (тыс. руб.)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48830"/>
              </p:ext>
            </p:extLst>
          </p:nvPr>
        </p:nvGraphicFramePr>
        <p:xfrm>
          <a:off x="755576" y="1658470"/>
          <a:ext cx="7704856" cy="4037204"/>
        </p:xfrm>
        <a:graphic>
          <a:graphicData uri="http://schemas.openxmlformats.org/drawingml/2006/table">
            <a:tbl>
              <a:tblPr lastRow="1">
                <a:tableStyleId>{69C7853C-536D-4A76-A0AE-DD22124D55A5}</a:tableStyleId>
              </a:tblPr>
              <a:tblGrid>
                <a:gridCol w="2929554"/>
                <a:gridCol w="999710"/>
                <a:gridCol w="967280"/>
                <a:gridCol w="864096"/>
                <a:gridCol w="936104"/>
                <a:gridCol w="1008112"/>
              </a:tblGrid>
              <a:tr h="1050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2022г</a:t>
                      </a:r>
                      <a:r>
                        <a:rPr lang="ru-RU" sz="1400" b="1" u="none" strike="noStrike" dirty="0">
                          <a:effectLst/>
                        </a:rPr>
                        <a:t>.      (факт)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 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2023г</a:t>
                      </a:r>
                      <a:r>
                        <a:rPr lang="ru-RU" sz="1400" b="1" u="none" strike="noStrike" dirty="0">
                          <a:effectLst/>
                        </a:rPr>
                        <a:t>.   (план)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2024г.  (проект)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2025г.   (проект)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2026г.   (проект)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045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Выплата пенсий муниципальным служащим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6 087,1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6 831,0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7 102,0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7 102,0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7 102,0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</a:tr>
              <a:tr h="149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Предоставление ежемесячной денежной выплаты почетным гражданам города Зимы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146,0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288,0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672,0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672,0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</a:tr>
              <a:tr h="448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6 233,1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7 119,0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7 438,0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7 774,0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7 774,0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3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FFC000">
                <a:alpha val="10000"/>
                <a:lumMod val="52000"/>
                <a:lumOff val="48000"/>
              </a:srgbClr>
            </a:gs>
            <a:gs pos="77000">
              <a:srgbClr val="FF7A00"/>
            </a:gs>
            <a:gs pos="71000">
              <a:srgbClr val="FF5800"/>
            </a:gs>
            <a:gs pos="88000">
              <a:srgbClr val="FF0300"/>
            </a:gs>
            <a:gs pos="97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268760"/>
            <a:ext cx="7704856" cy="12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 !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9252" y="3356992"/>
            <a:ext cx="4572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Управление по финансам и налогам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Зиминского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городского муниципального образования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г.Зима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ул. Лазо, д. 25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Тел./факс :8(39554)3-60-90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3"/>
              </a:rPr>
              <a:t>fin04@gfu.ru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Официальный сайт: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www.zimadm.ru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99105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325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4000" b="1" i="1" dirty="0" smtClean="0"/>
              <a:t>     Проект Решения Думы Зиминского городского муниципального образования «О бюджете Зиминского городского муниципального образования на 20</a:t>
            </a:r>
            <a:r>
              <a:rPr lang="en-US" sz="4000" b="1" i="1" dirty="0" smtClean="0"/>
              <a:t>2</a:t>
            </a:r>
            <a:r>
              <a:rPr lang="ru-RU" sz="4000" b="1" i="1" dirty="0" smtClean="0"/>
              <a:t>4 год и на плановый период  2025 и 2026 годов» подготовлено в соответствии с требованиями: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Бюджетного кодекса Российской Федерации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Федерального закона от 06.10.2003 г. № 131-ФЗ «Об общих принципах организации местного самоуправления в РФ»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700" b="1" i="1" dirty="0" smtClean="0"/>
              <a:t>Приказа Министерства финансов Российской Федерации от 24.05.2022г. № 82н «О порядке формирования и применения  кодов бюджетной классификации Российской Федерации, их структуре и принципах назначения»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Приказа Министерства финансов Российской Федерации от 17.05.2022г. № 75н «Об утверждении кодов (перечней кодов) бюджетной классификации Российской Федерации на 2023 год (на 2023 год и на плановый период 2024 и 2025 годов)»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Закона Иркутской области от 22.10.2013 г. № 74-ОЗ «О межбюджетных трансфертах и нормативах отчислений в местные бюджеты»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Положения о бюджетном процессе в </a:t>
            </a:r>
            <a:r>
              <a:rPr lang="ru-RU" sz="3700" b="1" i="1" dirty="0" err="1" smtClean="0"/>
              <a:t>Зиминском</a:t>
            </a:r>
            <a:r>
              <a:rPr lang="ru-RU" sz="3700" b="1" i="1" dirty="0" smtClean="0"/>
              <a:t> городском муниципальном образовании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Основных направлений налоговой и бюджетной политики Зиминского городского муниципального образования на 20</a:t>
            </a:r>
            <a:r>
              <a:rPr lang="en-US" sz="3700" b="1" i="1" dirty="0" smtClean="0"/>
              <a:t>2</a:t>
            </a:r>
            <a:r>
              <a:rPr lang="ru-RU" sz="3700" b="1" i="1" dirty="0" smtClean="0"/>
              <a:t>4 год и плановый период 2025 и 2026 годов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Муниципальных программ и иных документов</a:t>
            </a:r>
            <a:endParaRPr lang="ru-RU" sz="3700" i="1" dirty="0"/>
          </a:p>
        </p:txBody>
      </p:sp>
    </p:spTree>
    <p:extLst>
      <p:ext uri="{BB962C8B-B14F-4D97-AF65-F5344CB8AC3E}">
        <p14:creationId xmlns:p14="http://schemas.microsoft.com/office/powerpoint/2010/main" val="130136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0" y="115417"/>
            <a:ext cx="9144000" cy="106182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/>
            <a:r>
              <a:rPr lang="ru-RU" sz="15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поступления доходов </a:t>
            </a:r>
            <a:endParaRPr lang="ru-RU" sz="15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sz="15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изменения бюджетного и налогового законодательства в бюджет</a:t>
            </a:r>
            <a:endParaRPr lang="ru-RU" sz="15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sz="15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Зиминского городского муниципального образования в 2022-2026 годах (</a:t>
            </a:r>
            <a:r>
              <a:rPr lang="ru-RU" sz="1400" b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15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                                                          </a:t>
            </a:r>
            <a:endParaRPr lang="ru-RU" sz="1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/>
            <a:endParaRPr lang="ru-RU" dirty="0" smtClean="0">
              <a:solidFill>
                <a:srgbClr val="C0504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26775"/>
              </p:ext>
            </p:extLst>
          </p:nvPr>
        </p:nvGraphicFramePr>
        <p:xfrm>
          <a:off x="143508" y="908720"/>
          <a:ext cx="8856983" cy="6065520"/>
        </p:xfrm>
        <a:graphic>
          <a:graphicData uri="http://schemas.openxmlformats.org/drawingml/2006/table">
            <a:tbl>
              <a:tblPr/>
              <a:tblGrid>
                <a:gridCol w="1814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5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3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23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28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27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31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26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431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4668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25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факт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оценка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 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 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2025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   роста,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2026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269031,3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301822,2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112,2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303645,8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100,6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311847,2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102,7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318593,9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102,2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6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всего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2398094,1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2821289,6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117,6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1641414,2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58,2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1033565,1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63,0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1011044,8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97,8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Федерации,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 из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них: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2401388,8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2821289,6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117,5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1641414,2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1033565,1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1011044,8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7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268380,0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309029,0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115,1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174215,6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131641,9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135728,2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76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135366,7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151585,5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174215,6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114,9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131641,9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135728,2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103,1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76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на сбалансированность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133013,3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157443,5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118,4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44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бюджетной системы Российской Федерации и муниципальных образований (межбюджетные субсидии): 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1407476,8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1649739,5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117,2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702018,1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167879,6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142895,8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85,1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44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Прочие субсидии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бюджетам. городских округов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(субсидии на выплату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денежного содержания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работникам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74054,7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68109,8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92,0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5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субъектов Российской Федерации и муниципальных образований 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695859,6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738493,4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765180,5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734043,6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732420,8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76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29672,4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124027,7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4,2 раза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76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безвозмездные поступления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доходов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2667125,4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3123111,8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117,1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1945060,0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62,3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1345412,3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1329638,7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8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1414"/>
            <a:ext cx="7286676" cy="64294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E5191E"/>
                </a:solidFill>
              </a:rPr>
              <a:t>Структура доходов бюджета Зиминского городского муниципального образования на 2024 – 2026 годы, </a:t>
            </a:r>
            <a:br>
              <a:rPr lang="ru-RU" sz="1600" b="1" dirty="0" smtClean="0">
                <a:solidFill>
                  <a:srgbClr val="E5191E"/>
                </a:solidFill>
              </a:rPr>
            </a:br>
            <a:r>
              <a:rPr lang="ru-RU" sz="1600" b="1" dirty="0" smtClean="0">
                <a:solidFill>
                  <a:srgbClr val="E5191E"/>
                </a:solidFill>
              </a:rPr>
              <a:t>тыс. рублей</a:t>
            </a:r>
            <a:endParaRPr lang="ru-RU" sz="1600" b="1" dirty="0">
              <a:solidFill>
                <a:srgbClr val="E5191E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428736"/>
          <a:ext cx="828680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42976" y="1428736"/>
            <a:ext cx="1214446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2 667 125,4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857232"/>
            <a:ext cx="1285884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3 123 111,8</a:t>
            </a:r>
            <a:endParaRPr lang="ru-RU" sz="1200" b="1" dirty="0">
              <a:solidFill>
                <a:prstClr val="black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3857620" y="1000110"/>
            <a:ext cx="1500196" cy="121444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142976" y="857232"/>
            <a:ext cx="1571636" cy="57150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214414" y="500042"/>
            <a:ext cx="135732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+455 986,4  (+17,1%)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1142984"/>
            <a:ext cx="142876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-1 178 051,8 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(-37,7%)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5008" y="2285992"/>
            <a:ext cx="128588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-599 647,74 (-30,8%)</a:t>
            </a:r>
            <a:endParaRPr lang="ru-RU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8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rgbClr val="E5191E"/>
                </a:solidFill>
              </a:rPr>
              <a:t>Структура собственных доходов местного бюджета, тыс. рублей</a:t>
            </a:r>
            <a:r>
              <a:rPr lang="ru-RU" sz="2400" b="1" i="1" dirty="0" smtClean="0">
                <a:solidFill>
                  <a:srgbClr val="E5191E"/>
                </a:solidFill>
              </a:rPr>
              <a:t/>
            </a:r>
            <a:br>
              <a:rPr lang="ru-RU" sz="2400" b="1" i="1" dirty="0" smtClean="0">
                <a:solidFill>
                  <a:srgbClr val="E5191E"/>
                </a:solidFill>
              </a:rPr>
            </a:br>
            <a:endParaRPr lang="ru-RU" sz="2400" b="1" i="1" dirty="0">
              <a:solidFill>
                <a:srgbClr val="E5191E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000628" y="500042"/>
          <a:ext cx="400052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14282" y="571480"/>
          <a:ext cx="514353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888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C000">
                <a:alpha val="0"/>
              </a:srgbClr>
            </a:gs>
            <a:gs pos="82000">
              <a:srgbClr val="FF7A00"/>
            </a:gs>
            <a:gs pos="91000">
              <a:srgbClr val="FF0300"/>
            </a:gs>
            <a:gs pos="99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70366"/>
              </p:ext>
            </p:extLst>
          </p:nvPr>
        </p:nvGraphicFramePr>
        <p:xfrm>
          <a:off x="323850" y="1628775"/>
          <a:ext cx="8456613" cy="428053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227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9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Основные параметры бюджета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2025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2026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/>
                        <a:t>1 945 060,0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effectLst/>
                        </a:rPr>
                        <a:t>1 345 412,3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effectLst/>
                        </a:rPr>
                        <a:t>1 329 638,7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/>
                        <a:t>1 967 833,4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effectLst/>
                        </a:rPr>
                        <a:t>1 368 800,8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effectLst/>
                        </a:rPr>
                        <a:t>1 353 533,2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ДЕФИЦИТ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/>
                        <a:t>22 773,4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effectLst/>
                        </a:rPr>
                        <a:t>23 388,5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effectLst/>
                        </a:rPr>
                        <a:t>23 894,5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Процент дефицита                                  (к доходам без учета безвозмездных поступлений)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7,5%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7,5%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7,5%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88640"/>
            <a:ext cx="9144000" cy="923330"/>
          </a:xfrm>
          <a:prstGeom prst="rect">
            <a:avLst/>
          </a:prstGeom>
          <a:noFill/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ОСНОВНЫЕ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ПАРАМЕТРЫ ПРОЕКТА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БЮДЖЕТА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                                                                ЗИМИНСКОГО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ГОРОДСКОГО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на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2024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год и  плановый период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2025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и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2026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годов</a:t>
            </a:r>
          </a:p>
        </p:txBody>
      </p:sp>
      <p:sp>
        <p:nvSpPr>
          <p:cNvPr id="29731" name="Прямоугольник 10"/>
          <p:cNvSpPr>
            <a:spLocks noChangeArrowheads="1"/>
          </p:cNvSpPr>
          <p:nvPr/>
        </p:nvSpPr>
        <p:spPr bwMode="auto">
          <a:xfrm>
            <a:off x="7235825" y="1268413"/>
            <a:ext cx="17430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Verdana" pitchFamily="34" charset="0"/>
              </a:rPr>
              <a:t>     </a:t>
            </a:r>
            <a:r>
              <a:rPr lang="ru-RU" sz="1400" b="1" i="1" dirty="0" smtClean="0">
                <a:solidFill>
                  <a:schemeClr val="tx2">
                    <a:lumMod val="25000"/>
                  </a:schemeClr>
                </a:solidFill>
                <a:latin typeface="+mn-lt"/>
                <a:ea typeface="SimHei" pitchFamily="49" charset="-122"/>
              </a:rPr>
              <a:t>(</a:t>
            </a:r>
            <a:r>
              <a:rPr lang="ru-RU" sz="1400" b="1" i="1" dirty="0" err="1">
                <a:solidFill>
                  <a:schemeClr val="tx2">
                    <a:lumMod val="25000"/>
                  </a:schemeClr>
                </a:solidFill>
                <a:latin typeface="+mn-lt"/>
                <a:ea typeface="SimHei" pitchFamily="49" charset="-122"/>
              </a:rPr>
              <a:t>тыс.руб</a:t>
            </a:r>
            <a:r>
              <a:rPr lang="ru-RU" sz="1400" b="1" i="1" dirty="0">
                <a:solidFill>
                  <a:schemeClr val="tx2">
                    <a:lumMod val="25000"/>
                  </a:schemeClr>
                </a:solidFill>
                <a:latin typeface="+mn-lt"/>
                <a:ea typeface="SimHei" pitchFamily="49" charset="-122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91890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>
                <a:alpha val="22000"/>
              </a:srgbClr>
            </a:gs>
            <a:gs pos="64000">
              <a:srgbClr val="FF7A00"/>
            </a:gs>
            <a:gs pos="87000">
              <a:srgbClr val="FF0300"/>
            </a:gs>
            <a:gs pos="96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071546"/>
              </p:ext>
            </p:extLst>
          </p:nvPr>
        </p:nvGraphicFramePr>
        <p:xfrm>
          <a:off x="107504" y="44624"/>
          <a:ext cx="9001000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84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144000" cy="8367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ЗГМО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функциональной структуре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23179"/>
              </p:ext>
            </p:extLst>
          </p:nvPr>
        </p:nvGraphicFramePr>
        <p:xfrm>
          <a:off x="611560" y="980728"/>
          <a:ext cx="7992890" cy="5721397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2808313"/>
                <a:gridCol w="1080120"/>
                <a:gridCol w="984672"/>
                <a:gridCol w="1031552"/>
                <a:gridCol w="1080120"/>
                <a:gridCol w="1008113"/>
              </a:tblGrid>
              <a:tr h="525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2022г.      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2023г.   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(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2024г. 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                      (проект)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2026г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              (проект)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</a:tr>
              <a:tr h="3365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136 519,8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160 958,3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103 878,3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101 555,2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101 965,7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2 380,5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3 292,6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3 040,9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3 143,1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92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6 648,9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8 428,9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6 832,0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6 832,0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6 832,0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54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b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121 292,9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104 177,5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78 506,7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105 075,6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105 520,0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54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b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604 917,4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1 444 375,9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572 736,9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69 600,5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40 509,4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3 511,8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6 215,1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7 307,8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3 776,4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3 776,4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1 561 430,9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1 109 840,0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1 002 809,5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960 895,3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965 398,6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72 024,5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83 109,9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57 109,0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57 109,0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57 109,0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59 934,8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31 607,2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26 647,7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27 060,8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27 130,3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90 054,3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177 962,8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106 881,6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19 998,0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18 998,0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8 776,7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4 150,9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6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2 667 728,3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3 134 807,1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1 967 833,4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1 357 128,9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1 329 622,4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088017" y="686652"/>
            <a:ext cx="1645187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(тыс</a:t>
            </a:r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руб</a:t>
            </a:r>
            <a:r>
              <a:rPr lang="ru-RU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623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FFC000">
                <a:alpha val="25000"/>
              </a:srgbClr>
            </a:gs>
            <a:gs pos="84000">
              <a:srgbClr val="FF7A00"/>
            </a:gs>
            <a:gs pos="92000">
              <a:srgbClr val="FF0300"/>
            </a:gs>
            <a:gs pos="98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810958"/>
              </p:ext>
            </p:extLst>
          </p:nvPr>
        </p:nvGraphicFramePr>
        <p:xfrm>
          <a:off x="107504" y="620688"/>
          <a:ext cx="8928991" cy="6169499"/>
        </p:xfrm>
        <a:graphic>
          <a:graphicData uri="http://schemas.openxmlformats.org/drawingml/2006/table">
            <a:tbl>
              <a:tblPr firstRow="1" firstCol="1" lastRow="1"/>
              <a:tblGrid>
                <a:gridCol w="3894992"/>
                <a:gridCol w="1139007"/>
                <a:gridCol w="1047477"/>
                <a:gridCol w="908494"/>
                <a:gridCol w="949171"/>
                <a:gridCol w="989850"/>
              </a:tblGrid>
              <a:tr h="31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23" marR="4323" marT="4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2022г.  </a:t>
                      </a:r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2023г.       (план)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2024г.  (проект)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2025г.   (проект)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2026г.   (проект)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687,3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555,0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535,0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100 895,0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109 333,5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75 000,0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75 000,0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75 000,0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 физической культуры и спорта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88 492,9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171 049,8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106 807,6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19 960,0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18 960,0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50 487,6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22 009,8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22 837,1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23 104,1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23 568,4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151 762,3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440 417,3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223 004,4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39 922,5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44 171,9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населения города доступным жильем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408 958,7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863 534,2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319 469,3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32 213,7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дорожного хозяйства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125 848,1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103 966,2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93 821,5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88 573,5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84 768,5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Содействие развитию малого и среднего предпринимательства </a:t>
                      </a:r>
                      <a:r>
                        <a:rPr lang="ru-RU" sz="12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г.Зимы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695,5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695,5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труда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1 122,6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1 528,6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1 340,2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1 401,0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1 401,0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9 582,0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11 844,4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10 247,5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10 247,5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10 247,5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15 075,7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108 487,4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1 499 676,1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1 045 495,9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957 354,1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923 099,0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924 683,3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содействия по сохранению и улучшению здоровья населения г. Зимы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225,7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ЗГМО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28 777,4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28 112,1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14 599,4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10 089,7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10 512,3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7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Территориальное планирование и обеспечение градостроительной документации на территории ЗГМО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2 142,8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 в рамках программ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2 481 801,4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2 909 467,0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1 826 946,1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1 226 085,0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1 198 486,9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-324544" y="0"/>
            <a:ext cx="9577064" cy="476672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002060"/>
                </a:solidFill>
                <a:effectLst/>
              </a:rPr>
              <a:t>Структура расходной части  бюджета 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effectLst/>
              </a:rPr>
              <a:t>в разрезе муниципальных программ (</a:t>
            </a:r>
            <a:r>
              <a:rPr lang="ru-RU" sz="1800" b="1" dirty="0" err="1">
                <a:solidFill>
                  <a:srgbClr val="002060"/>
                </a:solidFill>
                <a:effectLst/>
              </a:rPr>
              <a:t>тыс.руб</a:t>
            </a:r>
            <a:r>
              <a:rPr lang="ru-RU" sz="1800" b="1" dirty="0" smtClean="0">
                <a:solidFill>
                  <a:srgbClr val="002060"/>
                </a:solidFill>
                <a:effectLst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7514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18913</TotalTime>
  <Words>1165</Words>
  <Application>Microsoft Office PowerPoint</Application>
  <PresentationFormat>Экран (4:3)</PresentationFormat>
  <Paragraphs>449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Базовая</vt:lpstr>
      <vt:lpstr>Тема Office</vt:lpstr>
      <vt:lpstr>1_Тема Office</vt:lpstr>
      <vt:lpstr>2_Тема Office</vt:lpstr>
      <vt:lpstr>3_Тема Office</vt:lpstr>
      <vt:lpstr>4_Тема Office</vt:lpstr>
      <vt:lpstr>Проект бюджета Зиминского городского муниципального образования на 2024 год и плановый период 2025 и 2026 годов  (Проект Решения Думы Зиминского городского муниципального образования)   </vt:lpstr>
      <vt:lpstr>Презентация PowerPoint</vt:lpstr>
      <vt:lpstr>Презентация PowerPoint</vt:lpstr>
      <vt:lpstr>Структура доходов бюджета Зиминского городского муниципального образования на 2024 – 2026 годы,  тыс. рублей</vt:lpstr>
      <vt:lpstr>Структура собственных доходов местного бюджета, тыс. рублей </vt:lpstr>
      <vt:lpstr>Презентация PowerPoint</vt:lpstr>
      <vt:lpstr>Презентация PowerPoint</vt:lpstr>
      <vt:lpstr>Исполнение расходов бюджета ЗГМО  по функциональной структуре</vt:lpstr>
      <vt:lpstr>Презентация PowerPoint</vt:lpstr>
      <vt:lpstr>Презентация PowerPoint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Осипова</dc:creator>
  <cp:lastModifiedBy>OIS</cp:lastModifiedBy>
  <cp:revision>1423</cp:revision>
  <cp:lastPrinted>2023-11-24T03:49:11Z</cp:lastPrinted>
  <dcterms:created xsi:type="dcterms:W3CDTF">2013-11-05T05:29:52Z</dcterms:created>
  <dcterms:modified xsi:type="dcterms:W3CDTF">2023-11-29T08:07:57Z</dcterms:modified>
</cp:coreProperties>
</file>