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6" r:id="rId2"/>
    <p:sldId id="281" r:id="rId3"/>
    <p:sldId id="283" r:id="rId4"/>
    <p:sldId id="284" r:id="rId5"/>
    <p:sldId id="258" r:id="rId6"/>
    <p:sldId id="285" r:id="rId7"/>
    <p:sldId id="286" r:id="rId8"/>
    <p:sldId id="261" r:id="rId9"/>
    <p:sldId id="276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268" r:id="rId24"/>
    <p:sldId id="280" r:id="rId25"/>
    <p:sldId id="271" r:id="rId26"/>
    <p:sldId id="272" r:id="rId27"/>
    <p:sldId id="301" r:id="rId28"/>
    <p:sldId id="302" r:id="rId29"/>
    <p:sldId id="27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A"/>
    <a:srgbClr val="0099FF"/>
    <a:srgbClr val="00CCFF"/>
    <a:srgbClr val="FF6600"/>
    <a:srgbClr val="DFEDE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54" autoAdjust="0"/>
    <p:restoredTop sz="94713" autoAdjust="0"/>
  </p:normalViewPr>
  <p:slideViewPr>
    <p:cSldViewPr>
      <p:cViewPr>
        <p:scale>
          <a:sx n="106" d="100"/>
          <a:sy n="106" d="100"/>
        </p:scale>
        <p:origin x="-85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8612263181260102E-2"/>
          <c:y val="0.13783280606959883"/>
          <c:w val="0.54365216099167157"/>
          <c:h val="0.75277863322042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Lbls>
            <c:dLbl>
              <c:idx val="0"/>
              <c:layout>
                <c:manualLayout>
                  <c:x val="-7.3111949222702699E-2"/>
                  <c:y val="-0.1282925053892886"/>
                </c:manualLayout>
              </c:layout>
              <c:tx>
                <c:rich>
                  <a:bodyPr/>
                  <a:lstStyle/>
                  <a:p>
                    <a:r>
                      <a:rPr lang="ru-RU" b="1" i="0" dirty="0" smtClean="0"/>
                      <a:t>46%</a:t>
                    </a:r>
                    <a:endParaRPr lang="en-US" b="1" i="0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2.7969108077733808E-2"/>
                  <c:y val="1.9304851759567785E-2"/>
                </c:manualLayout>
              </c:layout>
              <c:tx>
                <c:rich>
                  <a:bodyPr/>
                  <a:lstStyle/>
                  <a:p>
                    <a:r>
                      <a:rPr lang="ru-RU" b="1" i="0" dirty="0" smtClean="0"/>
                      <a:t>10</a:t>
                    </a:r>
                    <a:r>
                      <a:rPr lang="en-US" b="1" i="0" dirty="0" smtClean="0"/>
                      <a:t>%</a:t>
                    </a:r>
                    <a:endParaRPr lang="en-US" b="1" i="0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1.4992687631899381E-3"/>
                  <c:y val="2.0660432822867402E-2"/>
                </c:manualLayout>
              </c:layout>
              <c:tx>
                <c:rich>
                  <a:bodyPr/>
                  <a:lstStyle/>
                  <a:p>
                    <a:r>
                      <a:rPr lang="ru-RU" b="1" i="0" dirty="0" smtClean="0"/>
                      <a:t>21</a:t>
                    </a:r>
                    <a:r>
                      <a:rPr lang="en-US" b="1" i="0" dirty="0" smtClean="0"/>
                      <a:t>%</a:t>
                    </a:r>
                    <a:endParaRPr lang="en-US" b="1" i="0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2.2907242910602522E-2"/>
                  <c:y val="-6.7496290489655539E-3"/>
                </c:manualLayout>
              </c:layout>
              <c:tx>
                <c:rich>
                  <a:bodyPr/>
                  <a:lstStyle/>
                  <a:p>
                    <a:r>
                      <a:rPr lang="ru-RU" b="1" i="0" dirty="0" smtClean="0"/>
                      <a:t>3</a:t>
                    </a:r>
                    <a:r>
                      <a:rPr lang="en-US" b="1" i="0" dirty="0" smtClean="0"/>
                      <a:t>%</a:t>
                    </a:r>
                    <a:endParaRPr lang="en-US" b="1" i="0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2.5477303662583287E-2"/>
                  <c:y val="-2.1946023124947506E-2"/>
                </c:manualLayout>
              </c:layout>
              <c:tx>
                <c:rich>
                  <a:bodyPr/>
                  <a:lstStyle/>
                  <a:p>
                    <a:r>
                      <a:rPr lang="ru-RU" b="1" i="0" dirty="0" smtClean="0"/>
                      <a:t>8</a:t>
                    </a:r>
                    <a:r>
                      <a:rPr lang="en-US" b="1" i="0" dirty="0" smtClean="0"/>
                      <a:t>%</a:t>
                    </a:r>
                    <a:endParaRPr lang="en-US" b="1" i="0" dirty="0"/>
                  </a:p>
                </c:rich>
              </c:tx>
              <c:showPercent val="1"/>
            </c:dLbl>
            <c:dLbl>
              <c:idx val="5"/>
              <c:layout>
                <c:manualLayout>
                  <c:x val="4.5900207839232036E-2"/>
                  <c:y val="4.5997928273467902E-3"/>
                </c:manualLayout>
              </c:layout>
              <c:tx>
                <c:rich>
                  <a:bodyPr/>
                  <a:lstStyle/>
                  <a:p>
                    <a:r>
                      <a:rPr lang="ru-RU" b="1" i="0" dirty="0" smtClean="0"/>
                      <a:t>12</a:t>
                    </a:r>
                    <a:r>
                      <a:rPr lang="en-US" b="1" i="0" dirty="0" smtClean="0"/>
                      <a:t>%</a:t>
                    </a:r>
                    <a:endParaRPr lang="en-US" b="1" i="0" dirty="0"/>
                  </a:p>
                </c:rich>
              </c:tx>
              <c:showPercent val="1"/>
            </c:dLbl>
            <c:dLbl>
              <c:idx val="6"/>
              <c:layout>
                <c:manualLayout>
                  <c:x val="4.7772406163599034E-2"/>
                  <c:y val="7.78074730033082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</a:t>
                    </a:r>
                    <a:r>
                      <a:rPr lang="ru-RU" dirty="0" smtClean="0"/>
                      <a:t>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400" b="1" i="0"/>
                </a:pPr>
                <a:endParaRPr lang="ru-RU"/>
              </a:p>
            </c:txPr>
            <c:showPercent val="1"/>
          </c:dLbls>
          <c:cat>
            <c:strRef>
              <c:f>Лист1!$A$2:$A$7</c:f>
              <c:strCache>
                <c:ptCount val="6"/>
                <c:pt idx="0">
                  <c:v>Торговли 46%</c:v>
                </c:pt>
                <c:pt idx="1">
                  <c:v>Обрабатывающих производств 10%</c:v>
                </c:pt>
                <c:pt idx="2">
                  <c:v>Обеспечение эл. энергией, газом и паром, кондиционирование воздуха 21%</c:v>
                </c:pt>
                <c:pt idx="3">
                  <c:v>Лесоводство и лесозаготовки 3%</c:v>
                </c:pt>
                <c:pt idx="4">
                  <c:v>Транспортировка и хранение 8%</c:v>
                </c:pt>
                <c:pt idx="5">
                  <c:v>Прочих отраслей 12%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46</c:v>
                </c:pt>
                <c:pt idx="1">
                  <c:v>10</c:v>
                </c:pt>
                <c:pt idx="2">
                  <c:v>21</c:v>
                </c:pt>
                <c:pt idx="3">
                  <c:v>3</c:v>
                </c:pt>
                <c:pt idx="4">
                  <c:v>8</c:v>
                </c:pt>
                <c:pt idx="5">
                  <c:v>12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1489831419176311"/>
          <c:y val="6.0440101906549117E-2"/>
          <c:w val="0.38510168580824805"/>
          <c:h val="0.91823035359332572"/>
        </c:manualLayout>
      </c:layout>
      <c:txPr>
        <a:bodyPr/>
        <a:lstStyle/>
        <a:p>
          <a:pPr marL="0">
            <a:lnSpc>
              <a:spcPts val="900"/>
            </a:lnSpc>
            <a:spcBef>
              <a:spcPts val="0"/>
            </a:spcBef>
            <a:spcAft>
              <a:spcPts val="600"/>
            </a:spcAft>
            <a:defRPr sz="105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8576609774303657E-3"/>
          <c:y val="7.8798666839494422E-2"/>
          <c:w val="0.58354308552024958"/>
          <c:h val="0.891298907470601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Lbls>
            <c:dLbl>
              <c:idx val="0"/>
              <c:layout>
                <c:manualLayout>
                  <c:x val="-8.5354996154170901E-2"/>
                  <c:y val="6.54215022824662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5.9369975511754013E-2"/>
                  <c:y val="-0.1866974417811779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7.7637846143931724E-2"/>
                  <c:y val="7.921362181687981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4.9361898643793513E-2"/>
                  <c:y val="5.11879820636172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4.114532353427424E-2"/>
                  <c:y val="5.18929005481259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Государственная - 51 ед. (18,8%)</c:v>
                </c:pt>
                <c:pt idx="1">
                  <c:v>Частная -  147 ед.                  (54%)</c:v>
                </c:pt>
                <c:pt idx="2">
                  <c:v>Муниципальная - 54 ед. (19,9%)</c:v>
                </c:pt>
                <c:pt idx="3">
                  <c:v>Смешанная - 8 ед. (2,9%)</c:v>
                </c:pt>
                <c:pt idx="4">
                  <c:v>Общественные и религиозные организации - 12 ед. (4,4%)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18.8</c:v>
                </c:pt>
                <c:pt idx="1">
                  <c:v>54</c:v>
                </c:pt>
                <c:pt idx="2">
                  <c:v>19.899999999999999</c:v>
                </c:pt>
                <c:pt idx="3">
                  <c:v>2.9</c:v>
                </c:pt>
                <c:pt idx="4">
                  <c:v>4.4000000000000004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 rtl="0"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1600"/>
            </a:pPr>
            <a:endParaRPr lang="ru-RU"/>
          </a:p>
        </c:txPr>
      </c:legendEntry>
      <c:legendEntry>
        <c:idx val="2"/>
        <c:txPr>
          <a:bodyPr/>
          <a:lstStyle/>
          <a:p>
            <a:pPr rtl="0">
              <a:defRPr sz="1600"/>
            </a:pPr>
            <a:endParaRPr lang="ru-RU"/>
          </a:p>
        </c:txPr>
      </c:legendEntry>
      <c:legendEntry>
        <c:idx val="3"/>
        <c:txPr>
          <a:bodyPr/>
          <a:lstStyle/>
          <a:p>
            <a:pPr rtl="0">
              <a:defRPr sz="1600"/>
            </a:pPr>
            <a:endParaRPr lang="ru-RU"/>
          </a:p>
        </c:txPr>
      </c:legendEntry>
      <c:legendEntry>
        <c:idx val="4"/>
        <c:txPr>
          <a:bodyPr/>
          <a:lstStyle/>
          <a:p>
            <a:pPr rtl="0"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64792414968791689"/>
          <c:y val="6.8202426668782031E-4"/>
          <c:w val="0.34536720432182288"/>
          <c:h val="0.9153675543091957"/>
        </c:manualLayout>
      </c:layout>
    </c:legend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Лист1!$A$2:$A$12</c:f>
              <c:strCache>
                <c:ptCount val="11"/>
                <c:pt idx="0">
                  <c:v>Оптовая и розничная торговля - 54</c:v>
                </c:pt>
                <c:pt idx="1">
                  <c:v>Операции  с недвижимым имуществом, аренда и предоставление услуг - 27</c:v>
                </c:pt>
                <c:pt idx="2">
                  <c:v>Обрабатывающие производства - 14</c:v>
                </c:pt>
                <c:pt idx="3">
                  <c:v>Лесное хозяйство - 18</c:v>
                </c:pt>
                <c:pt idx="4">
                  <c:v>Производство  и распределение  теплоэнергии, газа,  воды - 6</c:v>
                </c:pt>
                <c:pt idx="5">
                  <c:v>Предоставление прочих  коммунальных, социальных и персональных  услуг - 5</c:v>
                </c:pt>
                <c:pt idx="6">
                  <c:v>Здравоохранение - 1</c:v>
                </c:pt>
                <c:pt idx="7">
                  <c:v>Гостиницы и рестораны - 3</c:v>
                </c:pt>
                <c:pt idx="8">
                  <c:v>Строительство - 8</c:v>
                </c:pt>
                <c:pt idx="9">
                  <c:v>Транспорт и связь - 8</c:v>
                </c:pt>
                <c:pt idx="10">
                  <c:v>Добыча полезных ископаемых - 1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0.37200000000000188</c:v>
                </c:pt>
                <c:pt idx="1">
                  <c:v>0.18600000000000044</c:v>
                </c:pt>
                <c:pt idx="2">
                  <c:v>9.7000000000000003E-2</c:v>
                </c:pt>
                <c:pt idx="3">
                  <c:v>0.126</c:v>
                </c:pt>
                <c:pt idx="4">
                  <c:v>4.1000000000000002E-2</c:v>
                </c:pt>
                <c:pt idx="5">
                  <c:v>3.4000000000000002E-2</c:v>
                </c:pt>
                <c:pt idx="6">
                  <c:v>7.0000000000000114E-3</c:v>
                </c:pt>
                <c:pt idx="7">
                  <c:v>2.0000000000000011E-2</c:v>
                </c:pt>
                <c:pt idx="8">
                  <c:v>5.5000000000000014E-2</c:v>
                </c:pt>
                <c:pt idx="9">
                  <c:v>5.5000000000000014E-2</c:v>
                </c:pt>
                <c:pt idx="10">
                  <c:v>7.0000000000000114E-3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2569267523353598E-2"/>
          <c:y val="0.14527782332732128"/>
          <c:w val="0.49027787947375945"/>
          <c:h val="0.7284128495038654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8"/>
          <c:dLbls>
            <c:dLbl>
              <c:idx val="0"/>
              <c:layout>
                <c:manualLayout>
                  <c:x val="7.420018705678999E-2"/>
                  <c:y val="-9.01580991309147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6.2740884869863872E-2"/>
                  <c:y val="8.37627433178825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11,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3.2921580277329439E-3"/>
                  <c:y val="9.65072610415425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11,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6.2551002526925706E-2"/>
                  <c:y val="9.14279315130402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8.395002970719026E-2"/>
                  <c:y val="5.58726248135249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-8.3860597067854079E-2"/>
                  <c:y val="1.0158659057004476E-2"/>
                </c:manualLayout>
              </c:layout>
              <c:showVal val="1"/>
            </c:dLbl>
            <c:dLbl>
              <c:idx val="6"/>
              <c:layout>
                <c:manualLayout>
                  <c:x val="-8.3760147364252094E-2"/>
                  <c:y val="-1.5237988585506712E-2"/>
                </c:manualLayout>
              </c:layout>
              <c:showVal val="1"/>
            </c:dLbl>
            <c:dLbl>
              <c:idx val="7"/>
              <c:layout>
                <c:manualLayout>
                  <c:x val="-7.685918792052783E-2"/>
                  <c:y val="-3.8094971463766891E-2"/>
                </c:manualLayout>
              </c:layout>
              <c:showVal val="1"/>
            </c:dLbl>
            <c:dLbl>
              <c:idx val="8"/>
              <c:layout>
                <c:manualLayout>
                  <c:x val="-8.1607542619189455E-2"/>
                  <c:y val="-4.8253630520771418E-2"/>
                </c:manualLayout>
              </c:layout>
              <c:showVal val="1"/>
            </c:dLbl>
            <c:dLbl>
              <c:idx val="9"/>
              <c:layout>
                <c:manualLayout>
                  <c:x val="-7.4326818489588997E-2"/>
                  <c:y val="-7.3650278163282443E-2"/>
                </c:manualLayout>
              </c:layout>
              <c:showVal val="1"/>
            </c:dLbl>
            <c:dLbl>
              <c:idx val="10"/>
              <c:layout>
                <c:manualLayout>
                  <c:x val="-5.9258844499192775E-2"/>
                  <c:y val="-8.1269272456035782E-2"/>
                </c:manualLayout>
              </c:layout>
              <c:showVal val="1"/>
            </c:dLbl>
            <c:dLbl>
              <c:idx val="11"/>
              <c:layout>
                <c:manualLayout>
                  <c:x val="-2.7983343235730016E-2"/>
                  <c:y val="-0.10666612007215102"/>
                </c:manualLayout>
              </c:layout>
              <c:showVal val="1"/>
            </c:dLbl>
            <c:dLbl>
              <c:idx val="12"/>
              <c:layout>
                <c:manualLayout>
                  <c:x val="3.2920284152121592E-3"/>
                  <c:y val="-0.10158659057004475"/>
                </c:manualLayout>
              </c:layout>
              <c:showVal val="1"/>
            </c:dLbl>
            <c:txPr>
              <a:bodyPr/>
              <a:lstStyle/>
              <a:p>
                <a:pPr>
                  <a:defRPr i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Лист1!$A$2:$A$14</c:f>
              <c:strCache>
                <c:ptCount val="13"/>
                <c:pt idx="0">
                  <c:v>Оптовая и розничная торговля - 45</c:v>
                </c:pt>
                <c:pt idx="1">
                  <c:v>Деятельность по операциям с недвижимым имуществом - 16</c:v>
                </c:pt>
                <c:pt idx="2">
                  <c:v>Обрабатывающие производства - 16</c:v>
                </c:pt>
                <c:pt idx="3">
                  <c:v>Сельское, лесное хозяйство, охота, рыболовство и рыбоводство - 14</c:v>
                </c:pt>
                <c:pt idx="4">
                  <c:v>Обеспечение эл. энергией, газом и паром - 11</c:v>
                </c:pt>
                <c:pt idx="5">
                  <c:v>Водоснабжение, водоотведение, организация сбора и утилизации отходов -4</c:v>
                </c:pt>
                <c:pt idx="6">
                  <c:v>Здравоохранение - 1</c:v>
                </c:pt>
                <c:pt idx="7">
                  <c:v>Деятельность финансовая и страховая - 2</c:v>
                </c:pt>
                <c:pt idx="8">
                  <c:v>Строительство - 7</c:v>
                </c:pt>
                <c:pt idx="9">
                  <c:v>Деятельность в области информации и связи - 3</c:v>
                </c:pt>
                <c:pt idx="10">
                  <c:v>Деятельность профессиональная, научная и техническая - 4</c:v>
                </c:pt>
                <c:pt idx="11">
                  <c:v>Транспортировка и хранение - 12</c:v>
                </c:pt>
                <c:pt idx="12">
                  <c:v>Прочие - 2 </c:v>
                </c:pt>
              </c:strCache>
            </c:strRef>
          </c:cat>
          <c:val>
            <c:numRef>
              <c:f>Лист1!$B$2:$B$14</c:f>
              <c:numCache>
                <c:formatCode>0.0%</c:formatCode>
                <c:ptCount val="13"/>
                <c:pt idx="0">
                  <c:v>0.32800000000000018</c:v>
                </c:pt>
                <c:pt idx="1">
                  <c:v>0.11700000000000002</c:v>
                </c:pt>
                <c:pt idx="2">
                  <c:v>0.11700000000000002</c:v>
                </c:pt>
                <c:pt idx="3">
                  <c:v>0.10199999999999998</c:v>
                </c:pt>
                <c:pt idx="4">
                  <c:v>8.0000000000000043E-2</c:v>
                </c:pt>
                <c:pt idx="5">
                  <c:v>2.9000000000000001E-2</c:v>
                </c:pt>
                <c:pt idx="6">
                  <c:v>7.0000000000000027E-3</c:v>
                </c:pt>
                <c:pt idx="7">
                  <c:v>1.4999999999999998E-2</c:v>
                </c:pt>
                <c:pt idx="8">
                  <c:v>5.1000000000000004E-2</c:v>
                </c:pt>
                <c:pt idx="9">
                  <c:v>2.1999999999999999E-2</c:v>
                </c:pt>
                <c:pt idx="10">
                  <c:v>2.9000000000000001E-2</c:v>
                </c:pt>
                <c:pt idx="11">
                  <c:v>8.800000000000005E-2</c:v>
                </c:pt>
                <c:pt idx="12">
                  <c:v>1.4999999999999998E-2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52294943221419"/>
          <c:y val="5.8689311834367291E-2"/>
          <c:w val="0.38836029413348844"/>
          <c:h val="0.92567742822653365"/>
        </c:manualLayout>
      </c:layout>
      <c:txPr>
        <a:bodyPr/>
        <a:lstStyle/>
        <a:p>
          <a:pPr>
            <a:defRPr sz="1100" b="1" i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54786-6AF3-4B8D-9C14-F0091C3B637C}" type="doc">
      <dgm:prSet loTypeId="urn:microsoft.com/office/officeart/2005/8/layout/radial4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C44132-B5F9-4223-93B5-38EEC559AEC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Численность  трудовых  ресурсов на  01.01.2021 – 16,8 тыс. чел. (100%)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125C4F-9211-4B2C-BB0B-CBDBB9CF67AA}" type="parTrans" cxnId="{A67743E9-3E13-4CDF-83E6-53DE200A6357}">
      <dgm:prSet/>
      <dgm:spPr/>
      <dgm:t>
        <a:bodyPr/>
        <a:lstStyle/>
        <a:p>
          <a:endParaRPr lang="ru-RU"/>
        </a:p>
      </dgm:t>
    </dgm:pt>
    <dgm:pt modelId="{E6661E9D-4A2E-4D5E-A0A4-2A55895C1618}" type="sibTrans" cxnId="{A67743E9-3E13-4CDF-83E6-53DE200A6357}">
      <dgm:prSet/>
      <dgm:spPr/>
      <dgm:t>
        <a:bodyPr/>
        <a:lstStyle/>
        <a:p>
          <a:endParaRPr lang="ru-RU"/>
        </a:p>
      </dgm:t>
    </dgm:pt>
    <dgm:pt modelId="{5D14BB16-27DC-4846-84BA-3215E7F1A9E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Занято в экономике – 10,5 тыс. чел. (62,6%)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0A7758-0C6F-4DFB-955A-9ABC1C10DF1B}" type="parTrans" cxnId="{C9FF5D82-D61D-4936-9801-B78785E25F7E}">
      <dgm:prSet/>
      <dgm:spPr/>
      <dgm:t>
        <a:bodyPr/>
        <a:lstStyle/>
        <a:p>
          <a:endParaRPr lang="ru-RU"/>
        </a:p>
      </dgm:t>
    </dgm:pt>
    <dgm:pt modelId="{82D97D86-326D-4A8D-BFBD-5656E3DA8383}" type="sibTrans" cxnId="{C9FF5D82-D61D-4936-9801-B78785E25F7E}">
      <dgm:prSet/>
      <dgm:spPr/>
      <dgm:t>
        <a:bodyPr/>
        <a:lstStyle/>
        <a:p>
          <a:endParaRPr lang="ru-RU"/>
        </a:p>
      </dgm:t>
    </dgm:pt>
    <dgm:pt modelId="{03ED3579-3065-41CC-9C62-75A8BC1E6D3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Учащиеся в трудоспособном возрасте, обучающиеся с отрывом от работы – 1,1 тыс. чел. (6,7%)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6BA61C-B7F9-4902-970B-6A5A1F96EBC6}" type="parTrans" cxnId="{1AE732D9-548C-44D4-AF51-A84A4C19253E}">
      <dgm:prSet/>
      <dgm:spPr/>
      <dgm:t>
        <a:bodyPr/>
        <a:lstStyle/>
        <a:p>
          <a:endParaRPr lang="ru-RU"/>
        </a:p>
      </dgm:t>
    </dgm:pt>
    <dgm:pt modelId="{E6E032BA-AE07-48D7-9332-E724DE99E4BA}" type="sibTrans" cxnId="{1AE732D9-548C-44D4-AF51-A84A4C19253E}">
      <dgm:prSet/>
      <dgm:spPr/>
      <dgm:t>
        <a:bodyPr/>
        <a:lstStyle/>
        <a:p>
          <a:endParaRPr lang="ru-RU"/>
        </a:p>
      </dgm:t>
    </dgm:pt>
    <dgm:pt modelId="{6EFD653E-56E5-4110-B3FC-59DACE15C81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Трудоспособное население в трудоспособном возрасте, не занятое в экономике – 5,2 тыс. чел. (30,7%)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4B77A1-6C67-4911-B4F6-EEB1977EAD36}" type="parTrans" cxnId="{6FE49BD8-22FB-4842-A9EB-1754D436FE01}">
      <dgm:prSet/>
      <dgm:spPr/>
      <dgm:t>
        <a:bodyPr/>
        <a:lstStyle/>
        <a:p>
          <a:endParaRPr lang="ru-RU"/>
        </a:p>
      </dgm:t>
    </dgm:pt>
    <dgm:pt modelId="{43021130-91C8-4695-ADA9-62CCFB65531A}" type="sibTrans" cxnId="{6FE49BD8-22FB-4842-A9EB-1754D436FE01}">
      <dgm:prSet/>
      <dgm:spPr/>
      <dgm:t>
        <a:bodyPr/>
        <a:lstStyle/>
        <a:p>
          <a:endParaRPr lang="ru-RU"/>
        </a:p>
      </dgm:t>
    </dgm:pt>
    <dgm:pt modelId="{787A7EAB-437E-45C7-A8D5-870CDBD5D474}" type="pres">
      <dgm:prSet presAssocID="{C2D54786-6AF3-4B8D-9C14-F0091C3B637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2B05DB-BCD1-4B93-87B1-AAE6D2500E4F}" type="pres">
      <dgm:prSet presAssocID="{38C44132-B5F9-4223-93B5-38EEC559AECB}" presName="centerShape" presStyleLbl="node0" presStyleIdx="0" presStyleCnt="1"/>
      <dgm:spPr/>
      <dgm:t>
        <a:bodyPr/>
        <a:lstStyle/>
        <a:p>
          <a:endParaRPr lang="ru-RU"/>
        </a:p>
      </dgm:t>
    </dgm:pt>
    <dgm:pt modelId="{E9D071C5-FDBA-4961-83E1-0131B7177DED}" type="pres">
      <dgm:prSet presAssocID="{CF0A7758-0C6F-4DFB-955A-9ABC1C10DF1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02932350-35C7-4290-9949-4198DEF20B9C}" type="pres">
      <dgm:prSet presAssocID="{5D14BB16-27DC-4846-84BA-3215E7F1A9E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70DE6-044C-4A11-B0EC-3AFF8437E5F8}" type="pres">
      <dgm:prSet presAssocID="{876BA61C-B7F9-4902-970B-6A5A1F96EBC6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ABD2D8FD-0A59-42D1-9D62-8E828C8FAF2D}" type="pres">
      <dgm:prSet presAssocID="{03ED3579-3065-41CC-9C62-75A8BC1E6D3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4DEDA-E86F-4F3D-9C8C-CDB26830E506}" type="pres">
      <dgm:prSet presAssocID="{114B77A1-6C67-4911-B4F6-EEB1977EAD36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FD1E2F8C-CE1F-4DBF-B6E0-50E7723680B7}" type="pres">
      <dgm:prSet presAssocID="{6EFD653E-56E5-4110-B3FC-59DACE15C818}" presName="node" presStyleLbl="node1" presStyleIdx="2" presStyleCnt="3" custRadScaleRad="107053" custRadScaleInc="4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185D5B-7DA8-4678-8030-A3A16CF71522}" type="presOf" srcId="{C2D54786-6AF3-4B8D-9C14-F0091C3B637C}" destId="{787A7EAB-437E-45C7-A8D5-870CDBD5D474}" srcOrd="0" destOrd="0" presId="urn:microsoft.com/office/officeart/2005/8/layout/radial4"/>
    <dgm:cxn modelId="{6FE49BD8-22FB-4842-A9EB-1754D436FE01}" srcId="{38C44132-B5F9-4223-93B5-38EEC559AECB}" destId="{6EFD653E-56E5-4110-B3FC-59DACE15C818}" srcOrd="2" destOrd="0" parTransId="{114B77A1-6C67-4911-B4F6-EEB1977EAD36}" sibTransId="{43021130-91C8-4695-ADA9-62CCFB65531A}"/>
    <dgm:cxn modelId="{4AA8501A-4F0C-48BE-934B-CDD6DD5C5883}" type="presOf" srcId="{38C44132-B5F9-4223-93B5-38EEC559AECB}" destId="{132B05DB-BCD1-4B93-87B1-AAE6D2500E4F}" srcOrd="0" destOrd="0" presId="urn:microsoft.com/office/officeart/2005/8/layout/radial4"/>
    <dgm:cxn modelId="{B71D8C58-A457-400F-A9D7-514B7B6AB047}" type="presOf" srcId="{876BA61C-B7F9-4902-970B-6A5A1F96EBC6}" destId="{D7F70DE6-044C-4A11-B0EC-3AFF8437E5F8}" srcOrd="0" destOrd="0" presId="urn:microsoft.com/office/officeart/2005/8/layout/radial4"/>
    <dgm:cxn modelId="{A67743E9-3E13-4CDF-83E6-53DE200A6357}" srcId="{C2D54786-6AF3-4B8D-9C14-F0091C3B637C}" destId="{38C44132-B5F9-4223-93B5-38EEC559AECB}" srcOrd="0" destOrd="0" parTransId="{3A125C4F-9211-4B2C-BB0B-CBDBB9CF67AA}" sibTransId="{E6661E9D-4A2E-4D5E-A0A4-2A55895C1618}"/>
    <dgm:cxn modelId="{C9FF5D82-D61D-4936-9801-B78785E25F7E}" srcId="{38C44132-B5F9-4223-93B5-38EEC559AECB}" destId="{5D14BB16-27DC-4846-84BA-3215E7F1A9E5}" srcOrd="0" destOrd="0" parTransId="{CF0A7758-0C6F-4DFB-955A-9ABC1C10DF1B}" sibTransId="{82D97D86-326D-4A8D-BFBD-5656E3DA8383}"/>
    <dgm:cxn modelId="{412E5787-3A51-4FFF-8958-38E61D84EAE1}" type="presOf" srcId="{5D14BB16-27DC-4846-84BA-3215E7F1A9E5}" destId="{02932350-35C7-4290-9949-4198DEF20B9C}" srcOrd="0" destOrd="0" presId="urn:microsoft.com/office/officeart/2005/8/layout/radial4"/>
    <dgm:cxn modelId="{D59CE524-2069-49A9-816C-AB71BBD644AD}" type="presOf" srcId="{114B77A1-6C67-4911-B4F6-EEB1977EAD36}" destId="{E9B4DEDA-E86F-4F3D-9C8C-CDB26830E506}" srcOrd="0" destOrd="0" presId="urn:microsoft.com/office/officeart/2005/8/layout/radial4"/>
    <dgm:cxn modelId="{36254C86-D86A-4E24-93CD-0AD17EC0A082}" type="presOf" srcId="{6EFD653E-56E5-4110-B3FC-59DACE15C818}" destId="{FD1E2F8C-CE1F-4DBF-B6E0-50E7723680B7}" srcOrd="0" destOrd="0" presId="urn:microsoft.com/office/officeart/2005/8/layout/radial4"/>
    <dgm:cxn modelId="{DA57F52A-76D6-4588-99DC-66D405F61153}" type="presOf" srcId="{CF0A7758-0C6F-4DFB-955A-9ABC1C10DF1B}" destId="{E9D071C5-FDBA-4961-83E1-0131B7177DED}" srcOrd="0" destOrd="0" presId="urn:microsoft.com/office/officeart/2005/8/layout/radial4"/>
    <dgm:cxn modelId="{1AE732D9-548C-44D4-AF51-A84A4C19253E}" srcId="{38C44132-B5F9-4223-93B5-38EEC559AECB}" destId="{03ED3579-3065-41CC-9C62-75A8BC1E6D36}" srcOrd="1" destOrd="0" parTransId="{876BA61C-B7F9-4902-970B-6A5A1F96EBC6}" sibTransId="{E6E032BA-AE07-48D7-9332-E724DE99E4BA}"/>
    <dgm:cxn modelId="{E94B1B96-E214-4AC0-82C8-8495D0B83BAE}" type="presOf" srcId="{03ED3579-3065-41CC-9C62-75A8BC1E6D36}" destId="{ABD2D8FD-0A59-42D1-9D62-8E828C8FAF2D}" srcOrd="0" destOrd="0" presId="urn:microsoft.com/office/officeart/2005/8/layout/radial4"/>
    <dgm:cxn modelId="{1D209D32-4DB4-4377-8A98-F5D0CA818F3C}" type="presParOf" srcId="{787A7EAB-437E-45C7-A8D5-870CDBD5D474}" destId="{132B05DB-BCD1-4B93-87B1-AAE6D2500E4F}" srcOrd="0" destOrd="0" presId="urn:microsoft.com/office/officeart/2005/8/layout/radial4"/>
    <dgm:cxn modelId="{EB207144-C028-4190-A858-51280CF71F42}" type="presParOf" srcId="{787A7EAB-437E-45C7-A8D5-870CDBD5D474}" destId="{E9D071C5-FDBA-4961-83E1-0131B7177DED}" srcOrd="1" destOrd="0" presId="urn:microsoft.com/office/officeart/2005/8/layout/radial4"/>
    <dgm:cxn modelId="{8DF461E3-EDA5-4F52-BF1B-D02CACD2B107}" type="presParOf" srcId="{787A7EAB-437E-45C7-A8D5-870CDBD5D474}" destId="{02932350-35C7-4290-9949-4198DEF20B9C}" srcOrd="2" destOrd="0" presId="urn:microsoft.com/office/officeart/2005/8/layout/radial4"/>
    <dgm:cxn modelId="{D7F0F05E-E2F6-4458-BFD0-6697942C5994}" type="presParOf" srcId="{787A7EAB-437E-45C7-A8D5-870CDBD5D474}" destId="{D7F70DE6-044C-4A11-B0EC-3AFF8437E5F8}" srcOrd="3" destOrd="0" presId="urn:microsoft.com/office/officeart/2005/8/layout/radial4"/>
    <dgm:cxn modelId="{A7AB2583-95E1-4612-821A-935A1E5658D9}" type="presParOf" srcId="{787A7EAB-437E-45C7-A8D5-870CDBD5D474}" destId="{ABD2D8FD-0A59-42D1-9D62-8E828C8FAF2D}" srcOrd="4" destOrd="0" presId="urn:microsoft.com/office/officeart/2005/8/layout/radial4"/>
    <dgm:cxn modelId="{E66276BA-8DB8-4CE3-BCA4-BA821CB0FE66}" type="presParOf" srcId="{787A7EAB-437E-45C7-A8D5-870CDBD5D474}" destId="{E9B4DEDA-E86F-4F3D-9C8C-CDB26830E506}" srcOrd="5" destOrd="0" presId="urn:microsoft.com/office/officeart/2005/8/layout/radial4"/>
    <dgm:cxn modelId="{75AA47B0-4909-472C-A47B-D9997E2CD977}" type="presParOf" srcId="{787A7EAB-437E-45C7-A8D5-870CDBD5D474}" destId="{FD1E2F8C-CE1F-4DBF-B6E0-50E7723680B7}" srcOrd="6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D8D53C-EE8E-4D2E-AD32-6916B6B4E0E3}" type="doc">
      <dgm:prSet loTypeId="urn:microsoft.com/office/officeart/2005/8/layout/hList3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E5E2B0E-5E50-4E20-B1B5-E6FF3031FE3B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Основные показатели деятельности малого и среднего предпринимательства за2021 год</a:t>
          </a:r>
          <a:endParaRPr lang="ru-RU" sz="14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1986B5-3794-4C7C-BA2E-98E30D5CE46D}" type="parTrans" cxnId="{41B918B9-10FA-46D4-A8EF-75855334003F}">
      <dgm:prSet/>
      <dgm:spPr/>
      <dgm:t>
        <a:bodyPr/>
        <a:lstStyle/>
        <a:p>
          <a:endParaRPr lang="ru-RU"/>
        </a:p>
      </dgm:t>
    </dgm:pt>
    <dgm:pt modelId="{24B3CAA2-26DF-40C7-9620-3818B3A7154B}" type="sibTrans" cxnId="{41B918B9-10FA-46D4-A8EF-75855334003F}">
      <dgm:prSet/>
      <dgm:spPr/>
      <dgm:t>
        <a:bodyPr/>
        <a:lstStyle/>
        <a:p>
          <a:endParaRPr lang="ru-RU"/>
        </a:p>
      </dgm:t>
    </dgm:pt>
    <dgm:pt modelId="{14C3C650-AA38-40A0-B370-3D073962A0F8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Выручка от реализации продукции, работ и услуг – </a:t>
          </a:r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2128,3 </a:t>
          </a:r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млн.руб.</a:t>
          </a:r>
          <a:endParaRPr lang="ru-RU" sz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4F83E8-281B-4809-8FB4-11BDB9F7DF93}" type="parTrans" cxnId="{3E08DE9A-55FD-4BAC-91AA-C9A0F9651AC4}">
      <dgm:prSet/>
      <dgm:spPr/>
      <dgm:t>
        <a:bodyPr/>
        <a:lstStyle/>
        <a:p>
          <a:endParaRPr lang="ru-RU"/>
        </a:p>
      </dgm:t>
    </dgm:pt>
    <dgm:pt modelId="{BCE63D08-7124-4180-8BF0-12EBB77A21C4}" type="sibTrans" cxnId="{3E08DE9A-55FD-4BAC-91AA-C9A0F9651AC4}">
      <dgm:prSet/>
      <dgm:spPr/>
      <dgm:t>
        <a:bodyPr/>
        <a:lstStyle/>
        <a:p>
          <a:endParaRPr lang="ru-RU"/>
        </a:p>
      </dgm:t>
    </dgm:pt>
    <dgm:pt modelId="{CF6B0FAC-10C8-4B5A-BD5A-79A657D280ED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Доля налоговых поступлений в общем объеме налоговых доходов бюджета города – </a:t>
          </a:r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15,4%</a:t>
          </a:r>
          <a:endParaRPr lang="ru-RU" sz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1EF4DA-5195-413D-9FF4-C8CB6E1A397F}" type="parTrans" cxnId="{9FDD84A1-8897-49DA-AEDC-07D63A706466}">
      <dgm:prSet/>
      <dgm:spPr/>
      <dgm:t>
        <a:bodyPr/>
        <a:lstStyle/>
        <a:p>
          <a:endParaRPr lang="ru-RU"/>
        </a:p>
      </dgm:t>
    </dgm:pt>
    <dgm:pt modelId="{633F6BD8-BB62-49A9-878C-2DD0CD602201}" type="sibTrans" cxnId="{9FDD84A1-8897-49DA-AEDC-07D63A706466}">
      <dgm:prSet/>
      <dgm:spPr/>
      <dgm:t>
        <a:bodyPr/>
        <a:lstStyle/>
        <a:p>
          <a:endParaRPr lang="ru-RU"/>
        </a:p>
      </dgm:t>
    </dgm:pt>
    <dgm:pt modelId="{A6EE227F-05B2-4169-A75C-371EFD946D71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Доля закупок товаров, работ и услуг у СМП в совокупном годовом объеме закупок у СМП – </a:t>
          </a:r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22,56%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6A252F-A01F-48C5-9109-9E9583F7D583}" type="parTrans" cxnId="{63363961-7AC2-4E6E-8D16-3EFCA2814792}">
      <dgm:prSet/>
      <dgm:spPr/>
      <dgm:t>
        <a:bodyPr/>
        <a:lstStyle/>
        <a:p>
          <a:endParaRPr lang="ru-RU"/>
        </a:p>
      </dgm:t>
    </dgm:pt>
    <dgm:pt modelId="{70743246-31CD-468C-A44F-10933F3667AE}" type="sibTrans" cxnId="{63363961-7AC2-4E6E-8D16-3EFCA2814792}">
      <dgm:prSet/>
      <dgm:spPr/>
      <dgm:t>
        <a:bodyPr/>
        <a:lstStyle/>
        <a:p>
          <a:endParaRPr lang="ru-RU"/>
        </a:p>
      </dgm:t>
    </dgm:pt>
    <dgm:pt modelId="{2E4363D3-524A-4989-BBC8-D45F0897E32D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Объем налоговых отчислений в бюджет города – </a:t>
          </a:r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32,5</a:t>
          </a:r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млн. руб.</a:t>
          </a:r>
          <a:endParaRPr lang="ru-RU" sz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AFA675-926C-4308-9DFB-456C01A3ACFE}" type="parTrans" cxnId="{34C00775-705D-4219-8E21-0ABA487B7F61}">
      <dgm:prSet/>
      <dgm:spPr/>
      <dgm:t>
        <a:bodyPr/>
        <a:lstStyle/>
        <a:p>
          <a:endParaRPr lang="ru-RU"/>
        </a:p>
      </dgm:t>
    </dgm:pt>
    <dgm:pt modelId="{97E5D653-ADBD-436D-BB77-F183AF6C3665}" type="sibTrans" cxnId="{34C00775-705D-4219-8E21-0ABA487B7F61}">
      <dgm:prSet/>
      <dgm:spPr/>
      <dgm:t>
        <a:bodyPr/>
        <a:lstStyle/>
        <a:p>
          <a:endParaRPr lang="ru-RU"/>
        </a:p>
      </dgm:t>
    </dgm:pt>
    <dgm:pt modelId="{909B3535-571A-4529-87BF-00A71D64CAB6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Доля в общем объеме выручки в целом по городу –</a:t>
          </a:r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86,8</a:t>
          </a:r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%</a:t>
          </a:r>
          <a:endParaRPr lang="ru-RU" sz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9C492F-7992-4A5B-AF3E-C0DC720F7CF9}" type="parTrans" cxnId="{C2756814-4338-4BDE-9A4C-48D34925295E}">
      <dgm:prSet/>
      <dgm:spPr/>
      <dgm:t>
        <a:bodyPr/>
        <a:lstStyle/>
        <a:p>
          <a:endParaRPr lang="ru-RU"/>
        </a:p>
      </dgm:t>
    </dgm:pt>
    <dgm:pt modelId="{1A4C4B93-0350-4249-8160-F856894176DF}" type="sibTrans" cxnId="{C2756814-4338-4BDE-9A4C-48D34925295E}">
      <dgm:prSet/>
      <dgm:spPr/>
      <dgm:t>
        <a:bodyPr/>
        <a:lstStyle/>
        <a:p>
          <a:endParaRPr lang="ru-RU"/>
        </a:p>
      </dgm:t>
    </dgm:pt>
    <dgm:pt modelId="{0B28DFA9-AC7D-4F64-9A0E-93FA5D689BD4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Численность занятых – </a:t>
          </a:r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2,9 </a:t>
          </a:r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тыс. чел.</a:t>
          </a:r>
          <a:endParaRPr lang="ru-RU" sz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3C7844-AA7A-4843-A767-1012B5476FF0}" type="parTrans" cxnId="{BB9355E5-584B-4117-A1AB-19F5457024FB}">
      <dgm:prSet/>
      <dgm:spPr/>
      <dgm:t>
        <a:bodyPr/>
        <a:lstStyle/>
        <a:p>
          <a:endParaRPr lang="ru-RU"/>
        </a:p>
      </dgm:t>
    </dgm:pt>
    <dgm:pt modelId="{F4EE0217-B468-4E2E-BAA3-A3232B431894}" type="sibTrans" cxnId="{BB9355E5-584B-4117-A1AB-19F5457024FB}">
      <dgm:prSet/>
      <dgm:spPr/>
      <dgm:t>
        <a:bodyPr/>
        <a:lstStyle/>
        <a:p>
          <a:endParaRPr lang="ru-RU"/>
        </a:p>
      </dgm:t>
    </dgm:pt>
    <dgm:pt modelId="{DB49782B-D28D-4652-B393-56FE92F0BAEE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Удельный вес работающих в сфере малого бизнеса в общей численности занятых в экономике города – </a:t>
          </a:r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30,6%</a:t>
          </a:r>
          <a:endParaRPr lang="ru-RU" sz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B5BE22-96E8-4D26-BA26-42C68944E196}" type="parTrans" cxnId="{6E142588-DFEE-4763-8DCC-F043B5437B42}">
      <dgm:prSet/>
      <dgm:spPr/>
      <dgm:t>
        <a:bodyPr/>
        <a:lstStyle/>
        <a:p>
          <a:endParaRPr lang="ru-RU"/>
        </a:p>
      </dgm:t>
    </dgm:pt>
    <dgm:pt modelId="{D838B9DF-E3EC-4537-B179-165F319B0D21}" type="sibTrans" cxnId="{6E142588-DFEE-4763-8DCC-F043B5437B42}">
      <dgm:prSet/>
      <dgm:spPr/>
      <dgm:t>
        <a:bodyPr/>
        <a:lstStyle/>
        <a:p>
          <a:endParaRPr lang="ru-RU"/>
        </a:p>
      </dgm:t>
    </dgm:pt>
    <dgm:pt modelId="{3C65B127-BCF9-4F67-9BFA-117F2127DDBF}" type="pres">
      <dgm:prSet presAssocID="{52D8D53C-EE8E-4D2E-AD32-6916B6B4E0E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BDDC50-BC58-413D-8D5B-CD0B7C6BE476}" type="pres">
      <dgm:prSet presAssocID="{8E5E2B0E-5E50-4E20-B1B5-E6FF3031FE3B}" presName="roof" presStyleLbl="dkBgShp" presStyleIdx="0" presStyleCnt="2" custScaleY="59470" custLinFactNeighborX="781" custLinFactNeighborY="0"/>
      <dgm:spPr/>
      <dgm:t>
        <a:bodyPr/>
        <a:lstStyle/>
        <a:p>
          <a:endParaRPr lang="ru-RU"/>
        </a:p>
      </dgm:t>
    </dgm:pt>
    <dgm:pt modelId="{A210D947-3A66-4FBE-BB42-4399305AA660}" type="pres">
      <dgm:prSet presAssocID="{8E5E2B0E-5E50-4E20-B1B5-E6FF3031FE3B}" presName="pillars" presStyleCnt="0"/>
      <dgm:spPr/>
    </dgm:pt>
    <dgm:pt modelId="{7266BD0F-9704-4179-85DD-E13CA50F5DA0}" type="pres">
      <dgm:prSet presAssocID="{8E5E2B0E-5E50-4E20-B1B5-E6FF3031FE3B}" presName="pillar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137A2-EA97-420D-A58C-620828B642F5}" type="pres">
      <dgm:prSet presAssocID="{909B3535-571A-4529-87BF-00A71D64CAB6}" presName="pillarX" presStyleLbl="node1" presStyleIdx="1" presStyleCnt="7" custScaleX="114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8A19A-B9F6-428C-8DB3-DE09D2AF9170}" type="pres">
      <dgm:prSet presAssocID="{0B28DFA9-AC7D-4F64-9A0E-93FA5D689BD4}" presName="pillar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92B74-88EE-46DF-B26B-59B02977716E}" type="pres">
      <dgm:prSet presAssocID="{DB49782B-D28D-4652-B393-56FE92F0BAEE}" presName="pillarX" presStyleLbl="node1" presStyleIdx="3" presStyleCnt="7" custScaleX="93037" custScaleY="100000" custLinFactNeighborX="-2112" custLinFactNeighborY="1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C1C35-60C1-4600-9267-F14DF3226879}" type="pres">
      <dgm:prSet presAssocID="{2E4363D3-524A-4989-BBC8-D45F0897E32D}" presName="pillar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6483E-5A7C-4601-A737-4257772DE9B7}" type="pres">
      <dgm:prSet presAssocID="{CF6B0FAC-10C8-4B5A-BD5A-79A657D280ED}" presName="pillarX" presStyleLbl="node1" presStyleIdx="5" presStyleCnt="7" custLinFactNeighborX="914" custLinFactNeighborY="-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4F62C-07CA-4E8C-9C54-1D2B83A76A38}" type="pres">
      <dgm:prSet presAssocID="{A6EE227F-05B2-4169-A75C-371EFD946D71}" presName="pillar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C75DF-E695-4401-A51A-F1AD1BFD6377}" type="pres">
      <dgm:prSet presAssocID="{8E5E2B0E-5E50-4E20-B1B5-E6FF3031FE3B}" presName="base" presStyleLbl="dkBgShp" presStyleIdx="1" presStyleCnt="2"/>
      <dgm:spPr/>
    </dgm:pt>
  </dgm:ptLst>
  <dgm:cxnLst>
    <dgm:cxn modelId="{CEF9C533-27EE-43CB-ADFA-6E3C22A824AE}" type="presOf" srcId="{8E5E2B0E-5E50-4E20-B1B5-E6FF3031FE3B}" destId="{66BDDC50-BC58-413D-8D5B-CD0B7C6BE476}" srcOrd="0" destOrd="0" presId="urn:microsoft.com/office/officeart/2005/8/layout/hList3"/>
    <dgm:cxn modelId="{6E142588-DFEE-4763-8DCC-F043B5437B42}" srcId="{8E5E2B0E-5E50-4E20-B1B5-E6FF3031FE3B}" destId="{DB49782B-D28D-4652-B393-56FE92F0BAEE}" srcOrd="3" destOrd="0" parTransId="{04B5BE22-96E8-4D26-BA26-42C68944E196}" sibTransId="{D838B9DF-E3EC-4537-B179-165F319B0D21}"/>
    <dgm:cxn modelId="{34C00775-705D-4219-8E21-0ABA487B7F61}" srcId="{8E5E2B0E-5E50-4E20-B1B5-E6FF3031FE3B}" destId="{2E4363D3-524A-4989-BBC8-D45F0897E32D}" srcOrd="4" destOrd="0" parTransId="{DEAFA675-926C-4308-9DFB-456C01A3ACFE}" sibTransId="{97E5D653-ADBD-436D-BB77-F183AF6C3665}"/>
    <dgm:cxn modelId="{9FDD84A1-8897-49DA-AEDC-07D63A706466}" srcId="{8E5E2B0E-5E50-4E20-B1B5-E6FF3031FE3B}" destId="{CF6B0FAC-10C8-4B5A-BD5A-79A657D280ED}" srcOrd="5" destOrd="0" parTransId="{321EF4DA-5195-413D-9FF4-C8CB6E1A397F}" sibTransId="{633F6BD8-BB62-49A9-878C-2DD0CD602201}"/>
    <dgm:cxn modelId="{D617EE68-0579-4ED9-B233-FA5A8A8012E1}" type="presOf" srcId="{A6EE227F-05B2-4169-A75C-371EFD946D71}" destId="{6044F62C-07CA-4E8C-9C54-1D2B83A76A38}" srcOrd="0" destOrd="0" presId="urn:microsoft.com/office/officeart/2005/8/layout/hList3"/>
    <dgm:cxn modelId="{7A363AC4-1A1E-4C31-A22C-493E1901A5B0}" type="presOf" srcId="{52D8D53C-EE8E-4D2E-AD32-6916B6B4E0E3}" destId="{3C65B127-BCF9-4F67-9BFA-117F2127DDBF}" srcOrd="0" destOrd="0" presId="urn:microsoft.com/office/officeart/2005/8/layout/hList3"/>
    <dgm:cxn modelId="{4B8EEE6D-AB88-478B-80B2-B169030B0D4A}" type="presOf" srcId="{14C3C650-AA38-40A0-B370-3D073962A0F8}" destId="{7266BD0F-9704-4179-85DD-E13CA50F5DA0}" srcOrd="0" destOrd="0" presId="urn:microsoft.com/office/officeart/2005/8/layout/hList3"/>
    <dgm:cxn modelId="{61726EBF-62AB-4A39-8B4A-5B089A0DEF29}" type="presOf" srcId="{0B28DFA9-AC7D-4F64-9A0E-93FA5D689BD4}" destId="{8848A19A-B9F6-428C-8DB3-DE09D2AF9170}" srcOrd="0" destOrd="0" presId="urn:microsoft.com/office/officeart/2005/8/layout/hList3"/>
    <dgm:cxn modelId="{17315507-B92C-4C35-8935-336B7CB8E081}" type="presOf" srcId="{909B3535-571A-4529-87BF-00A71D64CAB6}" destId="{DAE137A2-EA97-420D-A58C-620828B642F5}" srcOrd="0" destOrd="0" presId="urn:microsoft.com/office/officeart/2005/8/layout/hList3"/>
    <dgm:cxn modelId="{C3507F87-AF7F-4A7D-9E4F-67DF6709398E}" type="presOf" srcId="{DB49782B-D28D-4652-B393-56FE92F0BAEE}" destId="{3B292B74-88EE-46DF-B26B-59B02977716E}" srcOrd="0" destOrd="0" presId="urn:microsoft.com/office/officeart/2005/8/layout/hList3"/>
    <dgm:cxn modelId="{63363961-7AC2-4E6E-8D16-3EFCA2814792}" srcId="{8E5E2B0E-5E50-4E20-B1B5-E6FF3031FE3B}" destId="{A6EE227F-05B2-4169-A75C-371EFD946D71}" srcOrd="6" destOrd="0" parTransId="{1C6A252F-A01F-48C5-9109-9E9583F7D583}" sibTransId="{70743246-31CD-468C-A44F-10933F3667AE}"/>
    <dgm:cxn modelId="{3E08DE9A-55FD-4BAC-91AA-C9A0F9651AC4}" srcId="{8E5E2B0E-5E50-4E20-B1B5-E6FF3031FE3B}" destId="{14C3C650-AA38-40A0-B370-3D073962A0F8}" srcOrd="0" destOrd="0" parTransId="{A74F83E8-281B-4809-8FB4-11BDB9F7DF93}" sibTransId="{BCE63D08-7124-4180-8BF0-12EBB77A21C4}"/>
    <dgm:cxn modelId="{50F3D0FC-4294-4A0B-89ED-1171F1E9A577}" type="presOf" srcId="{CF6B0FAC-10C8-4B5A-BD5A-79A657D280ED}" destId="{7A36483E-5A7C-4601-A737-4257772DE9B7}" srcOrd="0" destOrd="0" presId="urn:microsoft.com/office/officeart/2005/8/layout/hList3"/>
    <dgm:cxn modelId="{BB9355E5-584B-4117-A1AB-19F5457024FB}" srcId="{8E5E2B0E-5E50-4E20-B1B5-E6FF3031FE3B}" destId="{0B28DFA9-AC7D-4F64-9A0E-93FA5D689BD4}" srcOrd="2" destOrd="0" parTransId="{753C7844-AA7A-4843-A767-1012B5476FF0}" sibTransId="{F4EE0217-B468-4E2E-BAA3-A3232B431894}"/>
    <dgm:cxn modelId="{B0C004F4-9C65-47ED-B2A0-1556C5FBEE96}" type="presOf" srcId="{2E4363D3-524A-4989-BBC8-D45F0897E32D}" destId="{551C1C35-60C1-4600-9267-F14DF3226879}" srcOrd="0" destOrd="0" presId="urn:microsoft.com/office/officeart/2005/8/layout/hList3"/>
    <dgm:cxn modelId="{C2756814-4338-4BDE-9A4C-48D34925295E}" srcId="{8E5E2B0E-5E50-4E20-B1B5-E6FF3031FE3B}" destId="{909B3535-571A-4529-87BF-00A71D64CAB6}" srcOrd="1" destOrd="0" parTransId="{4B9C492F-7992-4A5B-AF3E-C0DC720F7CF9}" sibTransId="{1A4C4B93-0350-4249-8160-F856894176DF}"/>
    <dgm:cxn modelId="{41B918B9-10FA-46D4-A8EF-75855334003F}" srcId="{52D8D53C-EE8E-4D2E-AD32-6916B6B4E0E3}" destId="{8E5E2B0E-5E50-4E20-B1B5-E6FF3031FE3B}" srcOrd="0" destOrd="0" parTransId="{4D1986B5-3794-4C7C-BA2E-98E30D5CE46D}" sibTransId="{24B3CAA2-26DF-40C7-9620-3818B3A7154B}"/>
    <dgm:cxn modelId="{117A83CB-92EC-46D7-9336-8C9C9D72655A}" type="presParOf" srcId="{3C65B127-BCF9-4F67-9BFA-117F2127DDBF}" destId="{66BDDC50-BC58-413D-8D5B-CD0B7C6BE476}" srcOrd="0" destOrd="0" presId="urn:microsoft.com/office/officeart/2005/8/layout/hList3"/>
    <dgm:cxn modelId="{9F65EB87-95F4-40A4-954D-52CA3E587F7A}" type="presParOf" srcId="{3C65B127-BCF9-4F67-9BFA-117F2127DDBF}" destId="{A210D947-3A66-4FBE-BB42-4399305AA660}" srcOrd="1" destOrd="0" presId="urn:microsoft.com/office/officeart/2005/8/layout/hList3"/>
    <dgm:cxn modelId="{270443DA-D9CC-4FC3-8409-7B806BA71983}" type="presParOf" srcId="{A210D947-3A66-4FBE-BB42-4399305AA660}" destId="{7266BD0F-9704-4179-85DD-E13CA50F5DA0}" srcOrd="0" destOrd="0" presId="urn:microsoft.com/office/officeart/2005/8/layout/hList3"/>
    <dgm:cxn modelId="{7FC15948-8090-4035-84E6-7FE1E14CAE8C}" type="presParOf" srcId="{A210D947-3A66-4FBE-BB42-4399305AA660}" destId="{DAE137A2-EA97-420D-A58C-620828B642F5}" srcOrd="1" destOrd="0" presId="urn:microsoft.com/office/officeart/2005/8/layout/hList3"/>
    <dgm:cxn modelId="{0BDF1EE0-D2D2-4725-AE76-19B79E7C930A}" type="presParOf" srcId="{A210D947-3A66-4FBE-BB42-4399305AA660}" destId="{8848A19A-B9F6-428C-8DB3-DE09D2AF9170}" srcOrd="2" destOrd="0" presId="urn:microsoft.com/office/officeart/2005/8/layout/hList3"/>
    <dgm:cxn modelId="{0190E60F-BE56-4B5E-834E-E18A2BA0D27D}" type="presParOf" srcId="{A210D947-3A66-4FBE-BB42-4399305AA660}" destId="{3B292B74-88EE-46DF-B26B-59B02977716E}" srcOrd="3" destOrd="0" presId="urn:microsoft.com/office/officeart/2005/8/layout/hList3"/>
    <dgm:cxn modelId="{B9FF7EE6-BF85-47B4-8DE9-DFB8B167FC5F}" type="presParOf" srcId="{A210D947-3A66-4FBE-BB42-4399305AA660}" destId="{551C1C35-60C1-4600-9267-F14DF3226879}" srcOrd="4" destOrd="0" presId="urn:microsoft.com/office/officeart/2005/8/layout/hList3"/>
    <dgm:cxn modelId="{19BABBC2-7EF6-490E-ABBA-49720B3D1918}" type="presParOf" srcId="{A210D947-3A66-4FBE-BB42-4399305AA660}" destId="{7A36483E-5A7C-4601-A737-4257772DE9B7}" srcOrd="5" destOrd="0" presId="urn:microsoft.com/office/officeart/2005/8/layout/hList3"/>
    <dgm:cxn modelId="{B9994618-36B7-4961-9AC1-E58DE7061611}" type="presParOf" srcId="{A210D947-3A66-4FBE-BB42-4399305AA660}" destId="{6044F62C-07CA-4E8C-9C54-1D2B83A76A38}" srcOrd="6" destOrd="0" presId="urn:microsoft.com/office/officeart/2005/8/layout/hList3"/>
    <dgm:cxn modelId="{D9656080-F5C8-4E64-9053-A233157C5809}" type="presParOf" srcId="{3C65B127-BCF9-4F67-9BFA-117F2127DDBF}" destId="{0BAC75DF-E695-4401-A51A-F1AD1BFD6377}" srcOrd="2" destOrd="0" presId="urn:microsoft.com/office/officeart/2005/8/layout/h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6C55E8-11B0-423B-B721-8D2EA6D96A8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FA3AAF-D7E7-4E64-9241-E5110C32E8BA}">
      <dgm:prSet/>
      <dgm:spPr/>
      <dgm:t>
        <a:bodyPr/>
        <a:lstStyle/>
        <a:p>
          <a:pPr rtl="0"/>
          <a:r>
            <a:rPr lang="ru-RU" dirty="0" smtClean="0"/>
            <a:t>Перечень  приоритетных направлений развития малого и среднего предпринимательства;</a:t>
          </a:r>
          <a:endParaRPr lang="ru-RU" dirty="0"/>
        </a:p>
      </dgm:t>
    </dgm:pt>
    <dgm:pt modelId="{7D195566-50A8-46AE-8BBA-56573C308613}" type="parTrans" cxnId="{52D2209C-A706-4FB4-AA15-9C2584493C2A}">
      <dgm:prSet/>
      <dgm:spPr/>
      <dgm:t>
        <a:bodyPr/>
        <a:lstStyle/>
        <a:p>
          <a:endParaRPr lang="ru-RU"/>
        </a:p>
      </dgm:t>
    </dgm:pt>
    <dgm:pt modelId="{C5486EED-86CA-4C89-AA8B-5375D2FCBFB7}" type="sibTrans" cxnId="{52D2209C-A706-4FB4-AA15-9C2584493C2A}">
      <dgm:prSet/>
      <dgm:spPr/>
      <dgm:t>
        <a:bodyPr/>
        <a:lstStyle/>
        <a:p>
          <a:endParaRPr lang="ru-RU"/>
        </a:p>
      </dgm:t>
    </dgm:pt>
    <dgm:pt modelId="{CBE23E0D-798F-4901-9694-6047A73C4446}">
      <dgm:prSet/>
      <dgm:spPr/>
      <dgm:t>
        <a:bodyPr/>
        <a:lstStyle/>
        <a:p>
          <a:pPr rtl="0"/>
          <a:r>
            <a:rPr lang="ru-RU" dirty="0" smtClean="0"/>
            <a:t>Перечень муниципального имущества свободного от прав третьих лиц (за исключением имущественных прав субъектов малого и среднего предпринимательства);</a:t>
          </a:r>
          <a:endParaRPr lang="ru-RU" dirty="0"/>
        </a:p>
      </dgm:t>
    </dgm:pt>
    <dgm:pt modelId="{A7F19BAF-57A4-4FE7-BE6D-E15D82816B37}" type="parTrans" cxnId="{620AEEDC-DD54-4FBF-B13D-720FD3A4B174}">
      <dgm:prSet/>
      <dgm:spPr/>
      <dgm:t>
        <a:bodyPr/>
        <a:lstStyle/>
        <a:p>
          <a:endParaRPr lang="ru-RU"/>
        </a:p>
      </dgm:t>
    </dgm:pt>
    <dgm:pt modelId="{60E465D0-F3AB-4E5B-92D9-394C140299D7}" type="sibTrans" cxnId="{620AEEDC-DD54-4FBF-B13D-720FD3A4B174}">
      <dgm:prSet/>
      <dgm:spPr/>
      <dgm:t>
        <a:bodyPr/>
        <a:lstStyle/>
        <a:p>
          <a:endParaRPr lang="ru-RU"/>
        </a:p>
      </dgm:t>
    </dgm:pt>
    <dgm:pt modelId="{2DB321C1-D111-475A-A8B6-F0388344C657}">
      <dgm:prSet/>
      <dgm:spPr/>
      <dgm:t>
        <a:bodyPr/>
        <a:lstStyle/>
        <a:p>
          <a:pPr rtl="0"/>
          <a:r>
            <a:rPr lang="ru-RU" dirty="0" smtClean="0"/>
            <a:t>Перечень муниципальных услуг, которые  являются необходимыми и обязательными для предоставления;</a:t>
          </a:r>
          <a:endParaRPr lang="ru-RU" dirty="0"/>
        </a:p>
      </dgm:t>
    </dgm:pt>
    <dgm:pt modelId="{900B6C91-5A51-46A7-BDEF-C05B915514B0}" type="parTrans" cxnId="{5AB38976-8A02-4683-A2AB-180A875A93CC}">
      <dgm:prSet/>
      <dgm:spPr/>
      <dgm:t>
        <a:bodyPr/>
        <a:lstStyle/>
        <a:p>
          <a:endParaRPr lang="ru-RU"/>
        </a:p>
      </dgm:t>
    </dgm:pt>
    <dgm:pt modelId="{B3D58DED-B1DB-445D-A350-9B6BD80E78C3}" type="sibTrans" cxnId="{5AB38976-8A02-4683-A2AB-180A875A93CC}">
      <dgm:prSet/>
      <dgm:spPr/>
      <dgm:t>
        <a:bodyPr/>
        <a:lstStyle/>
        <a:p>
          <a:endParaRPr lang="ru-RU"/>
        </a:p>
      </dgm:t>
    </dgm:pt>
    <dgm:pt modelId="{474233F7-4507-4313-8BEC-EF834A65A8F1}" type="pres">
      <dgm:prSet presAssocID="{7F6C55E8-11B0-423B-B721-8D2EA6D96A8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704483D-55D1-48BE-93CF-A0AAF3CA3A5B}" type="pres">
      <dgm:prSet presAssocID="{7F6C55E8-11B0-423B-B721-8D2EA6D96A85}" presName="pyramid" presStyleLbl="node1" presStyleIdx="0" presStyleCnt="1"/>
      <dgm:spPr>
        <a:solidFill>
          <a:srgbClr val="0099FF"/>
        </a:solidFill>
      </dgm:spPr>
    </dgm:pt>
    <dgm:pt modelId="{C7C9D1E5-42D8-4E1D-8AB2-D39848E8390A}" type="pres">
      <dgm:prSet presAssocID="{7F6C55E8-11B0-423B-B721-8D2EA6D96A85}" presName="theList" presStyleCnt="0"/>
      <dgm:spPr/>
    </dgm:pt>
    <dgm:pt modelId="{C2515FBD-A003-4DB7-958A-E5C50B3FFF9C}" type="pres">
      <dgm:prSet presAssocID="{05FA3AAF-D7E7-4E64-9241-E5110C32E8BA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CC5B7-7FCA-4367-BDD7-977C324AE399}" type="pres">
      <dgm:prSet presAssocID="{05FA3AAF-D7E7-4E64-9241-E5110C32E8BA}" presName="aSpace" presStyleCnt="0"/>
      <dgm:spPr/>
    </dgm:pt>
    <dgm:pt modelId="{0918D212-A74E-449D-89B2-7B26F90552ED}" type="pres">
      <dgm:prSet presAssocID="{CBE23E0D-798F-4901-9694-6047A73C4446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84A94-F4E6-4DA5-9F1B-930D5891D75E}" type="pres">
      <dgm:prSet presAssocID="{CBE23E0D-798F-4901-9694-6047A73C4446}" presName="aSpace" presStyleCnt="0"/>
      <dgm:spPr/>
    </dgm:pt>
    <dgm:pt modelId="{88EE8FA3-AF57-4134-AF03-E0C82CA3070D}" type="pres">
      <dgm:prSet presAssocID="{2DB321C1-D111-475A-A8B6-F0388344C65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77F0D-0785-4F51-B307-EBBA36C4F8C1}" type="pres">
      <dgm:prSet presAssocID="{2DB321C1-D111-475A-A8B6-F0388344C657}" presName="aSpace" presStyleCnt="0"/>
      <dgm:spPr/>
    </dgm:pt>
  </dgm:ptLst>
  <dgm:cxnLst>
    <dgm:cxn modelId="{71529B7C-B8C7-48FC-A10C-2DD95F68E161}" type="presOf" srcId="{CBE23E0D-798F-4901-9694-6047A73C4446}" destId="{0918D212-A74E-449D-89B2-7B26F90552ED}" srcOrd="0" destOrd="0" presId="urn:microsoft.com/office/officeart/2005/8/layout/pyramid2"/>
    <dgm:cxn modelId="{52D2209C-A706-4FB4-AA15-9C2584493C2A}" srcId="{7F6C55E8-11B0-423B-B721-8D2EA6D96A85}" destId="{05FA3AAF-D7E7-4E64-9241-E5110C32E8BA}" srcOrd="0" destOrd="0" parTransId="{7D195566-50A8-46AE-8BBA-56573C308613}" sibTransId="{C5486EED-86CA-4C89-AA8B-5375D2FCBFB7}"/>
    <dgm:cxn modelId="{7BB8CA0F-9DB2-4A5E-8F07-8C562BBEC6D6}" type="presOf" srcId="{2DB321C1-D111-475A-A8B6-F0388344C657}" destId="{88EE8FA3-AF57-4134-AF03-E0C82CA3070D}" srcOrd="0" destOrd="0" presId="urn:microsoft.com/office/officeart/2005/8/layout/pyramid2"/>
    <dgm:cxn modelId="{D26ABBE8-4CF3-41AE-A4F1-95A09B9D0C51}" type="presOf" srcId="{7F6C55E8-11B0-423B-B721-8D2EA6D96A85}" destId="{474233F7-4507-4313-8BEC-EF834A65A8F1}" srcOrd="0" destOrd="0" presId="urn:microsoft.com/office/officeart/2005/8/layout/pyramid2"/>
    <dgm:cxn modelId="{620AEEDC-DD54-4FBF-B13D-720FD3A4B174}" srcId="{7F6C55E8-11B0-423B-B721-8D2EA6D96A85}" destId="{CBE23E0D-798F-4901-9694-6047A73C4446}" srcOrd="1" destOrd="0" parTransId="{A7F19BAF-57A4-4FE7-BE6D-E15D82816B37}" sibTransId="{60E465D0-F3AB-4E5B-92D9-394C140299D7}"/>
    <dgm:cxn modelId="{5AB38976-8A02-4683-A2AB-180A875A93CC}" srcId="{7F6C55E8-11B0-423B-B721-8D2EA6D96A85}" destId="{2DB321C1-D111-475A-A8B6-F0388344C657}" srcOrd="2" destOrd="0" parTransId="{900B6C91-5A51-46A7-BDEF-C05B915514B0}" sibTransId="{B3D58DED-B1DB-445D-A350-9B6BD80E78C3}"/>
    <dgm:cxn modelId="{27329F29-EA7B-4513-BAFE-BCCEFBF0BAB9}" type="presOf" srcId="{05FA3AAF-D7E7-4E64-9241-E5110C32E8BA}" destId="{C2515FBD-A003-4DB7-958A-E5C50B3FFF9C}" srcOrd="0" destOrd="0" presId="urn:microsoft.com/office/officeart/2005/8/layout/pyramid2"/>
    <dgm:cxn modelId="{E33A3F8A-1A59-4BFE-A0F3-6753B2285CEA}" type="presParOf" srcId="{474233F7-4507-4313-8BEC-EF834A65A8F1}" destId="{0704483D-55D1-48BE-93CF-A0AAF3CA3A5B}" srcOrd="0" destOrd="0" presId="urn:microsoft.com/office/officeart/2005/8/layout/pyramid2"/>
    <dgm:cxn modelId="{2B12F73E-0106-43CA-80AD-1F1AC4514827}" type="presParOf" srcId="{474233F7-4507-4313-8BEC-EF834A65A8F1}" destId="{C7C9D1E5-42D8-4E1D-8AB2-D39848E8390A}" srcOrd="1" destOrd="0" presId="urn:microsoft.com/office/officeart/2005/8/layout/pyramid2"/>
    <dgm:cxn modelId="{74873A2E-05D2-4E01-8E50-DC9312DA0662}" type="presParOf" srcId="{C7C9D1E5-42D8-4E1D-8AB2-D39848E8390A}" destId="{C2515FBD-A003-4DB7-958A-E5C50B3FFF9C}" srcOrd="0" destOrd="0" presId="urn:microsoft.com/office/officeart/2005/8/layout/pyramid2"/>
    <dgm:cxn modelId="{E60B8C56-E7B9-4C21-A983-3818644F7087}" type="presParOf" srcId="{C7C9D1E5-42D8-4E1D-8AB2-D39848E8390A}" destId="{F95CC5B7-7FCA-4367-BDD7-977C324AE399}" srcOrd="1" destOrd="0" presId="urn:microsoft.com/office/officeart/2005/8/layout/pyramid2"/>
    <dgm:cxn modelId="{12AC99C9-BC5D-497C-AE5F-592844F043C3}" type="presParOf" srcId="{C7C9D1E5-42D8-4E1D-8AB2-D39848E8390A}" destId="{0918D212-A74E-449D-89B2-7B26F90552ED}" srcOrd="2" destOrd="0" presId="urn:microsoft.com/office/officeart/2005/8/layout/pyramid2"/>
    <dgm:cxn modelId="{723483F2-721E-497A-BFF6-A85DEC86C323}" type="presParOf" srcId="{C7C9D1E5-42D8-4E1D-8AB2-D39848E8390A}" destId="{EE984A94-F4E6-4DA5-9F1B-930D5891D75E}" srcOrd="3" destOrd="0" presId="urn:microsoft.com/office/officeart/2005/8/layout/pyramid2"/>
    <dgm:cxn modelId="{FE064205-72E6-49FC-B67B-970C65B850A2}" type="presParOf" srcId="{C7C9D1E5-42D8-4E1D-8AB2-D39848E8390A}" destId="{88EE8FA3-AF57-4134-AF03-E0C82CA3070D}" srcOrd="4" destOrd="0" presId="urn:microsoft.com/office/officeart/2005/8/layout/pyramid2"/>
    <dgm:cxn modelId="{2DD07FDE-6E0B-46EF-B0FC-91A113AC6564}" type="presParOf" srcId="{C7C9D1E5-42D8-4E1D-8AB2-D39848E8390A}" destId="{11377F0D-0785-4F51-B307-EBBA36C4F8C1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9F2FD-FBC9-401E-850A-EC5F0C46043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02EF6-A0B1-447E-9279-6DB16FB06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02EF6-A0B1-447E-9279-6DB16FB06E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02EF6-A0B1-447E-9279-6DB16FB06ED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buhslushba@mail.ru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hyperlink" Target="mailto:vlasova.svetlana.66@rambler.ru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madm.ru/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пия титу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6857999"/>
          </a:xfrm>
          <a:prstGeom prst="rect">
            <a:avLst/>
          </a:prstGeom>
        </p:spPr>
      </p:pic>
      <p:pic>
        <p:nvPicPr>
          <p:cNvPr id="1027" name="Picture 3" descr="D:\Рабочий стол\Все фото на открытки\Для открыток\Стелла г Зима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2971800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4429132"/>
            <a:ext cx="6143668" cy="218440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Инвестиционный паспорт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Зиминского городского муниципального образования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герб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85728"/>
            <a:ext cx="1133475" cy="142875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10800000" flipV="1">
            <a:off x="5214942" y="2357430"/>
            <a:ext cx="575575" cy="284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Зима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670" y="0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Утверждено Постановлением администрации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01.04.2022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№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341</a:t>
            </a:r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400948" cy="92869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3214686"/>
            <a:ext cx="4429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4357694"/>
            <a:ext cx="435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4572008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5572140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2643182"/>
            <a:ext cx="3857652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Город Зима   расположен в 250 км  к северо-западу  от областного центра города  Иркутска на левом берегу реки Оки (приток Ангары) на Транссибирской  железнодорожной магистрали.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Станция Зима – опорная станция  Восточно - Сибирской железной дороги.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В 500 м  от города  проходит  федеральная  автомагистраль Р-255 «Сибирь».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Город является  узлом  автодорог местного значения.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Высокая транспортная освоенность позволяет взаимодействовать со всеми территориями Российской Федерации  и обеспечивает беспрепятственный транзит  пассажиров и грузов в направлении «Азия – Россия – Байкал – Европа».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378619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1214423"/>
            <a:ext cx="74295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Основные факторы инвестиционной привлекательности</a:t>
            </a:r>
          </a:p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Зиминского городского муниципального образования</a:t>
            </a:r>
          </a:p>
          <a:p>
            <a:pPr algn="ctr"/>
            <a:endParaRPr lang="ru-RU" sz="1600" b="1" dirty="0" smtClean="0">
              <a:solidFill>
                <a:srgbClr val="00B0F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Выгодное экономико – географическое расположение</a:t>
            </a:r>
          </a:p>
        </p:txBody>
      </p:sp>
      <p:pic>
        <p:nvPicPr>
          <p:cNvPr id="15" name="Picture 2" descr="D:\Рабочий стол\кар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643182"/>
            <a:ext cx="333649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86844" cy="7000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400948" cy="642942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11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3214686"/>
            <a:ext cx="4429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4357694"/>
            <a:ext cx="435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4572008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5572140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2071678"/>
            <a:ext cx="76438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экономики  города (по выручке от реализации продукции, работ и услуг  с учетом централизованных плательщиков за 2021 год) формируется за счет: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378619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1285860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Многоотраслевой  и многоукладный характер экономики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4357695"/>
            <a:ext cx="7572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643050"/>
            <a:ext cx="7429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1 января 2022 года  в городе осуществляли деятельность 789 хозяйствующих субъектов: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272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юридических лиц и 517 индивидуальных предпринимателей.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/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500034" y="2714620"/>
          <a:ext cx="750099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-142900"/>
            <a:ext cx="9286844" cy="7000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400948" cy="85725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571480"/>
            <a:ext cx="500066" cy="357190"/>
          </a:xfrm>
          <a:prstGeom prst="rect">
            <a:avLst/>
          </a:prstGeom>
        </p:spPr>
        <p:txBody>
          <a:bodyPr vert="horz" anchor="b" anchorCtr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3214686"/>
            <a:ext cx="4429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4357694"/>
            <a:ext cx="435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4572008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5572140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1714489"/>
            <a:ext cx="76438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378619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1000108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357299"/>
            <a:ext cx="7429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1142984"/>
            <a:ext cx="75724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хозяйствующих субъектов – юридических лиц по формам собственности, всего 272 единицы, в т.ч.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0" y="1785926"/>
          <a:ext cx="8001024" cy="5072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Содержимое 3" descr="Четный лист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714356"/>
            <a:ext cx="4286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714356"/>
            <a:ext cx="718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85918" y="1214423"/>
            <a:ext cx="6929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  Инфраструктурная оборудованность территории муниципального образования, наличие свободных мощностей по энергосбережению, тепло-водоснабжению, водоотведению, очистке хозбытовых стоков</a:t>
            </a:r>
            <a:endParaRPr lang="ru-RU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214414" y="3571876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2357430"/>
            <a:ext cx="778674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Инженерно-коммунальная инфраструктура г.Зимы - это :</a:t>
            </a:r>
            <a:endParaRPr kumimoji="0" lang="ru-RU" sz="1300" b="0" i="1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угольных котельных (в том числе 6 муниципальных установленной мощностью -42,16 Гкал /час);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электрокотельных (в том числе 2 муниципальных установленной мощностью – 2,5 Гкал/час);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корректирующая насосная станция, 4 подкачивающих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асосных станции, осуществляющие прием и передачу теплоэнергии от Ново-Зиминской ТЭЦ для обеспечения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теплоснабжения восточной части города;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55,4 км тепловых сетей в 2-х трубном исчислении;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водозабор (о. Черемуховый куст)  производительной мощностью – 10000 м3 сутки;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82,25 км сетей водоснабжения;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очистные сооружения производительностью – 15900 м3/сутки;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33,62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км сетей водоотведения;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канализационно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насосных станций.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Электроснабжение города осуществляется от </a:t>
            </a:r>
            <a:r>
              <a:rPr kumimoji="0" lang="ru-RU" sz="1300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98</a:t>
            </a:r>
            <a:r>
              <a:rPr kumimoji="0" lang="ru-RU" sz="130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трансформаторных подстанций.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Протяженность электрических сетей в воздушном и кабельном исполнении составляет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357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,55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км.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Свободные мощности по энергетическим и другим коммунальным ресурсам оцениваются:</a:t>
            </a:r>
            <a:endParaRPr kumimoji="0" lang="ru-RU" sz="1300" b="0" i="1" u="sng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- по  электроэнергии – 10000 КВА			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- по теплоэнергии – (Ново-Зиминская ТЭЦ) – 350 Гкал/час			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- по водоснабжению (водозабор о. Черемуховый куст)– 3-5 тыс.м.куб/сутки	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- по очистке  стоков – 9,2 тыс.м.куб. /сутки	 			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Содержимое 3" descr="Четный лист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714356"/>
            <a:ext cx="4286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714356"/>
            <a:ext cx="718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857356" y="1142985"/>
            <a:ext cx="6858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  Наличие свободных производственных и земельных площадок для реализации инвестиционных проектов в различных сферах деятельности</a:t>
            </a:r>
            <a:endParaRPr lang="ru-RU" sz="1600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214414" y="3571876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1857364"/>
            <a:ext cx="778674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sng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Земельный участок в районе п.</a:t>
            </a:r>
            <a:r>
              <a:rPr kumimoji="0" lang="ru-RU" sz="1300" b="1" i="1" u="sng" strike="noStrike" cap="none" normalizeH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Сплотка, </a:t>
            </a:r>
            <a:r>
              <a:rPr kumimoji="0" lang="ru-RU" sz="1300" b="1" i="1" u="sng" strike="noStrike" cap="none" normalizeH="0" dirty="0" err="1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промлощадка</a:t>
            </a:r>
            <a:r>
              <a:rPr lang="ru-RU" sz="1300" b="1" i="1" u="sng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 «Б»</a:t>
            </a: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i="1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Площадка пригодна для размещения технического, инженерного обеспечения, деревообрабатывающего, строительного производства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i="1" u="sng" dirty="0" smtClean="0">
              <a:solidFill>
                <a:srgbClr val="004F8A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sng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00166" y="2571746"/>
          <a:ext cx="7215238" cy="4071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2357454"/>
                <a:gridCol w="4286280"/>
              </a:tblGrid>
              <a:tr h="29389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Сводная площадка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52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Расположение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Населенный пункт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Зима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Расстояние до транспортной магистрали: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 км. до Р-255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ж/</a:t>
                      </a:r>
                      <a:r>
                        <a:rPr lang="ru-RU" sz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4,1 км. до ст. Зима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52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Удаленность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областного центра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 км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центра МО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км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ближайших промышленных объектов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м.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ближайших жилых домов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м.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18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подъездных путей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есть,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ж/</a:t>
                      </a: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нет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19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территории площадки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0,2301 га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Ограждение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Строения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40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Правовой статус площадки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собственности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условия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/ аренда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обременения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496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 инфраструктуры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Теплоснабжение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водоснабжение,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водоотведение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Очистные сооружения –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электрические сети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есть, 35-кВ, 10-кВ.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Содержимое 3" descr="Четный лист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714356"/>
            <a:ext cx="4286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714356"/>
            <a:ext cx="718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214414" y="3571876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1142984"/>
            <a:ext cx="778674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sng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Территория в районе </a:t>
            </a:r>
            <a:r>
              <a:rPr kumimoji="0" lang="ru-RU" sz="1300" b="1" i="1" u="sng" strike="noStrike" cap="none" normalizeH="0" baseline="0" dirty="0" err="1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шлаконакопителей</a:t>
            </a:r>
            <a:r>
              <a:rPr kumimoji="0" lang="ru-RU" sz="1300" b="1" i="1" u="sng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ТЭЦ-3</a:t>
            </a:r>
            <a:r>
              <a:rPr kumimoji="0" lang="ru-RU" sz="1300" b="1" i="1" u="sng" strike="noStrike" cap="none" normalizeH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1" i="1" u="sng" strike="noStrike" cap="none" normalizeH="0" dirty="0" err="1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промзоны</a:t>
            </a:r>
            <a:r>
              <a:rPr kumimoji="0" lang="ru-RU" sz="1300" b="1" i="1" u="sng" strike="noStrike" cap="none" normalizeH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п. 1 Строитель </a:t>
            </a:r>
            <a:r>
              <a:rPr kumimoji="0" lang="ru-RU" sz="1300" b="1" i="1" u="sng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ул. Садовая, 61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i="1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Площадка пригодна для размещения деревообрабатывающего, строительного производства, предприятий химической промышленности;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i="1" u="sng" dirty="0" smtClean="0">
              <a:solidFill>
                <a:srgbClr val="004F8A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sng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00166" y="1857364"/>
          <a:ext cx="7215238" cy="478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2357454"/>
                <a:gridCol w="4286280"/>
              </a:tblGrid>
              <a:tr h="34545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Сводная площадка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18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Расположение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Населенный пункт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Зима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Расстояние до транспортной магистрали: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 км. до Р-255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ж/</a:t>
                      </a:r>
                      <a:r>
                        <a:rPr lang="ru-RU" sz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 км. до ст. Зима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818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Удаленность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областного центра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 км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центра МО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км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ближайших промышленных объектов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м.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ближайших жилых домов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 км.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11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подъездных путей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ж/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проходят рядом с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площадкой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37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территории площадки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га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Ограждение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Строения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Правовой статус площадки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собственности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условия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/ аренда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обременения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36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 инфраструктуры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Теплоснабжение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водоснабжение,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водоотведение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500м3/ч. 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Очистные сооружения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есть, 10000м3/сутки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.; электрические сети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есть, 35-кВ, 10-кВ.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Содержимое 3" descr="Четный лист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714356"/>
            <a:ext cx="4286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714356"/>
            <a:ext cx="718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214414" y="3571876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1142984"/>
            <a:ext cx="778674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i="1" u="sng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300" b="1" i="1" u="sng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Глиняные карьеры п. </a:t>
            </a:r>
            <a:r>
              <a:rPr kumimoji="0" lang="ru-RU" sz="1300" b="1" i="1" u="sng" strike="noStrike" cap="none" normalizeH="0" baseline="0" dirty="0" err="1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Кирзавод</a:t>
            </a: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i="1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Площадка пригодна для размещения кирпичного завода, месторождение «Зиминское» – сырье: глина для производства кирпича;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i="1" u="sng" dirty="0" smtClean="0">
              <a:solidFill>
                <a:srgbClr val="004F8A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sng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00166" y="1857364"/>
          <a:ext cx="7215238" cy="478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2357454"/>
                <a:gridCol w="4286280"/>
              </a:tblGrid>
              <a:tr h="34545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Сводная площадка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18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Расположение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Населенный пункт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Зима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Расстояние до транспортной магистрали: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12,5 км. до Р-255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ж/</a:t>
                      </a:r>
                      <a:r>
                        <a:rPr lang="ru-RU" sz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км. до ст. Зима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818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Удаленность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областного центра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 км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центра МО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км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ближайших промышленных объектов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м.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ближайших жилых домов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 км.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11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подъездных путей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ж/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37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территории площадки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9,65 га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Ограждение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Строения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Правовой статус площадки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собственности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условия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/ аренда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обременения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36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 инфраструктуры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Теплоснабжение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водоснабжение,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водоотведение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Очистные сооружения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.; электрические сети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есть, 10-кВ.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400948" cy="35719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17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071546"/>
            <a:ext cx="7429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5.  Наличие свободных земельных участков, обеспеченных необходимой инженерной инфраструктурой, предназначенных для строительства жилых домов малоэтажной многоквартирной застройки и среднеэтажной застройки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Сформированный  земельный участок по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ул. Красноярская, 2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площадь –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7823 м2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вид разрешенного использования –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среднеэтажный жилой дом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AutoNum type="arabicPeriod"/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Сформированный земельный участок по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ул. Краснопартизанская, 41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площадь –  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4757 м2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вид разрешенного использования –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среднеэтажный жилой дом.</a:t>
            </a:r>
          </a:p>
          <a:p>
            <a:pPr marL="342900" indent="-342900" algn="just">
              <a:buAutoNum type="arabicPeriod"/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AutoNum type="arabicPeriod"/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400948" cy="35719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18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071546"/>
            <a:ext cx="750099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6.  Близкое к городу расположение месторождений общераспространенных полезных ископаемых  (кирпичная глина, глина для производства керамзита, песчано – гравийная смесь)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пределах ограниченной удаленности имеются следующие месторождения: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643050"/>
            <a:ext cx="27860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/>
          </a:p>
          <a:p>
            <a:pPr algn="ctr"/>
            <a:r>
              <a:rPr lang="ru-RU" sz="13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Мординское (кирпичная глина)</a:t>
            </a:r>
            <a:endParaRPr lang="ru-RU" sz="13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Расположено в 3,5 км. на восток от ж/дорожного полотна и 6 км. севернее ст.Зима, с западной стороны п. Мордино.</a:t>
            </a:r>
          </a:p>
          <a:p>
            <a:endParaRPr lang="ru-RU" sz="13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928935"/>
            <a:ext cx="292895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/>
          </a:p>
          <a:p>
            <a:pPr algn="ctr"/>
            <a:r>
              <a:rPr lang="ru-RU" sz="13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Шиверское (кирпичная глина)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Расположено в 2,5 км. к востоку от </a:t>
            </a:r>
            <a:r>
              <a:rPr lang="ru-RU" sz="1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дорожного полотна, в 8 км. от ст. Зима.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3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4071942"/>
            <a:ext cx="27146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/>
          </a:p>
          <a:p>
            <a:pPr algn="ctr"/>
            <a:r>
              <a:rPr lang="ru-RU" sz="13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Услонское (глина для производства керамзита</a:t>
            </a:r>
            <a:r>
              <a:rPr lang="ru-RU" sz="13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Расположено в 5 км. к северо – западу от ж/дорожной станции Зима, в 0,6 км к северо – западу от д.Услон. / дорожного полотна, в 8 км. от ст. Зима.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3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1313579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786058"/>
            <a:ext cx="2428892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stapel_bakstenen_-_pile_of_bricks_2005_frug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3" y="3214686"/>
            <a:ext cx="2500330" cy="1583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c6bc0491714319ed173bdc0edc9b7f1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5000636"/>
            <a:ext cx="2285989" cy="1643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5828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400948" cy="35719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19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071546"/>
            <a:ext cx="750099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42852"/>
            <a:ext cx="3714776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/>
          </a:p>
          <a:p>
            <a:pPr algn="ctr"/>
            <a:r>
              <a:rPr lang="ru-RU" sz="13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Окское (песчано-гравийная смесь</a:t>
            </a:r>
            <a:r>
              <a:rPr lang="ru-RU" sz="13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расположено в 2,5 км к востоку от ст. Зима, на левом берегу     р. Оки. </a:t>
            </a:r>
          </a:p>
          <a:p>
            <a:pPr algn="ctr"/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Зиминское (карьер №1) песчано-гравийная смесь</a:t>
            </a:r>
            <a:r>
              <a:rPr lang="ru-RU" sz="13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Располагается на 1599 км ВСЖД в 3,5 км от </a:t>
            </a:r>
            <a:r>
              <a:rPr lang="ru-RU" sz="1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/дорожной линии и в 4 км к северо-востоку от ст. Зима на левом берегу р. Оки.</a:t>
            </a:r>
          </a:p>
          <a:p>
            <a:pPr algn="ctr"/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Зиминское (карьер №2) песчано-гравийная смесь</a:t>
            </a:r>
            <a:endParaRPr lang="ru-RU" sz="13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Месторождение расположено вблизи станции Ока-2, в 3,1 км. к северу, правый берег р. Оки </a:t>
            </a:r>
          </a:p>
          <a:p>
            <a:endParaRPr lang="ru-RU" sz="13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2428868"/>
            <a:ext cx="392909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/>
          </a:p>
          <a:p>
            <a:pPr algn="ctr"/>
            <a:r>
              <a:rPr lang="ru-RU" sz="13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Ухтуйское ( песчано-гравийная смесь)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Расположено в русле р.Оки в 4,5 км ниже г. Зимы. Стоит на госбалансе в резерве области.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3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Месторождение песчано-гравийной смеси </a:t>
            </a:r>
            <a:r>
              <a:rPr lang="ru-RU" sz="13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Полячиха</a:t>
            </a:r>
            <a:endParaRPr lang="ru-RU" sz="13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Расположено в 2 км. к востоку от д. </a:t>
            </a:r>
            <a:r>
              <a:rPr lang="ru-RU" sz="1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Ивашкино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 5 км к югу от г. Зимы.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214290"/>
            <a:ext cx="37862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/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Норинское (песчано – гравийная смесь)</a:t>
            </a:r>
            <a:r>
              <a:rPr lang="ru-RU" sz="13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Расположено в 2,5 км от ж/дорожной станции Зима на северо – восточной окраине д. Норы, на правом берегу р. Оки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 – Норинское (песчано-гравийная смесь)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Расположено в 3 км. к западу от д. Норы</a:t>
            </a:r>
          </a:p>
          <a:p>
            <a:pPr algn="ctr"/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Мординское (песчано-гравийная смесь)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Расположено в 5 км. к северу от г. Зима</a:t>
            </a:r>
          </a:p>
        </p:txBody>
      </p:sp>
      <p:pic>
        <p:nvPicPr>
          <p:cNvPr id="16" name="Рисунок 15" descr="0ix72aC0d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5143512"/>
            <a:ext cx="2100894" cy="1504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1436374010ghh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4500570"/>
            <a:ext cx="2262182" cy="1857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IMG_69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4857760"/>
            <a:ext cx="2024077" cy="1768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етный лист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8684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5357850" cy="34765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142984"/>
            <a:ext cx="7929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ИСТОРИЧЕСКАЯ  СПРАВКА</a:t>
            </a:r>
            <a:endParaRPr lang="ru-RU" sz="1600" b="1" dirty="0">
              <a:solidFill>
                <a:srgbClr val="00B0F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4942" y="1714488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3786190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3786190"/>
            <a:ext cx="76438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                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1925 году  поселению присвоен статус города. 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Законом Иркутской области от 16 декабря 2004 г. N 85-ОЗ "О статусе и границах Зиминского городского муниципального образования Иркутской области" Зиминское городское муниципальное образование наделено статусом городского округа и установлены его границы в соответствии с картографическим описанием.</a:t>
            </a:r>
            <a:endParaRPr lang="ru-RU" sz="1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День города Зимы отмечается в последнее воскресенье июня.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В настоящее время административно-территориальная единица г. Зима – это город областного подчинения, центр административного района Иркутской области, крупная опорная железнодорожная станция Восточно - Сибирской железной дороги.</a:t>
            </a: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216128_html_m1cd257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500174"/>
            <a:ext cx="2428892" cy="1619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15" name="Рисунок 14" descr="homealbum999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3143248"/>
            <a:ext cx="2959091" cy="1571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16" name="Прямоугольник 15"/>
          <p:cNvSpPr/>
          <p:nvPr/>
        </p:nvSpPr>
        <p:spPr>
          <a:xfrm>
            <a:off x="1357290" y="1571612"/>
            <a:ext cx="485778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Город Зима -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 из старейших поселений Восточной Сибири, возникшее в первой половине ХVIII века. В переписанных от руки ведомостях «Ревизские сказки» имеется ссылка о существовании «Зиминского станца» уже в 1743 г. Свое развитие оно получило как ямская станция в связи с прокладкой Московско-Сибирского гужевого тракта и устройством паромной переправы через реку Оку.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3357562"/>
            <a:ext cx="45720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сооружением Транссибирской железнодорожной магистрали в 1895 году появилась маленькая железнодорожная станция Зима, получившая свое название от уже существовавшего к тому времени селения.</a:t>
            </a:r>
            <a:endParaRPr lang="ru-R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400948" cy="35719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071546"/>
            <a:ext cx="750099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свободных трудовых ресурсов с поставленной системой профессионально – технического обучения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714348" y="1928802"/>
          <a:ext cx="690565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400948" cy="35719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21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071546"/>
            <a:ext cx="75009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в городе учреждений начального и среднего профессионального образования предполагает возможность на месте готовить квалифицированные кадры рабочих специальностей 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8" name="Рисунок 7" descr="B16b57d7a50ea06e34d5246c647a2ec7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1714488"/>
            <a:ext cx="2000264" cy="1502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tehex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3071810"/>
            <a:ext cx="1671267" cy="1269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85720" y="1857364"/>
            <a:ext cx="671517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ГБПОУ Иркутской области </a:t>
            </a:r>
          </a:p>
          <a:p>
            <a:pPr algn="ctr"/>
            <a:r>
              <a:rPr lang="ru-RU" sz="1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«Зиминский железнодорожный техникум»</a:t>
            </a:r>
          </a:p>
          <a:p>
            <a:pPr algn="ctr"/>
            <a:endPara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Подготовка специалистов для предприятий железнодорожного узла ст. Зима: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машинист локомотива (электровоза);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машинист локомотива (тепловоза);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слесарь – электрик по ремонту электрооборудования подвижного состава (электровозов, электропоездов).</a:t>
            </a:r>
          </a:p>
          <a:p>
            <a:pPr algn="just"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специальностям, востребованным на рынке труда города: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сварщик;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электромонтер ЖКХ;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повар, кондитер;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продавец, контролер – кассир;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парикмахерское искусство.</a:t>
            </a:r>
          </a:p>
          <a:p>
            <a:pPr algn="just"/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Ежегодно из стен данного учебного заведения выпускается более 190 специалистов.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Общая численность учащихся  - 716 человек.</a:t>
            </a:r>
          </a:p>
          <a:p>
            <a:pPr algn="just"/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dsc_03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4214818"/>
            <a:ext cx="1714512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b165fd992f3b735eaba044ab8614dc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5357826"/>
            <a:ext cx="1755462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400948" cy="35719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071546"/>
            <a:ext cx="750099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285860"/>
            <a:ext cx="67151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ПОУ «Зиминский учебно – спортивный центр ДОСААФ России Иркутской области»</a:t>
            </a:r>
          </a:p>
          <a:p>
            <a:pPr algn="ctr"/>
            <a:endPara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Подготовка  специалистов массовых технических профессий и развитие технического творчества;</a:t>
            </a:r>
          </a:p>
          <a:p>
            <a:pPr algn="ctr"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Подготовка граждан по военно – учетным специальностям;</a:t>
            </a:r>
          </a:p>
          <a:p>
            <a:pPr algn="ctr"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Патриотическое (военно  - патриотическое) воспитание граждан.</a:t>
            </a:r>
          </a:p>
          <a:p>
            <a:pPr algn="just"/>
            <a:endPara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сегодняшний день Зиминский ДОСААФ не останавливается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достигнутом, разрабатывая программы по обучению и другим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специальностям, востребованным на рынке труда</a:t>
            </a:r>
          </a:p>
          <a:p>
            <a:pPr algn="just"/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29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1857364"/>
            <a:ext cx="1857407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логоти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3500438"/>
            <a:ext cx="1848539" cy="1443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022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5072074"/>
            <a:ext cx="2222316" cy="1553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00948" cy="91914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42984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CCFF"/>
                </a:solidFill>
                <a:latin typeface="Arial Black" pitchFamily="34" charset="0"/>
                <a:cs typeface="Times New Roman" pitchFamily="18" charset="0"/>
              </a:rPr>
              <a:t>БЛАГОПРИЯТНЫЙ   БИЗНЕС - КЛИМАТ</a:t>
            </a:r>
            <a:endParaRPr lang="ru-RU" sz="1600" b="1" dirty="0">
              <a:solidFill>
                <a:srgbClr val="00CCFF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500174"/>
            <a:ext cx="7286676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Развитый сектор малого и среднего предпринимательства</a:t>
            </a:r>
          </a:p>
          <a:p>
            <a:pPr algn="ctr"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Наличие инфраструктуры поддержки малого и среднего предпринимательства</a:t>
            </a:r>
          </a:p>
          <a:p>
            <a:pPr algn="ctr"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Сформированность муниципальной законодательной базы по поддержке предпринимательства и улучшению инвестиционного климата</a:t>
            </a:r>
          </a:p>
          <a:p>
            <a:pPr algn="just"/>
            <a:endParaRPr lang="ru-RU" sz="115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Малый и средний бизнес г. Зимы – это</a:t>
            </a:r>
            <a:r>
              <a:rPr lang="ru-RU" sz="1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654 </a:t>
            </a:r>
            <a:r>
              <a:rPr lang="ru-RU" sz="1400" b="1" i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хозяйствующих субъекта: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среднее, 136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малых и микро предприятий и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517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индивидуальных предпринимателей, осуществляющих деятельность без образования юридического лица.</a:t>
            </a:r>
          </a:p>
          <a:p>
            <a:pPr algn="ctr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428596" y="3214686"/>
          <a:ext cx="7286676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Содержимое 3" descr="Четный лист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7290" y="714356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714356"/>
            <a:ext cx="71438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1142984"/>
            <a:ext cx="450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малых и средних предприятий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214414" y="1214422"/>
          <a:ext cx="7715304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етный лист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5357850" cy="34765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25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58" y="1142984"/>
            <a:ext cx="76438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ИНФРАСТРУКТУРА ПОДДЕРЖКИ МАЛОГО И СРЕДНЕГО ПРЕДПРИНИМАТЕЛЬСТВА </a:t>
            </a:r>
            <a:endParaRPr lang="ru-RU" sz="1600" dirty="0">
              <a:solidFill>
                <a:srgbClr val="FF66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8000" y="1714489"/>
            <a:ext cx="7956000" cy="8617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indent="450000" algn="ctr"/>
            <a:r>
              <a:rPr lang="ru-RU" sz="1300" b="1" dirty="0" smtClean="0">
                <a:solidFill>
                  <a:srgbClr val="0099FF"/>
                </a:solidFill>
                <a:latin typeface="Arial Black" pitchFamily="34" charset="0"/>
              </a:rPr>
              <a:t>СОВЕТ ПО РАЗВИТИЮ МАЛОГО И СРЕДНЕГО ПРЕДПРИНИМАТЕЛЬСТВА ГОРОДА ЗИМЫ</a:t>
            </a:r>
          </a:p>
          <a:p>
            <a:pPr indent="450000" algn="ctr"/>
            <a:r>
              <a:rPr lang="ru-RU" sz="12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(коллегиальный совещательный и консультативный орган при администрации</a:t>
            </a:r>
          </a:p>
          <a:p>
            <a:pPr indent="450000" algn="ctr"/>
            <a:r>
              <a:rPr lang="ru-RU" sz="12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Зиминского городского муниципального образования)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2571744"/>
            <a:ext cx="4429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Выработка и реализация предложений по развитию малого и среднего предпринимательства, привлечение граждан, общественных объединений и СМИ к обсуждению вопросов касающихся сферы МиСП, осуществление общественной экспертизы нормативных актов города Зимы, касающихся сферы деятельности МиСП. 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2571744"/>
            <a:ext cx="35004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665390, Иркутская область, г. Зима, ул. Ленина, 5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(39554) 3-12-08, (39554) 3-17-85.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 ekonzima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205@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mail@zimadm.ru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Председатель Совета: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Гудов Алексей Владимирович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8000" y="3786190"/>
            <a:ext cx="7956000" cy="4924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rgbClr val="0099FF"/>
                </a:solidFill>
                <a:latin typeface="Arial Black" pitchFamily="34" charset="0"/>
                <a:cs typeface="Times New Roman" pitchFamily="18" charset="0"/>
              </a:rPr>
              <a:t>Микрокредитная компания «ФОНД ПОДДЕРЖКИ МАЛОГО И СРЕДНЕГО ПРЕДПРИНИМАТЕЛЬСТВА ГОРОДА ЗИМЫ И ЗИМИНСКОГО РАЙОНА»</a:t>
            </a:r>
            <a:endParaRPr lang="ru-RU" sz="1300" dirty="0">
              <a:solidFill>
                <a:srgbClr val="0099FF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14414" y="4357695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Микрофинансовая деятельность по кредитованию субъектов малого и среднего предпринимательства.</a:t>
            </a:r>
          </a:p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Портфель займов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51,46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just">
              <a:lnSpc>
                <a:spcPct val="150000"/>
              </a:lnSpc>
            </a:pPr>
            <a:r>
              <a:rPr lang="ru-RU" sz="1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Среднегодовое количество предоставляемых займов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65 ед.</a:t>
            </a:r>
          </a:p>
          <a:p>
            <a:pPr algn="just">
              <a:lnSpc>
                <a:spcPct val="150000"/>
              </a:lnSpc>
            </a:pPr>
            <a:r>
              <a:rPr lang="ru-RU" sz="1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Размер микрозайма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3 млн. руб.</a:t>
            </a:r>
          </a:p>
          <a:p>
            <a:pPr algn="just">
              <a:lnSpc>
                <a:spcPct val="150000"/>
              </a:lnSpc>
            </a:pPr>
            <a:r>
              <a:rPr lang="ru-RU" sz="1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предоставления микрозайма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3 мес. до 3 лет</a:t>
            </a:r>
          </a:p>
          <a:p>
            <a:pPr algn="just">
              <a:lnSpc>
                <a:spcPct val="150000"/>
              </a:lnSpc>
            </a:pPr>
            <a:r>
              <a:rPr lang="ru-RU" sz="1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Процентная ставка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(в зависимости от срока и суммы микрозайма) –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9% до 10% 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60" y="4357694"/>
            <a:ext cx="3000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665390, Иркутская область, г. Зима,         ул. Коммунистическая, д. 44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Тел:  8 (904)-131-87-76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е-mail: mfp_admzima2013@mail.ru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Директор:</a:t>
            </a:r>
          </a:p>
          <a:p>
            <a:pPr algn="ctr"/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Патрахина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Светлана Сергеевна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00948" cy="91914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26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142984"/>
            <a:ext cx="7929586" cy="2923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rgbClr val="0099FF"/>
                </a:solidFill>
                <a:latin typeface="Arial Black" pitchFamily="34" charset="0"/>
                <a:cs typeface="Times New Roman" pitchFamily="18" charset="0"/>
              </a:rPr>
              <a:t>ОРГАНИЗАЦИИ, ОКАЗЫВАЮЩИЕ УСЛУГИ В СФЕРЕ БУХГАЛТЕРСКОГО УЧЕТА</a:t>
            </a:r>
            <a:endParaRPr lang="ru-RU" sz="1300" dirty="0">
              <a:solidFill>
                <a:srgbClr val="0099FF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500174"/>
            <a:ext cx="35718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ИП Григорьева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1857364"/>
            <a:ext cx="314327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665390, Иркутская область, г. Зима, ул. Клименко, д.33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тел.  8 (950) 082 80 48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е-mail: </a:t>
            </a:r>
            <a:r>
              <a:rPr lang="en-US" sz="1200" dirty="0" smtClean="0"/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buhslushba@mail.ru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Директор:  ИП Григорьева Виктория Васильевна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1934" y="1500174"/>
            <a:ext cx="3929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ООО «Компания бухгалтерский учет»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71934" y="1785926"/>
            <a:ext cx="3857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665393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Иркутская область, г. Зима, ул. Куйбышева, д.136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 8 (902) 174 74 00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е-mail: 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vlasova.svetlana.66@rambler.ru</a:t>
            </a: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Директор: Власова Мария Юрьевна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42976" y="3143248"/>
            <a:ext cx="3286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Декларант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57290" y="3357562"/>
            <a:ext cx="4214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665390, Иркутская область, г. Зима, ул. Октябрьская, д.74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 8 (950) 064 69 33, 8 (3952) 3-20-13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е-mail: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irina.afonina74@yandex.ru</a:t>
            </a: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Директор: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Афонина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Ирина Владимировна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 descr="экономи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57694"/>
            <a:ext cx="7965586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00948" cy="91914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27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1142984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</a:rPr>
              <a:t>Муниципальная нормативно – правовая база по поддержке предпринимательства и улучшения инвестиционного климата</a:t>
            </a:r>
            <a:endParaRPr lang="ru-RU" sz="1400" dirty="0">
              <a:solidFill>
                <a:srgbClr val="FF6600"/>
              </a:solidFill>
              <a:latin typeface="Arial Black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214282" y="1714486"/>
          <a:ext cx="8786874" cy="4894127"/>
        </p:xfrm>
        <a:graphic>
          <a:graphicData uri="http://schemas.openxmlformats.org/drawingml/2006/table">
            <a:tbl>
              <a:tblPr firstRow="1" bandRow="1">
                <a:effectLst>
                  <a:outerShdw dist="50800" dir="5400000" sx="1000" sy="1000" algn="ctr" rotWithShape="0">
                    <a:srgbClr val="000000"/>
                  </a:outerShdw>
                </a:effectLst>
                <a:tableStyleId>{5C22544A-7EE6-4342-B048-85BDC9FD1C3A}</a:tableStyleId>
              </a:tblPr>
              <a:tblGrid>
                <a:gridCol w="4556157"/>
                <a:gridCol w="4230717"/>
              </a:tblGrid>
              <a:tr h="31826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Малое и среднее предпринимательство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Инвестиционная деятельность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1869">
                <a:tc>
                  <a:txBody>
                    <a:bodyPr/>
                    <a:lstStyle/>
                    <a:p>
                      <a:pPr algn="just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Постановление администрации ЗГМО от 27.01.2021г. №</a:t>
                      </a:r>
                      <a:r>
                        <a:rPr kumimoji="0" lang="ru-RU" sz="9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38 </a:t>
                      </a: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 утверждении Положения о Совете по развитию малого и среднего предпринимательства  и утверждении  состава Совета»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Постановление администрации ЗГМО от 06.02.2015г. №198 «Об утверждении Правил  осуществления  капитальных вложений  в объекты  муниципальной собственности   за счет средств  бюджета Зиминского городского муниципального образования»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8523">
                <a:tc>
                  <a:txBody>
                    <a:bodyPr/>
                    <a:lstStyle/>
                    <a:p>
                      <a:pPr algn="just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Постановление администрации ЗГМО от 24.04.2020г. №375 «О приоритетных направлениях развития малого и среднего предпринимательства в г.Зиме»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Постановление администрации ЗГМО от 06.02.2015г. №199 «Об утверждении Порядка принятия  решения  о подготовке  и реализации  бюджетных инвестиций  за счет средств  бюджета Зиминского городского муниципального образования»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3135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3. Постановление администрации ЗГМО от 15.02.2018г. № 179 «Об утверждении Положения о предоставлении субсидии из бюджета ЗГМО  в целях возмещения части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затрат субъектам малого и среднего предпринимательства, связанных с реализацией  проекта в приоритетных направлениях развития малого и среднего предпринимательства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endParaRPr lang="ru-RU" sz="9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Решение Думы </a:t>
                      </a:r>
                      <a:r>
                        <a:rPr kumimoji="0" lang="ru-RU" sz="9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Зиминского</a:t>
                      </a: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городского муниципального образования от 23.11.2017г. №  306 «Об основных положениях предоставления муниципальной поддержки инвестиционной деятельности</a:t>
                      </a:r>
                      <a:r>
                        <a:rPr kumimoji="0" lang="ru-RU" sz="9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Зиминском городском муниципальном образовании» (в ред. решения Думы ЗГМО от 25.10.2017 №386)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137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4. Постановление  администрации ЗГМО от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21. 05. 2018г. № 666 «О внесении изменений в Положение о предоставлении субсидий из бюджета ЗГМО в целях возмещения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части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затрат субъектам малого и среднего предпринимательства, связанных с реализацией  проекта в приоритетных направлениях развития малого и среднего предпринимательства»</a:t>
                      </a:r>
                      <a:endParaRPr lang="ru-RU" sz="9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Решение Думы </a:t>
                      </a:r>
                      <a:r>
                        <a:rPr kumimoji="0" lang="ru-RU" sz="9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Зиминского</a:t>
                      </a: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городского муниципального образования от 28.11.2019</a:t>
                      </a:r>
                      <a:r>
                        <a:rPr kumimoji="0" lang="ru-RU" sz="9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№23 «Об утверждении Положения  «О земельном налоге на территории </a:t>
                      </a:r>
                      <a:r>
                        <a:rPr kumimoji="0" lang="ru-RU" sz="9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Зиминского</a:t>
                      </a:r>
                      <a:r>
                        <a:rPr kumimoji="0" lang="ru-RU" sz="9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городского муниципального образования</a:t>
                      </a: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»»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88059"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Постановление администрации ЗГМО от 04.12.2018 г. № 1647 «Об утверждении административного регламента предоставления муниципальной услуги «Предоставление субсидий из бюджета Зиминского городского муниципального образования в целях возмещения части затрат субъектов малого и среднего предпринимательства, связанных с реализацией проекта в приоритетных направлениях развития малого и среднего предпринимательства»»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Постановление администрации ЗГМО от 29.11.2017г. № 2107 «Об утверждении Положения о порядке ведения реестра инвестиционных проектов города Зимы»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88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Постановление администрации ЗГМО от 30.10.2019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№1112 «Об утверждении муниципальной программы ЗГМО «Содействие развитию малого и среднего предпринимательства г. Зимы» на 2020-2024гг.» (в ред. постановления администрации ЗГМО от 01.02.2022 №88)</a:t>
                      </a:r>
                      <a:endParaRPr lang="ru-RU" sz="900" u="none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Постановление администрации ЗГМО от 29.11.2017г. № 2108 «Об утверждении Порядка</a:t>
                      </a:r>
                      <a:r>
                        <a:rPr kumimoji="0" lang="ru-RU" sz="9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оценки общей эффективности инвестиционных проектов и проведения мониторинга  их реализации</a:t>
                      </a: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5722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00948" cy="91914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28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285720" y="1117846"/>
          <a:ext cx="7572428" cy="5442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3500462"/>
              </a:tblGrid>
              <a:tr h="3563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Малое и среднее предпринимательство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Инвестиционная деятельность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9743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 Постановление администрации ЗГМО от</a:t>
                      </a:r>
                      <a:r>
                        <a:rPr kumimoji="0" lang="ru-RU" sz="9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20.06.2017г. №1073 «Об утверждении порядка формирования, ведения и обязательного опубликования перечня муниципального имущества, свободного от прав третьих лиц (за исключением имущественных прав субъектов  малого и среднего предпринимательства)» (в ред. постановлений администрации</a:t>
                      </a:r>
                      <a:r>
                        <a:rPr kumimoji="0" lang="ru-RU" sz="9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ЗГМО от 06.08.2018 №1067, от 30.12.2020 №1084</a:t>
                      </a: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7. Постановление администрации ЗГМО от 07.12.2017г. № 2152 «Об утверждении Порядка предоставления  инвесторам инвестиционных проектов  бюджетных инвестиций»</a:t>
                      </a:r>
                      <a:endParaRPr lang="ru-RU" sz="9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40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 Постановление администрации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ЗГМО от 06.10.2017г. №1722 «Об утверждении Положения об оказании имущественной поддержки субъектам малого и среднего предпринимательства и организациям, образующим инфраструктуру поддержки малого и среднего предпринимательства, в виде передачи в аренду имущества ЗГМО» (в ред. постановления администрации ЗГМО от 30.12.2020 №1083)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8. Постановление администрации ЗГМО от 12.12.2017г. № 2186 «О контрольных сроках прохождения</a:t>
                      </a:r>
                      <a:r>
                        <a:rPr kumimoji="0" lang="ru-RU" sz="9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разрешительных процедур для инвесторов»</a:t>
                      </a:r>
                      <a:endParaRPr lang="ru-RU" sz="9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261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9. Постановление администрации ЗГМО от 08.06.2020г. № 474 «Об утверждении перечня муниципального имущества, свободного от прав третьих лиц (за исключением имущественных прав субъектов малого и среднего предпринимательства) в новой редакции»</a:t>
                      </a:r>
                      <a:endParaRPr lang="ru-RU" sz="9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9. </a:t>
                      </a:r>
                      <a:r>
                        <a:rPr kumimoji="0" lang="ru-RU" sz="9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Решение Думы </a:t>
                      </a:r>
                      <a:r>
                        <a:rPr kumimoji="0" lang="ru-RU" sz="9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Зиминского</a:t>
                      </a:r>
                      <a:r>
                        <a:rPr kumimoji="0" lang="ru-RU" sz="9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городского муниципального образования от 21.12.2017г. №  320 О внесении изменений в решение Думы </a:t>
                      </a:r>
                      <a:r>
                        <a:rPr kumimoji="0" lang="ru-RU" sz="9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Зиминского</a:t>
                      </a:r>
                      <a:r>
                        <a:rPr kumimoji="0" lang="ru-RU" sz="9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городского муниципального образования от 21.02.2017 № 240 «Об утверждении  положения о порядке определения  размера арендной платы  за земельные участки, находящиеся в муниципальной собственности </a:t>
                      </a:r>
                      <a:r>
                        <a:rPr kumimoji="0" lang="ru-RU" sz="900" kern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Зиминского</a:t>
                      </a:r>
                      <a:r>
                        <a:rPr kumimoji="0" lang="ru-RU" sz="9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городского муниципального образования»</a:t>
                      </a:r>
                      <a:endParaRPr lang="ru-RU" sz="9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175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10. </a:t>
                      </a: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Постановление администрации ЗГМО от 15.05.2014г. № 839 «О конкурсе «Лучший предприниматель г. Зимы» (в редакции постановления  администрации ЗГМО от 08.05.2015г. № 795, от 05.04.2016г. № 457).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10. Постановление администрации ЗГМО от 09.01.2018г. № 9 «Об утверждении</a:t>
                      </a:r>
                      <a:r>
                        <a:rPr kumimoji="0" lang="ru-RU" sz="9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Порядка предоставления инвестору льготных условий  пользования землей, находящейся в муниципальной собственности ЗГМО»</a:t>
                      </a:r>
                      <a:endParaRPr lang="ru-RU" sz="9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3922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11. Постановление администрации ЗГМО от 27.03.2013г. № 675 «О проведении мероприятия «Фестиваль бизнеса»</a:t>
                      </a:r>
                      <a:endParaRPr lang="ru-RU" sz="9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11. </a:t>
                      </a:r>
                      <a:r>
                        <a:rPr kumimoji="0" lang="ru-RU" sz="9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Решение Думы </a:t>
                      </a:r>
                      <a:r>
                        <a:rPr kumimoji="0" lang="ru-RU" sz="9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Зиминского</a:t>
                      </a:r>
                      <a:r>
                        <a:rPr kumimoji="0" lang="ru-RU" sz="9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городского муниципального образования от 25.01.2018г. №  327 </a:t>
                      </a:r>
                      <a:r>
                        <a:rPr kumimoji="0" lang="ru-RU" sz="9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«Об утверждении  Порядка предоставления  инвесторам инвестиционных проектов муниципальных гарантий» (в ред. решения Думы ЗГМО от 31.01.2019 №409)</a:t>
                      </a:r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 Решение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Думы  </a:t>
                      </a:r>
                      <a:r>
                        <a:rPr lang="ru-RU" sz="9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Зиминского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городского муниципального образования от 25.10.2018г. № 385 «Об утверждении Порядка предоставления льгот по земельному налогу инвесторам инвестиционных проектов, включенных в реестр инвестиционных проектов города Зимы»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етный лист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5357850" cy="34765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29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142984"/>
            <a:ext cx="7786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СПРАВОЧНАЯ ИНФОРМАЦИЯ ДЛЯ ИНВЕСТОРОВ И ПРЕДПРИНИМАТЕЛЕЙ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48" y="1714488"/>
            <a:ext cx="3714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solidFill>
                <a:srgbClr val="0099FF"/>
              </a:solidFill>
              <a:latin typeface="Arial Black" pitchFamily="34" charset="0"/>
            </a:endParaRPr>
          </a:p>
          <a:p>
            <a:pPr algn="ctr"/>
            <a:endParaRPr lang="ru-RU" sz="1200" b="1" dirty="0" smtClean="0">
              <a:solidFill>
                <a:srgbClr val="0099FF"/>
              </a:solidFill>
              <a:latin typeface="Arial Black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0099FF"/>
                </a:solidFill>
                <a:latin typeface="Arial Black" pitchFamily="34" charset="0"/>
              </a:rPr>
              <a:t>Администрация Зиминского городского  муниципального образования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2143116"/>
            <a:ext cx="37861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665390, Иркутская область, г. Зима, ул. Ленина, 5</a:t>
            </a:r>
          </a:p>
          <a:p>
            <a:pPr algn="ctr" font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тел.: 8(39554) 3-17-85</a:t>
            </a:r>
          </a:p>
          <a:p>
            <a:pPr algn="ctr" font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факс: 8(39554) 3-16-52</a:t>
            </a:r>
          </a:p>
          <a:p>
            <a:pPr algn="ctr" font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 mail@zimadm.ru</a:t>
            </a:r>
          </a:p>
          <a:p>
            <a:pPr algn="ctr" font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Официальный сайт: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http://www.zimadm.ru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Глава администрации:</a:t>
            </a:r>
          </a:p>
          <a:p>
            <a:pPr algn="ctr" font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Коновалов Андрей Николаевич</a:t>
            </a:r>
          </a:p>
          <a:p>
            <a:pPr algn="r" font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6348" y="3786190"/>
            <a:ext cx="3857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solidFill>
                <a:srgbClr val="0099FF"/>
              </a:solidFill>
              <a:latin typeface="Arial Black" pitchFamily="34" charset="0"/>
            </a:endParaRPr>
          </a:p>
          <a:p>
            <a:pPr algn="ctr"/>
            <a:endParaRPr lang="ru-RU" sz="1200" b="1" dirty="0" smtClean="0">
              <a:solidFill>
                <a:srgbClr val="0099FF"/>
              </a:solidFill>
              <a:latin typeface="Arial Black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0099FF"/>
                </a:solidFill>
                <a:latin typeface="Arial Black" pitchFamily="34" charset="0"/>
              </a:rPr>
              <a:t>Управление экономической и инвестиционной политики администрации ЗГМО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4429132"/>
            <a:ext cx="37861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665390, Иркутская область, г. Зима, ул. Ленина, 5</a:t>
            </a:r>
          </a:p>
          <a:p>
            <a:pPr algn="ctr" font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тел.: 8(39554) 3-12-08</a:t>
            </a:r>
          </a:p>
          <a:p>
            <a:pPr algn="ctr" font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ekonzima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205@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Официальный сайт: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http://www.zimadm.ru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Начальник: Степанова Людмила Викторовна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1142976" y="1857364"/>
          <a:ext cx="3929090" cy="500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етный лист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5357850" cy="34765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214422"/>
            <a:ext cx="7929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ОБЩИЕ СВЕДЕНИЯ</a:t>
            </a:r>
            <a:endParaRPr lang="ru-RU" sz="1600" b="1" dirty="0">
              <a:solidFill>
                <a:srgbClr val="00B0F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500174"/>
            <a:ext cx="3357586" cy="2196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14000"/>
              </a:lnSpc>
              <a:spcAft>
                <a:spcPts val="600"/>
              </a:spcAft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Административные  сведения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Зиминское городское муниципальное образование имеет статус городского округа и входит в состав Иркутской области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Автомобильный код региона: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38, 138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Телефонный код: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39554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Часовой пояс: 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MSK +5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Административный центр: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Зима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площад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929066"/>
            <a:ext cx="571504" cy="6429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1670" y="3929067"/>
            <a:ext cx="2071702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spcAft>
                <a:spcPts val="600"/>
              </a:spcAft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Площадь территории</a:t>
            </a:r>
          </a:p>
          <a:p>
            <a:pPr marL="342900" indent="-342900" algn="ctr">
              <a:lnSpc>
                <a:spcPct val="114000"/>
              </a:lnSpc>
              <a:spcAft>
                <a:spcPts val="60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52,85 кв.км.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численност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4857760"/>
            <a:ext cx="714380" cy="12001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00232" y="4929199"/>
            <a:ext cx="2500330" cy="172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Численность населения </a:t>
            </a:r>
          </a:p>
          <a:p>
            <a:pPr marL="342900" indent="-342900"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30,3 тыс.чел.</a:t>
            </a:r>
          </a:p>
          <a:p>
            <a:pPr marL="342900" indent="-342900"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Плотность</a:t>
            </a:r>
          </a:p>
          <a:p>
            <a:pPr marL="342900" indent="-342900"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574 чел./кв.км.</a:t>
            </a:r>
          </a:p>
          <a:p>
            <a:pPr marL="342900" indent="-342900" algn="ctr">
              <a:lnSpc>
                <a:spcPct val="114000"/>
              </a:lnSpc>
              <a:spcAft>
                <a:spcPts val="600"/>
              </a:spcAft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114000"/>
              </a:lnSpc>
              <a:spcAft>
                <a:spcPts val="600"/>
              </a:spcAft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6143644"/>
            <a:ext cx="7429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sre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1714488"/>
            <a:ext cx="4071966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00948" cy="91914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2" name="Рисунок 21" descr="1-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1546"/>
            <a:ext cx="8000960" cy="57864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0034" y="4429132"/>
            <a:ext cx="1714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43 до -47 °C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перепад годовых температур.</a:t>
            </a:r>
          </a:p>
        </p:txBody>
      </p:sp>
      <p:pic>
        <p:nvPicPr>
          <p:cNvPr id="10" name="Рисунок 9" descr="климат 2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28934"/>
            <a:ext cx="600000" cy="523810"/>
          </a:xfrm>
          <a:prstGeom prst="rect">
            <a:avLst/>
          </a:prstGeom>
        </p:spPr>
      </p:pic>
      <p:pic>
        <p:nvPicPr>
          <p:cNvPr id="9" name="Рисунок 8" descr="климат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43116"/>
            <a:ext cx="619125" cy="60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1472" y="2071678"/>
            <a:ext cx="2786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4500 часов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ежегодное количество солнечного света.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72" y="2786058"/>
            <a:ext cx="2928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179 дней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 периода со среднесуточной температурой ниже 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°C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472" y="3643314"/>
            <a:ext cx="2143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-1,6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°C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годовая температура воздуха в Зиме.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1071547"/>
            <a:ext cx="7500990" cy="113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14000"/>
              </a:lnSpc>
              <a:spcAft>
                <a:spcPts val="600"/>
              </a:spcAf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Климатические условия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Значительная удаленность от морей и расположение в центре Азиатского материка придают климату резко континентальный характер, температура воздуха варьируется  от −40-50 °C зимой до +30-45 °C летом. </a:t>
            </a:r>
          </a:p>
        </p:txBody>
      </p:sp>
      <p:pic>
        <p:nvPicPr>
          <p:cNvPr id="12" name="Рисунок 11" descr="климат 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72008"/>
            <a:ext cx="504825" cy="552450"/>
          </a:xfrm>
          <a:prstGeom prst="rect">
            <a:avLst/>
          </a:prstGeom>
        </p:spPr>
      </p:pic>
      <p:pic>
        <p:nvPicPr>
          <p:cNvPr id="11" name="Рисунок 10" descr="климат 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714752"/>
            <a:ext cx="485775" cy="62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400948" cy="92869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3214686"/>
            <a:ext cx="4429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4357694"/>
            <a:ext cx="435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4572008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5572140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1142984"/>
            <a:ext cx="3996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Образование</a:t>
            </a:r>
            <a:endParaRPr lang="ru-RU" b="1" dirty="0">
              <a:solidFill>
                <a:srgbClr val="00B0F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1571612"/>
            <a:ext cx="607223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Зиминском городском муниципальном образовании созданы условия для обучения и воспитания детей в 9 общеобразовательных учреждениях, 9 учреждениях дошкольного образования, 4 учреждениях дополнительного образования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Детско-юношеская спортивная школа имени Г.М. Сергеева, Дом детского творчества, Детская музыкальная школа, Детская художественная школа имени В.А. Брызгалова).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В городе имеется возможность получить начальное и среднее профессиональное образование в: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ГБПОУ Иркутской области «Зиминский железнодорожный техникум»;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ПОУ «Зиминский учебно-спортивный центр» РО ДОСААФ России Иркутской области).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71604" y="4000504"/>
            <a:ext cx="4572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Здравоохранение</a:t>
            </a:r>
            <a:endParaRPr lang="ru-RU" b="1" dirty="0">
              <a:solidFill>
                <a:srgbClr val="00B0F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4429132"/>
            <a:ext cx="6000792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Медицинское обслуживание населения города осуществляется двумя учреждениями здравоохранения: ОГБУЗ «Зиминская городская больница» и    ЧУЗ «Поликлиника «РЖД - медицина» города Зима», оказывающими как первичную, так и специализированную помощь. Оба учреждения имеют лицензии, необходимые для осуществления  медико-санитарной  помощи в полном объеме.</a:t>
            </a:r>
          </a:p>
          <a:p>
            <a:pPr algn="just">
              <a:lnSpc>
                <a:spcPct val="150000"/>
              </a:lnSpc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" name="Рисунок 14" descr="1303039457_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500174"/>
            <a:ext cx="1811020" cy="1287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Bezymyannyj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3143248"/>
            <a:ext cx="1785950" cy="1381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7b6858e6-e855-4e85-9c2b-7eb1caeda197_jpg_460x1000_q8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4857760"/>
            <a:ext cx="1785949" cy="1337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400948" cy="92869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3214686"/>
            <a:ext cx="4429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4357694"/>
            <a:ext cx="435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4572008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5572140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1071546"/>
            <a:ext cx="4496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Культура</a:t>
            </a:r>
            <a:endParaRPr lang="ru-RU" b="1" dirty="0">
              <a:solidFill>
                <a:srgbClr val="00B0F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1285860"/>
            <a:ext cx="6500858" cy="66018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Для организации  досуга населения  и развития народного творчества в городе Зиме действуют 6 муниципальных учреждений культуры: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МАУК ГДК «Горизонт» (333 посадочных места, 14 творческих коллективов, 2 клубных формирования);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МАУК КДЦ «Россия» (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355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посадочных мест, 5 творческих коллективов, 5 клубных формирований);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МБУК КИЦ «Спутник» (110 посадочных мест, 8 творческих коллективов);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МБУК «Централизованная библиотечная система» (Библиотека  семейного чтения                 им. Н. Войновской (книжный фонд – 162,1 тыс. экз.) и 2 филиала (книжный фонд –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56,4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экз.));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МБУК «Историко-краеведческий музей» (Историко-краеведческий музей и Дом-музей поэзии);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 МАУК «Дом Культуры имени А. Н. Гринчика» (150 посадочных мест, 5 клубных формирований).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Визитной карточкой г. Зимы является Евгений Александрович Евтушенко — русский, советский поэт, прозаик, киносценарист, кинорежиссер, лауреат Государственной премии СССР, почетный член Американской академии искусств и Европейской академии искусств и наук. 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Зиминцы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благодарны поэту за то, что, прожив в Зиме небольшой срок, он воспел ее в своих произведениях. В 1993 году, накануне празднования 250-летия города, Евгению Александровичу Евтушенко было присвоено звание «Почетный гражданин города Зимы».</a:t>
            </a:r>
          </a:p>
          <a:p>
            <a:pPr algn="just">
              <a:lnSpc>
                <a:spcPct val="150000"/>
              </a:lnSpc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378619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" name="Рисунок 13" descr="после фаса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1428736"/>
            <a:ext cx="2071670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14344540007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5" y="3286125"/>
            <a:ext cx="2000264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f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4929198"/>
            <a:ext cx="1714488" cy="1714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3" descr="нечетный лис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400948" cy="92869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7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3214686"/>
            <a:ext cx="4429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4357694"/>
            <a:ext cx="435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4572008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5572140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1428737"/>
            <a:ext cx="557216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На территории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деятельность в сфере физической культуры и спорта осуществляют: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МБУДО «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юношеская спортивная школа имени Г.М.Сергеева», в котором ведется активная работа по воспитанию достойных спортсменов, готовых представить свой город на соревнованиях различного уровня, включая Олимпийские игры.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МАУ «Спортивная школа» ЗГМО.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На праве оперативного управления за учреждениями закреплены следующие спортивные объекты: лыжная база «Юность», 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оздоровительный лагерь палаточного типа «Тихоокеанец», 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шахматный клуб, спортивный зал, зал тяжелой атлетики, 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 бокса, фитнес-клуб «Фаворит», ФОК «Сибирь» со стадионом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«Локомотив», стрелковый тир.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учреждениях проводятся занятия со спортсменами в возрасте 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6 до 60 лет по следующим видам спорта: баскетбол, волейбол, 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кикбоксинг, легкая атлетика, лыжные гонки, пауэрлифтинг, футбол,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шахматы, бокс, тяжелая атлетика. Всего на постоянной основе в 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школах занимается 818 спортсменов, с которыми работают 24 тренера и 6 инструкторов по  спорту.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378619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1071546"/>
            <a:ext cx="461014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       Физическая культура и спорт</a:t>
            </a:r>
            <a:endParaRPr lang="ru-RU" b="1" dirty="0">
              <a:solidFill>
                <a:srgbClr val="00B0F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5" name="Рисунок 14" descr="300x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785794"/>
            <a:ext cx="2571768" cy="192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300x200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857760"/>
            <a:ext cx="2428892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От норм ГТО к олимпийским победам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20" y="4000504"/>
            <a:ext cx="164307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2" name="Picture 2" descr="https://altairk.ru/upload/news/80/ab/photo_2019-11-09_12-21-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42844" y="2928934"/>
            <a:ext cx="2500330" cy="1750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етный лист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5357850" cy="34765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8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142984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Основные направления специализации экономики </a:t>
            </a:r>
          </a:p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Зиминского городского муниципального образования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ЖЕЛЕЗНОДОРОЖНЫЙ ТРАНСПОРТ </a:t>
            </a:r>
            <a:endParaRPr lang="ru-RU" sz="16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8" name="Рисунок 7" descr="DSC03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4000504"/>
            <a:ext cx="7643866" cy="2694496"/>
          </a:xfrm>
          <a:prstGeom prst="rect">
            <a:avLst/>
          </a:prstGeom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85852" y="1928802"/>
            <a:ext cx="764386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территории города образован транспортный узел, который представляет собой пересечение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грузо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 пассажиропотоков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железнодорожного транспорта.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Железнодорожным транспортом осуществляется как дальнее пассажирское сообщение, так и пригородное пассажирское сообщение с Иркутском и другими городами Иркутской агломерации (на юго-востоке) и с Тулуном (на северо-западе).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 Зима является крупной  грузосортировочной станцией, куда стекаются и где перерабатываются  железнодорожные грузопотоки с близлежащих населенных пунктов.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территории города расположены  стратегически значимые  железнодорожные предприятия. К наиболее крупным относятся: эксплуатационное локомотивное депо ст. Зима, ремонтное локомотивное депо Зиминское, сервисное локомотивное депо Зиминское,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Зиминская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дистанция пути, Зиминская дистанция сигнализации,  централизации и блокировки, железнодорожная станция Зима ВСЖД,  ремонтное вагонное  депо Зима.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4000504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 этих железнодорожных предприятий  оказывает     непосредственное влияние  на  работу  транспортного  узла в целом, а также  формирует основу экономики    города.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4429131"/>
            <a:ext cx="4000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Предприятия железнодорожного узла ст. Зима: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обеспечивают наибольшую занятость трудоспособного населения города –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тыс. чел. (32,9 % от общей численности занятых в экономике города);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играют существенную роль в формировании доходного потенциала города обеспечивая более 30% собственных доходов бюджета ЗГМО.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Содержимое 3" descr="Четный лист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714356"/>
            <a:ext cx="35719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714356"/>
            <a:ext cx="718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928794" y="1214423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ПРОМЫШЛЕННОЕ  ПРОИЗВОДСТВО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214414" y="3000372"/>
            <a:ext cx="4357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</a:t>
            </a:r>
          </a:p>
          <a:p>
            <a:pPr algn="ctr"/>
            <a:r>
              <a:rPr lang="ru-RU" sz="1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выполненных работ и услуг собственными силами</a:t>
            </a: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  <a:p>
            <a:endParaRPr lang="ru-RU" sz="1000" dirty="0" smtClean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214414" y="3500437"/>
          <a:ext cx="4356039" cy="3078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691"/>
                <a:gridCol w="1070346"/>
                <a:gridCol w="1145002"/>
              </a:tblGrid>
              <a:tr h="335553"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экономической деятельности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 – декабрь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2021г. 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704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 к аналогичному периоду прошлого года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2168">
                <a:tc>
                  <a:txBody>
                    <a:bodyPr/>
                    <a:lstStyle/>
                    <a:p>
                      <a:r>
                        <a:rPr lang="ru-RU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Обрабатывающие производства (</a:t>
                      </a:r>
                      <a:r>
                        <a:rPr lang="en-US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D)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409,1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107,4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8390">
                <a:tc>
                  <a:txBody>
                    <a:bodyPr/>
                    <a:lstStyle/>
                    <a:p>
                      <a:r>
                        <a:rPr lang="ru-RU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электрической</a:t>
                      </a:r>
                      <a:r>
                        <a:rPr lang="ru-RU" sz="11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энергией, газом и паром; кондиционирование воздуха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339,1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6659">
                <a:tc>
                  <a:txBody>
                    <a:bodyPr/>
                    <a:lstStyle/>
                    <a:p>
                      <a:r>
                        <a:rPr lang="ru-RU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Водоснабжение, водоотведение,</a:t>
                      </a:r>
                      <a:r>
                        <a:rPr lang="ru-RU" sz="11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организация сбора и утилизации отходов, деятельность по ликвидации загрязнений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108,8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113,9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214414" y="1643050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Лесозаготовка;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Обработка древесины и производство изделий из дерева;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Производство колбас  и  мясных  полуфабрикатов;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Производство хлеба и мучных кондитерских изделий.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brevno_sos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285860"/>
            <a:ext cx="1833546" cy="1223058"/>
          </a:xfrm>
          <a:prstGeom prst="rect">
            <a:avLst/>
          </a:prstGeom>
        </p:spPr>
      </p:pic>
      <p:pic>
        <p:nvPicPr>
          <p:cNvPr id="22" name="Рисунок 21" descr="пиломатерил1-и-жив-сайт_39912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2357430"/>
            <a:ext cx="1727876" cy="1297779"/>
          </a:xfrm>
          <a:prstGeom prst="rect">
            <a:avLst/>
          </a:prstGeom>
        </p:spPr>
      </p:pic>
      <p:pic>
        <p:nvPicPr>
          <p:cNvPr id="23" name="Рисунок 22" descr="мебел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20" y="3429000"/>
            <a:ext cx="1571636" cy="1143008"/>
          </a:xfrm>
          <a:prstGeom prst="rect">
            <a:avLst/>
          </a:prstGeom>
        </p:spPr>
      </p:pic>
      <p:pic>
        <p:nvPicPr>
          <p:cNvPr id="25" name="Рисунок 24" descr="колбас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3786190"/>
            <a:ext cx="1500730" cy="1285116"/>
          </a:xfrm>
          <a:prstGeom prst="rect">
            <a:avLst/>
          </a:prstGeom>
        </p:spPr>
      </p:pic>
      <p:pic>
        <p:nvPicPr>
          <p:cNvPr id="26" name="Рисунок 25" descr="хлеб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2330" y="4929198"/>
            <a:ext cx="1629002" cy="121444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13897</TotalTime>
  <Words>4153</Words>
  <PresentationFormat>Экран (4:3)</PresentationFormat>
  <Paragraphs>635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Начальная</vt:lpstr>
      <vt:lpstr>Инвестиционный паспорт Зиминского городского муниципального образования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Слайд 9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Слайд 13</vt:lpstr>
      <vt:lpstr>Слайд 14</vt:lpstr>
      <vt:lpstr>Слайд 15</vt:lpstr>
      <vt:lpstr>Слайд 16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Слайд 24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паспорт  Зиминского городского муниципального образования</dc:title>
  <cp:lastModifiedBy>Жупанова О.О.</cp:lastModifiedBy>
  <cp:revision>1167</cp:revision>
  <dcterms:modified xsi:type="dcterms:W3CDTF">2022-04-04T06:56:07Z</dcterms:modified>
</cp:coreProperties>
</file>