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png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5" r:id="rId3"/>
    <p:sldId id="274" r:id="rId4"/>
    <p:sldId id="258" r:id="rId5"/>
    <p:sldId id="304" r:id="rId6"/>
    <p:sldId id="327" r:id="rId7"/>
    <p:sldId id="280" r:id="rId8"/>
    <p:sldId id="328" r:id="rId9"/>
    <p:sldId id="276" r:id="rId10"/>
    <p:sldId id="291" r:id="rId11"/>
  </p:sldIdLst>
  <p:sldSz cx="12192000" cy="6858000"/>
  <p:notesSz cx="6670675" cy="9777413"/>
  <p:embeddedFontLst>
    <p:embeddedFont>
      <p:font typeface="Circe" panose="020B0604020202020204" charset="-52"/>
      <p:regular r:id="rId13"/>
    </p:embeddedFont>
    <p:embeddedFont>
      <p:font typeface="Circe Bold" panose="020B0604020202020204" charset="-52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2">
          <p15:clr>
            <a:srgbClr val="A4A3A4"/>
          </p15:clr>
        </p15:guide>
        <p15:guide id="2" pos="234">
          <p15:clr>
            <a:srgbClr val="A4A3A4"/>
          </p15:clr>
        </p15:guide>
        <p15:guide id="3" pos="4929" userDrawn="1">
          <p15:clr>
            <a:srgbClr val="A4A3A4"/>
          </p15:clr>
        </p15:guide>
        <p15:guide id="4" pos="2048" userDrawn="1">
          <p15:clr>
            <a:srgbClr val="A4A3A4"/>
          </p15:clr>
        </p15:guide>
        <p15:guide id="5" pos="1141">
          <p15:clr>
            <a:srgbClr val="A4A3A4"/>
          </p15:clr>
        </p15:guide>
        <p15:guide id="6" pos="2955" userDrawn="1">
          <p15:clr>
            <a:srgbClr val="A4A3A4"/>
          </p15:clr>
        </p15:guide>
        <p15:guide id="7" pos="3931" userDrawn="1">
          <p15:clr>
            <a:srgbClr val="A4A3A4"/>
          </p15:clr>
        </p15:guide>
        <p15:guide id="8" pos="7423" userDrawn="1">
          <p15:clr>
            <a:srgbClr val="A4A3A4"/>
          </p15:clr>
        </p15:guide>
        <p15:guide id="9" pos="5632">
          <p15:clr>
            <a:srgbClr val="A4A3A4"/>
          </p15:clr>
        </p15:guide>
        <p15:guide id="10" pos="6539">
          <p15:clr>
            <a:srgbClr val="A4A3A4"/>
          </p15:clr>
        </p15:guide>
        <p15:guide id="11" orient="horz" pos="4088" userDrawn="1">
          <p15:clr>
            <a:srgbClr val="A4A3A4"/>
          </p15:clr>
        </p15:guide>
        <p15:guide id="12" orient="horz" pos="935" userDrawn="1">
          <p15:clr>
            <a:srgbClr val="A4A3A4"/>
          </p15:clr>
        </p15:guide>
        <p15:guide id="13" orient="horz" pos="2659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R0xP6pa0wDamZGy5q2ajbOsry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9BDC"/>
    <a:srgbClr val="CDEAF7"/>
    <a:srgbClr val="0070C0"/>
    <a:srgbClr val="45B3E4"/>
    <a:srgbClr val="7F7F7F"/>
    <a:srgbClr val="FF9999"/>
    <a:srgbClr val="C9E9F7"/>
    <a:srgbClr val="69C1EA"/>
    <a:srgbClr val="CCCCCC"/>
    <a:srgbClr val="E0D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E8EC94-397B-4E20-9A33-B094CDB90E5D}">
  <a:tblStyle styleId="{B2E8EC94-397B-4E20-9A33-B094CDB90E5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47" autoAdjust="0"/>
    <p:restoredTop sz="96374" autoAdjust="0"/>
  </p:normalViewPr>
  <p:slideViewPr>
    <p:cSldViewPr>
      <p:cViewPr>
        <p:scale>
          <a:sx n="100" d="100"/>
          <a:sy n="100" d="100"/>
        </p:scale>
        <p:origin x="654" y="408"/>
      </p:cViewPr>
      <p:guideLst>
        <p:guide orient="horz" pos="232"/>
        <p:guide pos="234"/>
        <p:guide pos="4929"/>
        <p:guide pos="2048"/>
        <p:guide pos="1141"/>
        <p:guide pos="2955"/>
        <p:guide pos="3931"/>
        <p:guide pos="7423"/>
        <p:guide pos="5632"/>
        <p:guide pos="6539"/>
        <p:guide orient="horz" pos="4088"/>
        <p:guide orient="horz" pos="935"/>
        <p:guide orient="horz" pos="26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customschemas.google.com/relationships/presentationmetadata" Target="metadata"/><Relationship Id="rId5" Type="http://schemas.openxmlformats.org/officeDocument/2006/relationships/slide" Target="slides/slide4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CCCC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93-4785-BF30-B134A0FC331A}"/>
              </c:ext>
            </c:extLst>
          </c:dPt>
          <c:dPt>
            <c:idx val="1"/>
            <c:bubble3D val="0"/>
            <c:spPr>
              <a:solidFill>
                <a:srgbClr val="C9E9F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B93-4785-BF30-B134A0FC331A}"/>
              </c:ext>
            </c:extLst>
          </c:dPt>
          <c:dPt>
            <c:idx val="2"/>
            <c:bubble3D val="0"/>
            <c:spPr>
              <a:solidFill>
                <a:srgbClr val="45B3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93-4785-BF30-B134A0FC331A}"/>
              </c:ext>
            </c:extLst>
          </c:dPt>
          <c:dPt>
            <c:idx val="3"/>
            <c:bubble3D val="0"/>
            <c:spPr>
              <a:solidFill>
                <a:srgbClr val="9DC3E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B93-4785-BF30-B134A0FC331A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93-4785-BF30-B134A0FC331A}"/>
              </c:ext>
            </c:extLst>
          </c:dPt>
          <c:cat>
            <c:strRef>
              <c:f>Лист1!$A$2:$A$6</c:f>
              <c:strCache>
                <c:ptCount val="5"/>
                <c:pt idx="0">
                  <c:v>ЛПК</c:v>
                </c:pt>
                <c:pt idx="1">
                  <c:v>АПК</c:v>
                </c:pt>
                <c:pt idx="2">
                  <c:v>ТУР</c:v>
                </c:pt>
                <c:pt idx="3">
                  <c:v>СТРОЙ</c:v>
                </c:pt>
                <c:pt idx="4">
                  <c:v>ПРОЧ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</c:v>
                </c:pt>
                <c:pt idx="1">
                  <c:v>30</c:v>
                </c:pt>
                <c:pt idx="2">
                  <c:v>15</c:v>
                </c:pt>
                <c:pt idx="3">
                  <c:v>12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93-4785-BF30-B134A0FC3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12000" y="733300"/>
            <a:ext cx="4447325" cy="3666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67050" y="4644250"/>
            <a:ext cx="5336525" cy="439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67050" y="4644250"/>
            <a:ext cx="5336525" cy="4399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67050" y="4644250"/>
            <a:ext cx="5336525" cy="4399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2587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67050" y="4644250"/>
            <a:ext cx="5336525" cy="4399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636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67050" y="4644250"/>
            <a:ext cx="5336525" cy="4399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67050" y="4644250"/>
            <a:ext cx="5336525" cy="4399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021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2969B-4BE1-4E76-9080-9DFA5915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CA21E4-24BF-4FD9-A6E3-A6559AE2E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2C5898-584E-46D6-BF8A-76EE1B65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6259-0622-49B3-8646-11ABFFAE7325}" type="datetime1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FE6F2A-BC7D-4FE7-B50F-561D4363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2DAF2C-BBD4-428C-90B9-16B7ECE4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FCC1-BBAD-4397-8E7B-07C013C76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26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">
            <a:extLst>
              <a:ext uri="{FF2B5EF4-FFF2-40B4-BE49-F238E27FC236}">
                <a16:creationId xmlns:a16="http://schemas.microsoft.com/office/drawing/2014/main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573230-BA45-4BA7-9227-4BB6859073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175" y="368300"/>
            <a:ext cx="1403350" cy="561621"/>
          </a:xfrm>
          <a:prstGeom prst="rect">
            <a:avLst/>
          </a:prstGeom>
        </p:spPr>
      </p:pic>
      <p:sp>
        <p:nvSpPr>
          <p:cNvPr id="10" name="Текст 19">
            <a:extLst>
              <a:ext uri="{FF2B5EF4-FFF2-40B4-BE49-F238E27FC236}">
                <a16:creationId xmlns:a16="http://schemas.microsoft.com/office/drawing/2014/main" id="{B34DD243-D9DE-4A28-A34D-8A87E4311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15395E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C263D6C-19D6-4051-B469-49E4CA38442D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2A7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D60B42-B171-421E-9514-A71397D3CD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423" y="389605"/>
            <a:ext cx="1429581" cy="56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8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5F"/>
              </a:buClr>
              <a:buSzPts val="5003"/>
              <a:buFont typeface="Arial"/>
              <a:buNone/>
              <a:defRPr sz="5003" b="1" i="0">
                <a:solidFill>
                  <a:srgbClr val="002B5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23B46A-80EE-499A-9D39-189E66AB9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18063"/>
          <a:stretch/>
        </p:blipFill>
        <p:spPr>
          <a:xfrm>
            <a:off x="18256" y="0"/>
            <a:ext cx="12192000" cy="6858000"/>
          </a:xfrm>
          <a:prstGeom prst="rect">
            <a:avLst/>
          </a:prstGeom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333375"/>
            <a:ext cx="1183910" cy="561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1"/>
          <p:cNvCxnSpPr/>
          <p:nvPr/>
        </p:nvCxnSpPr>
        <p:spPr>
          <a:xfrm>
            <a:off x="371475" y="6499225"/>
            <a:ext cx="11485563" cy="0"/>
          </a:xfrm>
          <a:prstGeom prst="straightConnector1">
            <a:avLst/>
          </a:prstGeom>
          <a:noFill/>
          <a:ln w="38100" cap="flat" cmpd="sng">
            <a:solidFill>
              <a:srgbClr val="F2F2F2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96;p1"/>
          <p:cNvSpPr txBox="1"/>
          <p:nvPr/>
        </p:nvSpPr>
        <p:spPr>
          <a:xfrm>
            <a:off x="299647" y="5763416"/>
            <a:ext cx="720129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lt1"/>
                </a:solidFill>
                <a:latin typeface="Circe" panose="020B0502020203020203" pitchFamily="34" charset="-52"/>
                <a:sym typeface="Arial"/>
              </a:rPr>
              <a:t>Иркутск, 2025</a:t>
            </a:r>
            <a:endParaRPr dirty="0">
              <a:latin typeface="Circe" panose="020B0502020203020203" pitchFamily="34" charset="-52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371475" y="2372470"/>
            <a:ext cx="1129727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Circe Bold" panose="020B0602020203020203" pitchFamily="34" charset="-52"/>
              </a:rPr>
              <a:t>ВНЕШНЯЯ ТОРГОВЛЯ ДЛЯ ПРЕДПРИНИМАТЕЛЕЙ ИРКУТСКОЙ ОБЛАСТИ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Circe Bold" panose="020B0602020203020203" pitchFamily="34" charset="-52"/>
              </a:rPr>
              <a:t> ВОЗМОЖНОСТИ И ПЕРСПЕКТИВНЫЕ РЫНКИ </a:t>
            </a:r>
            <a:endParaRPr lang="ru-RU" sz="3600" dirty="0">
              <a:solidFill>
                <a:schemeClr val="lt1"/>
              </a:solidFill>
              <a:latin typeface="Circe Bold" panose="020B0602020203020203" pitchFamily="34" charset="-52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ECBC02-84F6-4DC1-B54B-BAEACB033C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r="2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93;p1">
            <a:extLst>
              <a:ext uri="{FF2B5EF4-FFF2-40B4-BE49-F238E27FC236}">
                <a16:creationId xmlns:a16="http://schemas.microsoft.com/office/drawing/2014/main" id="{C0F33F08-445F-420C-9EE1-985141CC2536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0">
                <a:srgbClr val="00B0F0">
                  <a:alpha val="0"/>
                </a:srgbClr>
              </a:gs>
              <a:gs pos="78000">
                <a:srgbClr val="2F5496">
                  <a:alpha val="30000"/>
                </a:srgbClr>
              </a:gs>
              <a:gs pos="100000">
                <a:srgbClr val="2F5496">
                  <a:alpha val="68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94;p1">
            <a:extLst>
              <a:ext uri="{FF2B5EF4-FFF2-40B4-BE49-F238E27FC236}">
                <a16:creationId xmlns:a16="http://schemas.microsoft.com/office/drawing/2014/main" id="{018905FC-BFA9-4241-93C8-BBEC33A911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333375"/>
            <a:ext cx="1183910" cy="561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95;p1">
            <a:extLst>
              <a:ext uri="{FF2B5EF4-FFF2-40B4-BE49-F238E27FC236}">
                <a16:creationId xmlns:a16="http://schemas.microsoft.com/office/drawing/2014/main" id="{BDFCED58-2E40-4050-A481-7D381334CDD0}"/>
              </a:ext>
            </a:extLst>
          </p:cNvPr>
          <p:cNvCxnSpPr/>
          <p:nvPr/>
        </p:nvCxnSpPr>
        <p:spPr>
          <a:xfrm>
            <a:off x="371475" y="6499225"/>
            <a:ext cx="11485563" cy="0"/>
          </a:xfrm>
          <a:prstGeom prst="straightConnector1">
            <a:avLst/>
          </a:prstGeom>
          <a:noFill/>
          <a:ln w="38100" cap="flat" cmpd="sng">
            <a:solidFill>
              <a:srgbClr val="F2F2F2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97;p1">
            <a:extLst>
              <a:ext uri="{FF2B5EF4-FFF2-40B4-BE49-F238E27FC236}">
                <a16:creationId xmlns:a16="http://schemas.microsoft.com/office/drawing/2014/main" id="{68FBBB20-CFB7-49F2-9891-ADD1EA1976EE}"/>
              </a:ext>
            </a:extLst>
          </p:cNvPr>
          <p:cNvSpPr txBox="1"/>
          <p:nvPr/>
        </p:nvSpPr>
        <p:spPr>
          <a:xfrm>
            <a:off x="2158466" y="1619238"/>
            <a:ext cx="885661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>
                <a:solidFill>
                  <a:schemeClr val="lt1"/>
                </a:solidFill>
                <a:latin typeface="Circe Bold" panose="020B0602020203020203" pitchFamily="34" charset="-52"/>
                <a:sym typeface="Arial"/>
              </a:rPr>
              <a:t>СПАСИБО ЗА ВНИМАНИЕ</a:t>
            </a:r>
            <a:r>
              <a:rPr lang="en-US" sz="4800" dirty="0">
                <a:solidFill>
                  <a:schemeClr val="lt1"/>
                </a:solidFill>
                <a:latin typeface="Circe Bold" panose="020B0602020203020203" pitchFamily="34" charset="-52"/>
                <a:sym typeface="Arial"/>
              </a:rPr>
              <a:t>!</a:t>
            </a:r>
            <a:endParaRPr lang="ru-RU" sz="4800" dirty="0">
              <a:solidFill>
                <a:schemeClr val="lt1"/>
              </a:solidFill>
              <a:latin typeface="Circe Bold" panose="020B0602020203020203" pitchFamily="34" charset="-5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92983-958F-A0C4-F4B0-9B18DA464A05}"/>
              </a:ext>
            </a:extLst>
          </p:cNvPr>
          <p:cNvSpPr txBox="1"/>
          <p:nvPr/>
        </p:nvSpPr>
        <p:spPr>
          <a:xfrm>
            <a:off x="2659708" y="3087213"/>
            <a:ext cx="2121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САЙТ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B51625-1B84-296C-9331-182FEDC4F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08" y="3522307"/>
            <a:ext cx="2305268" cy="2305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F3D91E-1375-99D5-03C0-6DC5551D2CCA}"/>
              </a:ext>
            </a:extLst>
          </p:cNvPr>
          <p:cNvSpPr txBox="1"/>
          <p:nvPr/>
        </p:nvSpPr>
        <p:spPr>
          <a:xfrm>
            <a:off x="5136930" y="3095724"/>
            <a:ext cx="61747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ТЕЛЕГРАМ-КАНАЛ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7D1F94-278F-6750-D25F-A74E37694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680" y="3529897"/>
            <a:ext cx="2305268" cy="230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0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DAE3C7B5-D7DD-4D82-918F-EFB2C24F9100}"/>
              </a:ext>
            </a:extLst>
          </p:cNvPr>
          <p:cNvSpPr txBox="1"/>
          <p:nvPr/>
        </p:nvSpPr>
        <p:spPr>
          <a:xfrm>
            <a:off x="246020" y="368300"/>
            <a:ext cx="11699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irce Bold" panose="020B0602020203020203" pitchFamily="34" charset="-52"/>
              </a:rPr>
              <a:t>АКТУАЛЬНЫЕ НАПРАВЛЕНИЯ ЭКСПОРТА </a:t>
            </a:r>
            <a:br>
              <a:rPr lang="ru-RU" sz="2800" dirty="0">
                <a:latin typeface="Circe Bold" panose="020B0602020203020203" pitchFamily="34" charset="-52"/>
              </a:rPr>
            </a:br>
            <a:r>
              <a:rPr lang="ru-RU" sz="2800" dirty="0">
                <a:latin typeface="Circe Bold" panose="020B0602020203020203" pitchFamily="34" charset="-52"/>
              </a:rPr>
              <a:t>ТОВАРОВ, УСЛУГ </a:t>
            </a:r>
            <a:r>
              <a:rPr lang="ru-RU" sz="2800" dirty="0">
                <a:solidFill>
                  <a:srgbClr val="06A5E5"/>
                </a:solidFill>
                <a:latin typeface="Circe Bold" panose="020B0602020203020203" pitchFamily="34" charset="-52"/>
              </a:rPr>
              <a:t>ИРКУТСКОЙ ОБЛАСТИ</a:t>
            </a:r>
          </a:p>
        </p:txBody>
      </p:sp>
      <p:sp>
        <p:nvSpPr>
          <p:cNvPr id="43" name="Google Shape;160;p7">
            <a:extLst>
              <a:ext uri="{FF2B5EF4-FFF2-40B4-BE49-F238E27FC236}">
                <a16:creationId xmlns:a16="http://schemas.microsoft.com/office/drawing/2014/main" id="{FC7AB0B0-5088-4B69-AACE-B177BACA484F}"/>
              </a:ext>
            </a:extLst>
          </p:cNvPr>
          <p:cNvSpPr/>
          <p:nvPr/>
        </p:nvSpPr>
        <p:spPr>
          <a:xfrm>
            <a:off x="8940800" y="0"/>
            <a:ext cx="3251200" cy="6877159"/>
          </a:xfrm>
          <a:prstGeom prst="rect">
            <a:avLst/>
          </a:prstGeom>
          <a:gradFill>
            <a:gsLst>
              <a:gs pos="0">
                <a:srgbClr val="00B0F0"/>
              </a:gs>
              <a:gs pos="78000">
                <a:srgbClr val="2F5496"/>
              </a:gs>
              <a:gs pos="100000">
                <a:srgbClr val="2F549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76;p7">
            <a:extLst>
              <a:ext uri="{FF2B5EF4-FFF2-40B4-BE49-F238E27FC236}">
                <a16:creationId xmlns:a16="http://schemas.microsoft.com/office/drawing/2014/main" id="{5CC1F5AE-BC07-4F7D-826C-108ACF14550E}"/>
              </a:ext>
            </a:extLst>
          </p:cNvPr>
          <p:cNvSpPr/>
          <p:nvPr/>
        </p:nvSpPr>
        <p:spPr>
          <a:xfrm>
            <a:off x="4656139" y="1484313"/>
            <a:ext cx="7163298" cy="496887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sx="102000" sy="102000" algn="ctr" rotWithShape="0">
              <a:srgbClr val="000000">
                <a:alpha val="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306;p22">
            <a:extLst>
              <a:ext uri="{FF2B5EF4-FFF2-40B4-BE49-F238E27FC236}">
                <a16:creationId xmlns:a16="http://schemas.microsoft.com/office/drawing/2014/main" id="{6BC36C28-875C-48C5-B0DD-1656014A0A56}"/>
              </a:ext>
            </a:extLst>
          </p:cNvPr>
          <p:cNvSpPr txBox="1"/>
          <p:nvPr/>
        </p:nvSpPr>
        <p:spPr>
          <a:xfrm>
            <a:off x="647783" y="1475518"/>
            <a:ext cx="866002" cy="36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tx1"/>
                </a:solidFill>
                <a:latin typeface="Circe Bold" panose="020B0604020202020204" charset="-52"/>
                <a:ea typeface="Fira Sans Extra Condensed"/>
                <a:cs typeface="Fira Sans Extra Condensed"/>
                <a:sym typeface="Fira Sans Extra Condensed"/>
              </a:rPr>
              <a:t>Китай</a:t>
            </a:r>
            <a:endParaRPr sz="2400" b="1" kern="0" dirty="0">
              <a:solidFill>
                <a:schemeClr val="tx1"/>
              </a:solidFill>
              <a:latin typeface="Circe Bold" panose="020B0604020202020204" charset="-52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5C23383-FBE9-45A4-B8BF-7C1C00281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63" y="1498898"/>
            <a:ext cx="284662" cy="284525"/>
          </a:xfrm>
          <a:prstGeom prst="rect">
            <a:avLst/>
          </a:prstGeom>
          <a:ln>
            <a:noFill/>
          </a:ln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2B17FB0-D0D2-4368-8C42-078E82821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791" y="1498899"/>
            <a:ext cx="284400" cy="284400"/>
          </a:xfrm>
          <a:prstGeom prst="ellipse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EDAA335A-B099-4222-A912-C0A7830974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-44" r="2122" b="4110"/>
          <a:stretch/>
        </p:blipFill>
        <p:spPr>
          <a:xfrm flipH="1">
            <a:off x="364987" y="3507575"/>
            <a:ext cx="278001" cy="28440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F5975C97-1AAD-4EE1-BAC3-2878C336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9" y="5339480"/>
            <a:ext cx="284400" cy="28440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61C7CFB6-E110-4688-9250-8BA50E83FA55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85" y="3499059"/>
            <a:ext cx="406043" cy="301432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06704334-15DE-49D4-9EB3-5D3DC6D2C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05" y="5339480"/>
            <a:ext cx="284400" cy="28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D3B86-60E9-4710-B153-41189EC2E0C8}"/>
              </a:ext>
            </a:extLst>
          </p:cNvPr>
          <p:cNvSpPr txBox="1"/>
          <p:nvPr/>
        </p:nvSpPr>
        <p:spPr>
          <a:xfrm>
            <a:off x="796039" y="1838551"/>
            <a:ext cx="1610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Сельхозпродукция</a:t>
            </a:r>
          </a:p>
          <a:p>
            <a:pPr marL="0" indent="0" algn="l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Пиломатериалы</a:t>
            </a:r>
          </a:p>
          <a:p>
            <a:pPr marL="0" indent="0" algn="l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Дикоросы</a:t>
            </a:r>
          </a:p>
          <a:p>
            <a:pPr marL="0" indent="0" algn="l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Туризм</a:t>
            </a:r>
          </a:p>
          <a:p>
            <a:pPr marL="0" indent="0" algn="l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Заморозки</a:t>
            </a:r>
          </a:p>
          <a:p>
            <a:pPr marL="0" indent="0" algn="l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ru-RU" sz="1200" dirty="0">
                <a:latin typeface="Circe" panose="020B0502020203020203" pitchFamily="34" charset="-52"/>
              </a:rPr>
              <a:t>БАДы</a:t>
            </a:r>
            <a:endParaRPr lang="ru-RU" sz="1200" dirty="0">
              <a:solidFill>
                <a:schemeClr val="tx1"/>
              </a:solidFill>
              <a:latin typeface="Circe" panose="020B0502020203020203" pitchFamily="34" charset="-52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6980FA3-A314-4C88-A6B3-99455F65C8DE}"/>
              </a:ext>
            </a:extLst>
          </p:cNvPr>
          <p:cNvSpPr/>
          <p:nvPr/>
        </p:nvSpPr>
        <p:spPr>
          <a:xfrm>
            <a:off x="746577" y="1939743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2A84FDDE-38B1-49FB-AA37-43F02B21A93B}"/>
              </a:ext>
            </a:extLst>
          </p:cNvPr>
          <p:cNvSpPr/>
          <p:nvPr/>
        </p:nvSpPr>
        <p:spPr>
          <a:xfrm>
            <a:off x="746577" y="2122554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id="{48F8B361-C707-42C4-8A6B-722F95ABFF4B}"/>
              </a:ext>
            </a:extLst>
          </p:cNvPr>
          <p:cNvSpPr/>
          <p:nvPr/>
        </p:nvSpPr>
        <p:spPr>
          <a:xfrm>
            <a:off x="746577" y="2305365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AB04F974-1E7D-45DE-A90B-0E3245389061}"/>
              </a:ext>
            </a:extLst>
          </p:cNvPr>
          <p:cNvSpPr/>
          <p:nvPr/>
        </p:nvSpPr>
        <p:spPr>
          <a:xfrm>
            <a:off x="746577" y="2488176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0BEEE7DB-7C88-44B3-99F7-2E05E1B3D69C}"/>
              </a:ext>
            </a:extLst>
          </p:cNvPr>
          <p:cNvSpPr/>
          <p:nvPr/>
        </p:nvSpPr>
        <p:spPr>
          <a:xfrm>
            <a:off x="750421" y="2670987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3AE24A30-FBFC-4A06-9BC6-39A8838DF774}"/>
              </a:ext>
            </a:extLst>
          </p:cNvPr>
          <p:cNvSpPr/>
          <p:nvPr/>
        </p:nvSpPr>
        <p:spPr>
          <a:xfrm>
            <a:off x="749908" y="2853796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Google Shape;306;p22">
            <a:extLst>
              <a:ext uri="{FF2B5EF4-FFF2-40B4-BE49-F238E27FC236}">
                <a16:creationId xmlns:a16="http://schemas.microsoft.com/office/drawing/2014/main" id="{CEA9F16B-A92C-41BF-9437-FA3CB2B62013}"/>
              </a:ext>
            </a:extLst>
          </p:cNvPr>
          <p:cNvSpPr txBox="1"/>
          <p:nvPr/>
        </p:nvSpPr>
        <p:spPr>
          <a:xfrm>
            <a:off x="2650328" y="1475518"/>
            <a:ext cx="1752743" cy="36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tx1"/>
                </a:solidFill>
                <a:latin typeface="Circe Bold" panose="020B0604020202020204" charset="-52"/>
                <a:ea typeface="Fira Sans Extra Condensed"/>
                <a:cs typeface="Fira Sans Extra Condensed"/>
                <a:sym typeface="Fira Sans Extra Condensed"/>
              </a:rPr>
              <a:t>Монголия</a:t>
            </a:r>
            <a:endParaRPr sz="2400" b="1" kern="0" dirty="0">
              <a:solidFill>
                <a:schemeClr val="tx1"/>
              </a:solidFill>
              <a:latin typeface="Circe Bold" panose="020B0604020202020204" charset="-52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7E58447-4FD2-43C7-BE9D-A5AA4A6E6EA9}"/>
              </a:ext>
            </a:extLst>
          </p:cNvPr>
          <p:cNvSpPr txBox="1"/>
          <p:nvPr/>
        </p:nvSpPr>
        <p:spPr>
          <a:xfrm>
            <a:off x="2798585" y="1838551"/>
            <a:ext cx="1610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Сельхозпродукция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Стройматериалы Пиломатериалы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Заморозки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Дикоросы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Лечебный туризм</a:t>
            </a: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FF389D89-78E8-4559-B83B-9AA4EF28FF36}"/>
              </a:ext>
            </a:extLst>
          </p:cNvPr>
          <p:cNvSpPr/>
          <p:nvPr/>
        </p:nvSpPr>
        <p:spPr>
          <a:xfrm>
            <a:off x="2749123" y="1939743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id="{6648B843-1442-42C6-AB64-57A6EC418654}"/>
              </a:ext>
            </a:extLst>
          </p:cNvPr>
          <p:cNvSpPr/>
          <p:nvPr/>
        </p:nvSpPr>
        <p:spPr>
          <a:xfrm>
            <a:off x="2749123" y="2122554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6BA9A5D4-8304-4537-9C05-7B3768C7273E}"/>
              </a:ext>
            </a:extLst>
          </p:cNvPr>
          <p:cNvSpPr/>
          <p:nvPr/>
        </p:nvSpPr>
        <p:spPr>
          <a:xfrm>
            <a:off x="2749123" y="2305365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FDC095D7-3EF8-4E36-A093-E4E154461BC7}"/>
              </a:ext>
            </a:extLst>
          </p:cNvPr>
          <p:cNvSpPr/>
          <p:nvPr/>
        </p:nvSpPr>
        <p:spPr>
          <a:xfrm>
            <a:off x="2749123" y="2488176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07A03D25-0EB0-4995-A8BC-491277FB9266}"/>
              </a:ext>
            </a:extLst>
          </p:cNvPr>
          <p:cNvSpPr/>
          <p:nvPr/>
        </p:nvSpPr>
        <p:spPr>
          <a:xfrm>
            <a:off x="2752967" y="2670987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3A45DBC8-1E9A-4182-B8A1-3DBD5E426111}"/>
              </a:ext>
            </a:extLst>
          </p:cNvPr>
          <p:cNvSpPr/>
          <p:nvPr/>
        </p:nvSpPr>
        <p:spPr>
          <a:xfrm>
            <a:off x="2752454" y="2853796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Google Shape;306;p22">
            <a:extLst>
              <a:ext uri="{FF2B5EF4-FFF2-40B4-BE49-F238E27FC236}">
                <a16:creationId xmlns:a16="http://schemas.microsoft.com/office/drawing/2014/main" id="{08425442-3372-49CD-B355-BD085DCB58D9}"/>
              </a:ext>
            </a:extLst>
          </p:cNvPr>
          <p:cNvSpPr txBox="1"/>
          <p:nvPr/>
        </p:nvSpPr>
        <p:spPr>
          <a:xfrm>
            <a:off x="655375" y="3475679"/>
            <a:ext cx="1610664" cy="36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tx1"/>
                </a:solidFill>
                <a:latin typeface="Circe Bold" panose="020B0604020202020204" charset="-52"/>
                <a:ea typeface="Fira Sans Extra Condensed"/>
                <a:cs typeface="Fira Sans Extra Condensed"/>
                <a:sym typeface="Fira Sans Extra Condensed"/>
              </a:rPr>
              <a:t>Марокко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50206C9-0619-4ECD-9787-8BDD760B6750}"/>
              </a:ext>
            </a:extLst>
          </p:cNvPr>
          <p:cNvSpPr txBox="1"/>
          <p:nvPr/>
        </p:nvSpPr>
        <p:spPr>
          <a:xfrm>
            <a:off x="796039" y="3838712"/>
            <a:ext cx="1610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БАДы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Удобрения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Туризм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Пиломатериалы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Мороженное</a:t>
            </a:r>
          </a:p>
        </p:txBody>
      </p:sp>
      <p:sp>
        <p:nvSpPr>
          <p:cNvPr id="120" name="Овал 119">
            <a:extLst>
              <a:ext uri="{FF2B5EF4-FFF2-40B4-BE49-F238E27FC236}">
                <a16:creationId xmlns:a16="http://schemas.microsoft.com/office/drawing/2014/main" id="{47363E25-6008-4182-9CA4-08D76DE39EC4}"/>
              </a:ext>
            </a:extLst>
          </p:cNvPr>
          <p:cNvSpPr/>
          <p:nvPr/>
        </p:nvSpPr>
        <p:spPr>
          <a:xfrm>
            <a:off x="746577" y="3939904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3DD0871D-77B7-4F61-A4F4-480B998EFFD2}"/>
              </a:ext>
            </a:extLst>
          </p:cNvPr>
          <p:cNvSpPr/>
          <p:nvPr/>
        </p:nvSpPr>
        <p:spPr>
          <a:xfrm>
            <a:off x="746577" y="4122715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6888F601-1FE2-4E30-98E6-C51D4C73EA99}"/>
              </a:ext>
            </a:extLst>
          </p:cNvPr>
          <p:cNvSpPr/>
          <p:nvPr/>
        </p:nvSpPr>
        <p:spPr>
          <a:xfrm>
            <a:off x="746577" y="4305526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id="{4423CADD-D088-4760-AC03-49B16CC436D3}"/>
              </a:ext>
            </a:extLst>
          </p:cNvPr>
          <p:cNvSpPr/>
          <p:nvPr/>
        </p:nvSpPr>
        <p:spPr>
          <a:xfrm>
            <a:off x="746577" y="4488337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id="{2C777171-7942-48BA-A699-2CAA87DC4FD0}"/>
              </a:ext>
            </a:extLst>
          </p:cNvPr>
          <p:cNvSpPr/>
          <p:nvPr/>
        </p:nvSpPr>
        <p:spPr>
          <a:xfrm>
            <a:off x="750421" y="4671148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Google Shape;306;p22">
            <a:extLst>
              <a:ext uri="{FF2B5EF4-FFF2-40B4-BE49-F238E27FC236}">
                <a16:creationId xmlns:a16="http://schemas.microsoft.com/office/drawing/2014/main" id="{AC1CD5F9-541C-4811-BC1B-F5AE5262A491}"/>
              </a:ext>
            </a:extLst>
          </p:cNvPr>
          <p:cNvSpPr txBox="1"/>
          <p:nvPr/>
        </p:nvSpPr>
        <p:spPr>
          <a:xfrm>
            <a:off x="2650328" y="3475679"/>
            <a:ext cx="1752743" cy="36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tx1"/>
                </a:solidFill>
                <a:latin typeface="Circe Bold" panose="020B0604020202020204" charset="-52"/>
                <a:ea typeface="Fira Sans Extra Condensed"/>
                <a:cs typeface="Fira Sans Extra Condensed"/>
                <a:sym typeface="Fira Sans Extra Condensed"/>
              </a:rPr>
              <a:t>Индия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1AB8C46-A14C-412C-A18E-4FAD1023279D}"/>
              </a:ext>
            </a:extLst>
          </p:cNvPr>
          <p:cNvSpPr txBox="1"/>
          <p:nvPr/>
        </p:nvSpPr>
        <p:spPr>
          <a:xfrm>
            <a:off x="2798585" y="3838712"/>
            <a:ext cx="1610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Косметика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Дикоросы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Вода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Удобрения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Туризм</a:t>
            </a:r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id="{94018E3C-E596-462A-92D3-44B6A5275611}"/>
              </a:ext>
            </a:extLst>
          </p:cNvPr>
          <p:cNvSpPr/>
          <p:nvPr/>
        </p:nvSpPr>
        <p:spPr>
          <a:xfrm>
            <a:off x="2749123" y="3939904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7CE46F2B-6936-4915-9838-FA935586E9F2}"/>
              </a:ext>
            </a:extLst>
          </p:cNvPr>
          <p:cNvSpPr/>
          <p:nvPr/>
        </p:nvSpPr>
        <p:spPr>
          <a:xfrm>
            <a:off x="2749123" y="4122715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CB88A144-AAC1-49D3-BB69-217988C54F45}"/>
              </a:ext>
            </a:extLst>
          </p:cNvPr>
          <p:cNvSpPr/>
          <p:nvPr/>
        </p:nvSpPr>
        <p:spPr>
          <a:xfrm>
            <a:off x="2749123" y="4305526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18D8A2FD-9700-4001-BBD9-4E43EC5DAE7B}"/>
              </a:ext>
            </a:extLst>
          </p:cNvPr>
          <p:cNvSpPr/>
          <p:nvPr/>
        </p:nvSpPr>
        <p:spPr>
          <a:xfrm>
            <a:off x="2749123" y="4488337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BFF265B2-7828-400B-AC7E-330FA731CF6F}"/>
              </a:ext>
            </a:extLst>
          </p:cNvPr>
          <p:cNvSpPr/>
          <p:nvPr/>
        </p:nvSpPr>
        <p:spPr>
          <a:xfrm>
            <a:off x="2752967" y="4671148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Google Shape;306;p22">
            <a:extLst>
              <a:ext uri="{FF2B5EF4-FFF2-40B4-BE49-F238E27FC236}">
                <a16:creationId xmlns:a16="http://schemas.microsoft.com/office/drawing/2014/main" id="{0DFE9227-D59F-439A-9EE6-A6A8E21C023D}"/>
              </a:ext>
            </a:extLst>
          </p:cNvPr>
          <p:cNvSpPr txBox="1"/>
          <p:nvPr/>
        </p:nvSpPr>
        <p:spPr>
          <a:xfrm>
            <a:off x="672238" y="5300164"/>
            <a:ext cx="1610664" cy="36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tx1"/>
                </a:solidFill>
                <a:latin typeface="Circe Bold" panose="020B0604020202020204" charset="-52"/>
                <a:ea typeface="Fira Sans Extra Condensed"/>
                <a:cs typeface="Fira Sans Extra Condensed"/>
                <a:sym typeface="Fira Sans Extra Condensed"/>
              </a:rPr>
              <a:t>Алжир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899BE9C-66AE-4841-8C8F-16FCB2A9EB56}"/>
              </a:ext>
            </a:extLst>
          </p:cNvPr>
          <p:cNvSpPr txBox="1"/>
          <p:nvPr/>
        </p:nvSpPr>
        <p:spPr>
          <a:xfrm>
            <a:off x="812902" y="5663197"/>
            <a:ext cx="1726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Удобрения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Туризм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Дикоросы</a:t>
            </a:r>
          </a:p>
          <a:p>
            <a:pPr>
              <a:buClrTx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Медицинские товары</a:t>
            </a:r>
          </a:p>
        </p:txBody>
      </p:sp>
      <p:sp>
        <p:nvSpPr>
          <p:cNvPr id="152" name="Овал 151">
            <a:extLst>
              <a:ext uri="{FF2B5EF4-FFF2-40B4-BE49-F238E27FC236}">
                <a16:creationId xmlns:a16="http://schemas.microsoft.com/office/drawing/2014/main" id="{9316ACDB-6756-4AFB-8FBE-330122B3F0FB}"/>
              </a:ext>
            </a:extLst>
          </p:cNvPr>
          <p:cNvSpPr/>
          <p:nvPr/>
        </p:nvSpPr>
        <p:spPr>
          <a:xfrm>
            <a:off x="763440" y="5764389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Овал 152">
            <a:extLst>
              <a:ext uri="{FF2B5EF4-FFF2-40B4-BE49-F238E27FC236}">
                <a16:creationId xmlns:a16="http://schemas.microsoft.com/office/drawing/2014/main" id="{179DA49C-8142-4076-B53B-950473F5652D}"/>
              </a:ext>
            </a:extLst>
          </p:cNvPr>
          <p:cNvSpPr/>
          <p:nvPr/>
        </p:nvSpPr>
        <p:spPr>
          <a:xfrm>
            <a:off x="763440" y="5947200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Овал 153">
            <a:extLst>
              <a:ext uri="{FF2B5EF4-FFF2-40B4-BE49-F238E27FC236}">
                <a16:creationId xmlns:a16="http://schemas.microsoft.com/office/drawing/2014/main" id="{DFFCD247-B3D6-4C43-8B75-E61C2C1B2466}"/>
              </a:ext>
            </a:extLst>
          </p:cNvPr>
          <p:cNvSpPr/>
          <p:nvPr/>
        </p:nvSpPr>
        <p:spPr>
          <a:xfrm>
            <a:off x="763440" y="6130011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Овал 154">
            <a:extLst>
              <a:ext uri="{FF2B5EF4-FFF2-40B4-BE49-F238E27FC236}">
                <a16:creationId xmlns:a16="http://schemas.microsoft.com/office/drawing/2014/main" id="{3EFB351D-5342-4D16-9707-8F56C13A00D0}"/>
              </a:ext>
            </a:extLst>
          </p:cNvPr>
          <p:cNvSpPr/>
          <p:nvPr/>
        </p:nvSpPr>
        <p:spPr>
          <a:xfrm>
            <a:off x="763440" y="6312822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Google Shape;306;p22">
            <a:extLst>
              <a:ext uri="{FF2B5EF4-FFF2-40B4-BE49-F238E27FC236}">
                <a16:creationId xmlns:a16="http://schemas.microsoft.com/office/drawing/2014/main" id="{F11090DE-56C9-4BCC-817F-CDDF96535174}"/>
              </a:ext>
            </a:extLst>
          </p:cNvPr>
          <p:cNvSpPr txBox="1"/>
          <p:nvPr/>
        </p:nvSpPr>
        <p:spPr>
          <a:xfrm>
            <a:off x="2667191" y="5300164"/>
            <a:ext cx="1752743" cy="36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tx1"/>
                </a:solidFill>
                <a:latin typeface="Circe Bold" panose="020B0604020202020204" charset="-52"/>
                <a:ea typeface="Fira Sans Extra Condensed"/>
                <a:cs typeface="Fira Sans Extra Condensed"/>
                <a:sym typeface="Fira Sans Extra Condensed"/>
              </a:rPr>
              <a:t>Турция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2AD1FCC-86E3-41C6-8276-4BCDA67C8AE0}"/>
              </a:ext>
            </a:extLst>
          </p:cNvPr>
          <p:cNvSpPr txBox="1"/>
          <p:nvPr/>
        </p:nvSpPr>
        <p:spPr>
          <a:xfrm>
            <a:off x="2815448" y="5663197"/>
            <a:ext cx="1610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Пиломатериалы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БАДы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Circe" panose="020B0502020203020203" pitchFamily="34" charset="-52"/>
              </a:rPr>
              <a:t>Косметика</a:t>
            </a:r>
          </a:p>
        </p:txBody>
      </p:sp>
      <p:sp>
        <p:nvSpPr>
          <p:cNvPr id="159" name="Овал 158">
            <a:extLst>
              <a:ext uri="{FF2B5EF4-FFF2-40B4-BE49-F238E27FC236}">
                <a16:creationId xmlns:a16="http://schemas.microsoft.com/office/drawing/2014/main" id="{5D0F67BE-B5B7-4A02-9A6B-AC94951FEEBF}"/>
              </a:ext>
            </a:extLst>
          </p:cNvPr>
          <p:cNvSpPr/>
          <p:nvPr/>
        </p:nvSpPr>
        <p:spPr>
          <a:xfrm>
            <a:off x="2765986" y="5764389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Овал 159">
            <a:extLst>
              <a:ext uri="{FF2B5EF4-FFF2-40B4-BE49-F238E27FC236}">
                <a16:creationId xmlns:a16="http://schemas.microsoft.com/office/drawing/2014/main" id="{66545FBB-CBE1-4BF7-947C-E066EE3F33A1}"/>
              </a:ext>
            </a:extLst>
          </p:cNvPr>
          <p:cNvSpPr/>
          <p:nvPr/>
        </p:nvSpPr>
        <p:spPr>
          <a:xfrm>
            <a:off x="2765986" y="5947200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F53E6205-0C07-41BD-87CD-AC54061D6573}"/>
              </a:ext>
            </a:extLst>
          </p:cNvPr>
          <p:cNvSpPr/>
          <p:nvPr/>
        </p:nvSpPr>
        <p:spPr>
          <a:xfrm>
            <a:off x="2765986" y="6130011"/>
            <a:ext cx="49462" cy="49462"/>
          </a:xfrm>
          <a:prstGeom prst="ellipse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2FFCF54-2FB7-4B53-9B20-4835D9949887}"/>
              </a:ext>
            </a:extLst>
          </p:cNvPr>
          <p:cNvGrpSpPr/>
          <p:nvPr/>
        </p:nvGrpSpPr>
        <p:grpSpPr>
          <a:xfrm>
            <a:off x="4950720" y="1711194"/>
            <a:ext cx="6606029" cy="4457420"/>
            <a:chOff x="4881540" y="1625785"/>
            <a:chExt cx="6606029" cy="4457420"/>
          </a:xfrm>
        </p:grpSpPr>
        <p:sp>
          <p:nvSpPr>
            <p:cNvPr id="164" name="Google Shape;306;p22">
              <a:extLst>
                <a:ext uri="{FF2B5EF4-FFF2-40B4-BE49-F238E27FC236}">
                  <a16:creationId xmlns:a16="http://schemas.microsoft.com/office/drawing/2014/main" id="{65485A80-934F-4BF8-875B-E43B657DAA6C}"/>
                </a:ext>
              </a:extLst>
            </p:cNvPr>
            <p:cNvSpPr txBox="1"/>
            <p:nvPr/>
          </p:nvSpPr>
          <p:spPr>
            <a:xfrm>
              <a:off x="4905942" y="1625785"/>
              <a:ext cx="1752743" cy="363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ru-RU" b="1" kern="0" dirty="0">
                  <a:solidFill>
                    <a:srgbClr val="45B3E4"/>
                  </a:solidFill>
                  <a:latin typeface="Circe Bold" panose="020B0604020202020204" charset="-52"/>
                  <a:ea typeface="Fira Sans Extra Condensed"/>
                  <a:cs typeface="Fira Sans Extra Condensed"/>
                  <a:sym typeface="Fira Sans Extra Condensed"/>
                </a:rPr>
                <a:t>БАДы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75C2DC0-6C59-4828-BE56-818307F3ADD2}"/>
                </a:ext>
              </a:extLst>
            </p:cNvPr>
            <p:cNvSpPr txBox="1"/>
            <p:nvPr/>
          </p:nvSpPr>
          <p:spPr>
            <a:xfrm>
              <a:off x="5045768" y="1992541"/>
              <a:ext cx="106764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Турция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Китай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Армения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Кыргызстан Беларусь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Таиланд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lang="ru-RU" sz="1200" dirty="0">
                <a:solidFill>
                  <a:schemeClr val="tx1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166" name="Овал 165">
              <a:extLst>
                <a:ext uri="{FF2B5EF4-FFF2-40B4-BE49-F238E27FC236}">
                  <a16:creationId xmlns:a16="http://schemas.microsoft.com/office/drawing/2014/main" id="{EE691F38-4A13-48E2-86D2-DE6B90EF69EC}"/>
                </a:ext>
              </a:extLst>
            </p:cNvPr>
            <p:cNvSpPr/>
            <p:nvPr/>
          </p:nvSpPr>
          <p:spPr>
            <a:xfrm>
              <a:off x="5028382" y="210126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>
              <a:extLst>
                <a:ext uri="{FF2B5EF4-FFF2-40B4-BE49-F238E27FC236}">
                  <a16:creationId xmlns:a16="http://schemas.microsoft.com/office/drawing/2014/main" id="{F83966B9-D5DF-4F35-83FF-B03D4E033341}"/>
                </a:ext>
              </a:extLst>
            </p:cNvPr>
            <p:cNvSpPr/>
            <p:nvPr/>
          </p:nvSpPr>
          <p:spPr>
            <a:xfrm>
              <a:off x="5028382" y="2284073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>
              <a:extLst>
                <a:ext uri="{FF2B5EF4-FFF2-40B4-BE49-F238E27FC236}">
                  <a16:creationId xmlns:a16="http://schemas.microsoft.com/office/drawing/2014/main" id="{789F6DDD-98B9-4629-A24C-4033F6DA9F6D}"/>
                </a:ext>
              </a:extLst>
            </p:cNvPr>
            <p:cNvSpPr/>
            <p:nvPr/>
          </p:nvSpPr>
          <p:spPr>
            <a:xfrm>
              <a:off x="5028382" y="2466884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>
              <a:extLst>
                <a:ext uri="{FF2B5EF4-FFF2-40B4-BE49-F238E27FC236}">
                  <a16:creationId xmlns:a16="http://schemas.microsoft.com/office/drawing/2014/main" id="{86A2C608-63F5-4107-87BB-D20AC88BB180}"/>
                </a:ext>
              </a:extLst>
            </p:cNvPr>
            <p:cNvSpPr/>
            <p:nvPr/>
          </p:nvSpPr>
          <p:spPr>
            <a:xfrm>
              <a:off x="5028382" y="2649695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278FF99E-76A6-46F7-A70E-AB5B1A94F6D1}"/>
                </a:ext>
              </a:extLst>
            </p:cNvPr>
            <p:cNvSpPr txBox="1"/>
            <p:nvPr/>
          </p:nvSpPr>
          <p:spPr>
            <a:xfrm>
              <a:off x="6174396" y="1996121"/>
              <a:ext cx="121078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Азербайджан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Узбекистан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Португалия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Таджикистан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Казахстан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Пакистан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lang="ru-RU" sz="1200" dirty="0">
                <a:solidFill>
                  <a:schemeClr val="tx1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171" name="Овал 170">
              <a:extLst>
                <a:ext uri="{FF2B5EF4-FFF2-40B4-BE49-F238E27FC236}">
                  <a16:creationId xmlns:a16="http://schemas.microsoft.com/office/drawing/2014/main" id="{F2D8928A-83DD-42D9-A8DF-4BF26D46B229}"/>
                </a:ext>
              </a:extLst>
            </p:cNvPr>
            <p:cNvSpPr/>
            <p:nvPr/>
          </p:nvSpPr>
          <p:spPr>
            <a:xfrm>
              <a:off x="6157010" y="210484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>
              <a:extLst>
                <a:ext uri="{FF2B5EF4-FFF2-40B4-BE49-F238E27FC236}">
                  <a16:creationId xmlns:a16="http://schemas.microsoft.com/office/drawing/2014/main" id="{C602D147-A21A-49B3-8CF8-1154E0AB49BC}"/>
                </a:ext>
              </a:extLst>
            </p:cNvPr>
            <p:cNvSpPr/>
            <p:nvPr/>
          </p:nvSpPr>
          <p:spPr>
            <a:xfrm>
              <a:off x="6157010" y="2286254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72AAA7F8-DE81-470B-8800-0342C1C44B43}"/>
                </a:ext>
              </a:extLst>
            </p:cNvPr>
            <p:cNvSpPr/>
            <p:nvPr/>
          </p:nvSpPr>
          <p:spPr>
            <a:xfrm>
              <a:off x="6157010" y="2467666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>
              <a:extLst>
                <a:ext uri="{FF2B5EF4-FFF2-40B4-BE49-F238E27FC236}">
                  <a16:creationId xmlns:a16="http://schemas.microsoft.com/office/drawing/2014/main" id="{2996647D-A042-4D78-B01F-B6836880DFBB}"/>
                </a:ext>
              </a:extLst>
            </p:cNvPr>
            <p:cNvSpPr/>
            <p:nvPr/>
          </p:nvSpPr>
          <p:spPr>
            <a:xfrm>
              <a:off x="6157010" y="2649078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8D18C7B0-EE30-4DA7-95E2-7CE03D79E9EC}"/>
                </a:ext>
              </a:extLst>
            </p:cNvPr>
            <p:cNvSpPr txBox="1"/>
            <p:nvPr/>
          </p:nvSpPr>
          <p:spPr>
            <a:xfrm>
              <a:off x="7333187" y="2000875"/>
              <a:ext cx="12107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Индия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Иордания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Грузия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Малайзия</a:t>
              </a:r>
            </a:p>
          </p:txBody>
        </p:sp>
        <p:sp>
          <p:nvSpPr>
            <p:cNvPr id="181" name="Овал 180">
              <a:extLst>
                <a:ext uri="{FF2B5EF4-FFF2-40B4-BE49-F238E27FC236}">
                  <a16:creationId xmlns:a16="http://schemas.microsoft.com/office/drawing/2014/main" id="{248B839B-7598-4813-B24D-337AD9A3911B}"/>
                </a:ext>
              </a:extLst>
            </p:cNvPr>
            <p:cNvSpPr/>
            <p:nvPr/>
          </p:nvSpPr>
          <p:spPr>
            <a:xfrm>
              <a:off x="7315801" y="2109596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D3D503BE-2AB2-474E-9C5C-60D74A38AC25}"/>
                </a:ext>
              </a:extLst>
            </p:cNvPr>
            <p:cNvSpPr/>
            <p:nvPr/>
          </p:nvSpPr>
          <p:spPr>
            <a:xfrm>
              <a:off x="7315801" y="2292407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>
              <a:extLst>
                <a:ext uri="{FF2B5EF4-FFF2-40B4-BE49-F238E27FC236}">
                  <a16:creationId xmlns:a16="http://schemas.microsoft.com/office/drawing/2014/main" id="{03F72280-6231-461F-9DC9-1FEB403433B9}"/>
                </a:ext>
              </a:extLst>
            </p:cNvPr>
            <p:cNvSpPr/>
            <p:nvPr/>
          </p:nvSpPr>
          <p:spPr>
            <a:xfrm>
              <a:off x="7315801" y="2475218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>
              <a:extLst>
                <a:ext uri="{FF2B5EF4-FFF2-40B4-BE49-F238E27FC236}">
                  <a16:creationId xmlns:a16="http://schemas.microsoft.com/office/drawing/2014/main" id="{325BD9ED-3D67-471F-9580-CA759B929A75}"/>
                </a:ext>
              </a:extLst>
            </p:cNvPr>
            <p:cNvSpPr/>
            <p:nvPr/>
          </p:nvSpPr>
          <p:spPr>
            <a:xfrm>
              <a:off x="7315801" y="2658029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F6767D3C-0278-405B-BE2D-DB9AEEC1C826}"/>
                </a:ext>
              </a:extLst>
            </p:cNvPr>
            <p:cNvSpPr/>
            <p:nvPr/>
          </p:nvSpPr>
          <p:spPr>
            <a:xfrm>
              <a:off x="5028382" y="2836950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>
              <a:extLst>
                <a:ext uri="{FF2B5EF4-FFF2-40B4-BE49-F238E27FC236}">
                  <a16:creationId xmlns:a16="http://schemas.microsoft.com/office/drawing/2014/main" id="{CA94CE49-879F-4DF9-A240-D460A0F50DEA}"/>
                </a:ext>
              </a:extLst>
            </p:cNvPr>
            <p:cNvSpPr/>
            <p:nvPr/>
          </p:nvSpPr>
          <p:spPr>
            <a:xfrm>
              <a:off x="5026101" y="3009818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>
              <a:extLst>
                <a:ext uri="{FF2B5EF4-FFF2-40B4-BE49-F238E27FC236}">
                  <a16:creationId xmlns:a16="http://schemas.microsoft.com/office/drawing/2014/main" id="{FCBEBF98-FC1A-4DFD-84DF-BD52D494D9BB}"/>
                </a:ext>
              </a:extLst>
            </p:cNvPr>
            <p:cNvSpPr/>
            <p:nvPr/>
          </p:nvSpPr>
          <p:spPr>
            <a:xfrm>
              <a:off x="6154661" y="2830490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6B2B93B3-18E2-4BB6-BF71-0B70669AD524}"/>
                </a:ext>
              </a:extLst>
            </p:cNvPr>
            <p:cNvSpPr/>
            <p:nvPr/>
          </p:nvSpPr>
          <p:spPr>
            <a:xfrm>
              <a:off x="6154729" y="301190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Google Shape;306;p22">
              <a:extLst>
                <a:ext uri="{FF2B5EF4-FFF2-40B4-BE49-F238E27FC236}">
                  <a16:creationId xmlns:a16="http://schemas.microsoft.com/office/drawing/2014/main" id="{5715ED71-7F99-46F3-8B73-73C5B56E88B0}"/>
                </a:ext>
              </a:extLst>
            </p:cNvPr>
            <p:cNvSpPr txBox="1"/>
            <p:nvPr/>
          </p:nvSpPr>
          <p:spPr>
            <a:xfrm>
              <a:off x="8597335" y="1625785"/>
              <a:ext cx="1752743" cy="363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ru-RU" b="1" kern="0" dirty="0">
                  <a:solidFill>
                    <a:srgbClr val="45B3E4"/>
                  </a:solidFill>
                  <a:latin typeface="Circe Bold" panose="020B0604020202020204" charset="-52"/>
                  <a:ea typeface="Fira Sans Extra Condensed"/>
                  <a:cs typeface="Fira Sans Extra Condensed"/>
                  <a:sym typeface="Fira Sans Extra Condensed"/>
                </a:rPr>
                <a:t>Дикоросы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9C4422E2-AE4E-47C2-A49E-93F6A5BAE31E}"/>
                </a:ext>
              </a:extLst>
            </p:cNvPr>
            <p:cNvSpPr txBox="1"/>
            <p:nvPr/>
          </p:nvSpPr>
          <p:spPr>
            <a:xfrm>
              <a:off x="8737160" y="1992541"/>
              <a:ext cx="12279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Китай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ОАЭ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Кыргызстан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Беларусь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Таиланд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Азербайджан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Узбекистан</a:t>
              </a:r>
            </a:p>
          </p:txBody>
        </p:sp>
        <p:sp>
          <p:nvSpPr>
            <p:cNvPr id="192" name="Овал 191">
              <a:extLst>
                <a:ext uri="{FF2B5EF4-FFF2-40B4-BE49-F238E27FC236}">
                  <a16:creationId xmlns:a16="http://schemas.microsoft.com/office/drawing/2014/main" id="{064D540A-ACF2-4FAB-9B71-13B08F0A8D4C}"/>
                </a:ext>
              </a:extLst>
            </p:cNvPr>
            <p:cNvSpPr/>
            <p:nvPr/>
          </p:nvSpPr>
          <p:spPr>
            <a:xfrm>
              <a:off x="8719775" y="210126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>
              <a:extLst>
                <a:ext uri="{FF2B5EF4-FFF2-40B4-BE49-F238E27FC236}">
                  <a16:creationId xmlns:a16="http://schemas.microsoft.com/office/drawing/2014/main" id="{47ACAEC0-8324-4639-A12C-2EF7A12F9A8D}"/>
                </a:ext>
              </a:extLst>
            </p:cNvPr>
            <p:cNvSpPr/>
            <p:nvPr/>
          </p:nvSpPr>
          <p:spPr>
            <a:xfrm>
              <a:off x="8719775" y="2284073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F452599C-8F34-447F-A170-13AAE4E78F81}"/>
                </a:ext>
              </a:extLst>
            </p:cNvPr>
            <p:cNvSpPr/>
            <p:nvPr/>
          </p:nvSpPr>
          <p:spPr>
            <a:xfrm>
              <a:off x="8719775" y="2466884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>
              <a:extLst>
                <a:ext uri="{FF2B5EF4-FFF2-40B4-BE49-F238E27FC236}">
                  <a16:creationId xmlns:a16="http://schemas.microsoft.com/office/drawing/2014/main" id="{3343CA00-573E-476D-9072-4A7AA18F9A8E}"/>
                </a:ext>
              </a:extLst>
            </p:cNvPr>
            <p:cNvSpPr/>
            <p:nvPr/>
          </p:nvSpPr>
          <p:spPr>
            <a:xfrm>
              <a:off x="8719775" y="2649695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431AC0A7-AC66-47C6-8179-D20D60E26420}"/>
                </a:ext>
              </a:extLst>
            </p:cNvPr>
            <p:cNvSpPr txBox="1"/>
            <p:nvPr/>
          </p:nvSpPr>
          <p:spPr>
            <a:xfrm>
              <a:off x="10276787" y="1996121"/>
              <a:ext cx="12107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Казахстан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Индия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Грузия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Малайзия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Армения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Турция</a:t>
              </a:r>
            </a:p>
          </p:txBody>
        </p:sp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B8977116-14A8-4D43-AE18-AFC057C2A315}"/>
                </a:ext>
              </a:extLst>
            </p:cNvPr>
            <p:cNvSpPr/>
            <p:nvPr/>
          </p:nvSpPr>
          <p:spPr>
            <a:xfrm>
              <a:off x="10259401" y="210484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>
              <a:extLst>
                <a:ext uri="{FF2B5EF4-FFF2-40B4-BE49-F238E27FC236}">
                  <a16:creationId xmlns:a16="http://schemas.microsoft.com/office/drawing/2014/main" id="{B133FA64-82B6-4288-ADCD-430794A97F66}"/>
                </a:ext>
              </a:extLst>
            </p:cNvPr>
            <p:cNvSpPr/>
            <p:nvPr/>
          </p:nvSpPr>
          <p:spPr>
            <a:xfrm>
              <a:off x="10259401" y="2286254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>
              <a:extLst>
                <a:ext uri="{FF2B5EF4-FFF2-40B4-BE49-F238E27FC236}">
                  <a16:creationId xmlns:a16="http://schemas.microsoft.com/office/drawing/2014/main" id="{DE221518-B7FD-4667-BE56-A788BA3BAF94}"/>
                </a:ext>
              </a:extLst>
            </p:cNvPr>
            <p:cNvSpPr/>
            <p:nvPr/>
          </p:nvSpPr>
          <p:spPr>
            <a:xfrm>
              <a:off x="10259401" y="2467666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D897DDDF-55BA-4204-9FB9-537E6D27AC3C}"/>
                </a:ext>
              </a:extLst>
            </p:cNvPr>
            <p:cNvSpPr/>
            <p:nvPr/>
          </p:nvSpPr>
          <p:spPr>
            <a:xfrm>
              <a:off x="10259401" y="2649078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98DFFE00-F5FE-451A-9A95-E9B4E0803011}"/>
                </a:ext>
              </a:extLst>
            </p:cNvPr>
            <p:cNvSpPr/>
            <p:nvPr/>
          </p:nvSpPr>
          <p:spPr>
            <a:xfrm>
              <a:off x="8719775" y="2836950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>
              <a:extLst>
                <a:ext uri="{FF2B5EF4-FFF2-40B4-BE49-F238E27FC236}">
                  <a16:creationId xmlns:a16="http://schemas.microsoft.com/office/drawing/2014/main" id="{C01ADDC6-1BC1-4F1D-BA3B-61F9D0839347}"/>
                </a:ext>
              </a:extLst>
            </p:cNvPr>
            <p:cNvSpPr/>
            <p:nvPr/>
          </p:nvSpPr>
          <p:spPr>
            <a:xfrm>
              <a:off x="8717494" y="3009818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>
              <a:extLst>
                <a:ext uri="{FF2B5EF4-FFF2-40B4-BE49-F238E27FC236}">
                  <a16:creationId xmlns:a16="http://schemas.microsoft.com/office/drawing/2014/main" id="{3BB7522B-AB4D-4E95-A822-A5526B778AFB}"/>
                </a:ext>
              </a:extLst>
            </p:cNvPr>
            <p:cNvSpPr/>
            <p:nvPr/>
          </p:nvSpPr>
          <p:spPr>
            <a:xfrm>
              <a:off x="10257052" y="2830490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F5AA61C2-7108-44A9-B552-804B5947021E}"/>
                </a:ext>
              </a:extLst>
            </p:cNvPr>
            <p:cNvSpPr/>
            <p:nvPr/>
          </p:nvSpPr>
          <p:spPr>
            <a:xfrm>
              <a:off x="10257120" y="301190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>
              <a:extLst>
                <a:ext uri="{FF2B5EF4-FFF2-40B4-BE49-F238E27FC236}">
                  <a16:creationId xmlns:a16="http://schemas.microsoft.com/office/drawing/2014/main" id="{90C942EF-507A-4017-948A-D9FA11A36241}"/>
                </a:ext>
              </a:extLst>
            </p:cNvPr>
            <p:cNvSpPr/>
            <p:nvPr/>
          </p:nvSpPr>
          <p:spPr>
            <a:xfrm>
              <a:off x="8719775" y="3179716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Google Shape;306;p22">
              <a:extLst>
                <a:ext uri="{FF2B5EF4-FFF2-40B4-BE49-F238E27FC236}">
                  <a16:creationId xmlns:a16="http://schemas.microsoft.com/office/drawing/2014/main" id="{DCF0E8F1-4D95-4947-8519-A54C3A3874CA}"/>
                </a:ext>
              </a:extLst>
            </p:cNvPr>
            <p:cNvSpPr txBox="1"/>
            <p:nvPr/>
          </p:nvSpPr>
          <p:spPr>
            <a:xfrm>
              <a:off x="4905942" y="3418679"/>
              <a:ext cx="1752743" cy="363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ru-RU" b="1" kern="0" dirty="0">
                  <a:solidFill>
                    <a:srgbClr val="45B3E4"/>
                  </a:solidFill>
                  <a:latin typeface="Circe Bold" panose="020B0604020202020204" charset="-52"/>
                  <a:ea typeface="Fira Sans Extra Condensed"/>
                  <a:cs typeface="Fira Sans Extra Condensed"/>
                  <a:sym typeface="Fira Sans Extra Condensed"/>
                </a:rPr>
                <a:t>АПК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8EC28DC-53D1-47A3-A330-AD145FF2820F}"/>
                </a:ext>
              </a:extLst>
            </p:cNvPr>
            <p:cNvSpPr txBox="1"/>
            <p:nvPr/>
          </p:nvSpPr>
          <p:spPr>
            <a:xfrm>
              <a:off x="5045768" y="3785435"/>
              <a:ext cx="12107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Китай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Монголия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Кыргызстан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Беларусь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Азербайджан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Узбекистан</a:t>
              </a:r>
            </a:p>
          </p:txBody>
        </p:sp>
        <p:sp>
          <p:nvSpPr>
            <p:cNvPr id="213" name="Овал 212">
              <a:extLst>
                <a:ext uri="{FF2B5EF4-FFF2-40B4-BE49-F238E27FC236}">
                  <a16:creationId xmlns:a16="http://schemas.microsoft.com/office/drawing/2014/main" id="{42C433A8-86B3-4337-8D22-8575071730E1}"/>
                </a:ext>
              </a:extLst>
            </p:cNvPr>
            <p:cNvSpPr/>
            <p:nvPr/>
          </p:nvSpPr>
          <p:spPr>
            <a:xfrm>
              <a:off x="5028382" y="3894156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>
              <a:extLst>
                <a:ext uri="{FF2B5EF4-FFF2-40B4-BE49-F238E27FC236}">
                  <a16:creationId xmlns:a16="http://schemas.microsoft.com/office/drawing/2014/main" id="{BA23081F-86CD-4263-AC6E-690E2648F2A2}"/>
                </a:ext>
              </a:extLst>
            </p:cNvPr>
            <p:cNvSpPr/>
            <p:nvPr/>
          </p:nvSpPr>
          <p:spPr>
            <a:xfrm>
              <a:off x="5028382" y="4076967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0B0A5389-7AEA-429C-9FEA-285BD074F4C7}"/>
                </a:ext>
              </a:extLst>
            </p:cNvPr>
            <p:cNvSpPr/>
            <p:nvPr/>
          </p:nvSpPr>
          <p:spPr>
            <a:xfrm>
              <a:off x="5028382" y="4259778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>
              <a:extLst>
                <a:ext uri="{FF2B5EF4-FFF2-40B4-BE49-F238E27FC236}">
                  <a16:creationId xmlns:a16="http://schemas.microsoft.com/office/drawing/2014/main" id="{C48995B0-06D2-496D-8B4D-909DE20BA220}"/>
                </a:ext>
              </a:extLst>
            </p:cNvPr>
            <p:cNvSpPr/>
            <p:nvPr/>
          </p:nvSpPr>
          <p:spPr>
            <a:xfrm>
              <a:off x="5028382" y="4442589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A27BD689-123D-4AA0-80AA-D75A272EE57C}"/>
                </a:ext>
              </a:extLst>
            </p:cNvPr>
            <p:cNvSpPr txBox="1"/>
            <p:nvPr/>
          </p:nvSpPr>
          <p:spPr>
            <a:xfrm>
              <a:off x="6174396" y="3789015"/>
              <a:ext cx="9725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Казахстан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Армения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Турция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Вьетнам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Корея</a:t>
              </a:r>
            </a:p>
          </p:txBody>
        </p:sp>
        <p:sp>
          <p:nvSpPr>
            <p:cNvPr id="218" name="Овал 217">
              <a:extLst>
                <a:ext uri="{FF2B5EF4-FFF2-40B4-BE49-F238E27FC236}">
                  <a16:creationId xmlns:a16="http://schemas.microsoft.com/office/drawing/2014/main" id="{DBA1D323-DF2B-442D-8425-CED83583FE51}"/>
                </a:ext>
              </a:extLst>
            </p:cNvPr>
            <p:cNvSpPr/>
            <p:nvPr/>
          </p:nvSpPr>
          <p:spPr>
            <a:xfrm>
              <a:off x="6157010" y="3897736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>
              <a:extLst>
                <a:ext uri="{FF2B5EF4-FFF2-40B4-BE49-F238E27FC236}">
                  <a16:creationId xmlns:a16="http://schemas.microsoft.com/office/drawing/2014/main" id="{D5C69469-1312-4041-B37D-97144D744F6C}"/>
                </a:ext>
              </a:extLst>
            </p:cNvPr>
            <p:cNvSpPr/>
            <p:nvPr/>
          </p:nvSpPr>
          <p:spPr>
            <a:xfrm>
              <a:off x="6157010" y="4079148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>
              <a:extLst>
                <a:ext uri="{FF2B5EF4-FFF2-40B4-BE49-F238E27FC236}">
                  <a16:creationId xmlns:a16="http://schemas.microsoft.com/office/drawing/2014/main" id="{6408B7B3-FF24-431C-B204-A0DD2DD293EC}"/>
                </a:ext>
              </a:extLst>
            </p:cNvPr>
            <p:cNvSpPr/>
            <p:nvPr/>
          </p:nvSpPr>
          <p:spPr>
            <a:xfrm>
              <a:off x="6157010" y="4260560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>
              <a:extLst>
                <a:ext uri="{FF2B5EF4-FFF2-40B4-BE49-F238E27FC236}">
                  <a16:creationId xmlns:a16="http://schemas.microsoft.com/office/drawing/2014/main" id="{6DB6C382-83CE-4EB4-A899-85B9576364BC}"/>
                </a:ext>
              </a:extLst>
            </p:cNvPr>
            <p:cNvSpPr/>
            <p:nvPr/>
          </p:nvSpPr>
          <p:spPr>
            <a:xfrm>
              <a:off x="6157010" y="444197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>
              <a:extLst>
                <a:ext uri="{FF2B5EF4-FFF2-40B4-BE49-F238E27FC236}">
                  <a16:creationId xmlns:a16="http://schemas.microsoft.com/office/drawing/2014/main" id="{1F9EBF37-EF83-43A8-B576-69F2211CF0D5}"/>
                </a:ext>
              </a:extLst>
            </p:cNvPr>
            <p:cNvSpPr/>
            <p:nvPr/>
          </p:nvSpPr>
          <p:spPr>
            <a:xfrm>
              <a:off x="5028382" y="4629844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>
              <a:extLst>
                <a:ext uri="{FF2B5EF4-FFF2-40B4-BE49-F238E27FC236}">
                  <a16:creationId xmlns:a16="http://schemas.microsoft.com/office/drawing/2014/main" id="{4C3D18CA-FA32-4C71-95EA-92156C18D018}"/>
                </a:ext>
              </a:extLst>
            </p:cNvPr>
            <p:cNvSpPr/>
            <p:nvPr/>
          </p:nvSpPr>
          <p:spPr>
            <a:xfrm>
              <a:off x="5026101" y="480271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>
              <a:extLst>
                <a:ext uri="{FF2B5EF4-FFF2-40B4-BE49-F238E27FC236}">
                  <a16:creationId xmlns:a16="http://schemas.microsoft.com/office/drawing/2014/main" id="{E5941C25-0EDC-40FD-8088-4CEE43926512}"/>
                </a:ext>
              </a:extLst>
            </p:cNvPr>
            <p:cNvSpPr/>
            <p:nvPr/>
          </p:nvSpPr>
          <p:spPr>
            <a:xfrm>
              <a:off x="6154661" y="4623384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Google Shape;306;p22">
              <a:extLst>
                <a:ext uri="{FF2B5EF4-FFF2-40B4-BE49-F238E27FC236}">
                  <a16:creationId xmlns:a16="http://schemas.microsoft.com/office/drawing/2014/main" id="{8CD8693E-45D7-4A67-B981-1E6463F78BB2}"/>
                </a:ext>
              </a:extLst>
            </p:cNvPr>
            <p:cNvSpPr txBox="1"/>
            <p:nvPr/>
          </p:nvSpPr>
          <p:spPr>
            <a:xfrm>
              <a:off x="7196371" y="3428672"/>
              <a:ext cx="1752743" cy="363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ru-RU" b="1" kern="0" dirty="0">
                  <a:solidFill>
                    <a:srgbClr val="45B3E4"/>
                  </a:solidFill>
                  <a:latin typeface="Circe Bold" panose="020B0604020202020204" charset="-52"/>
                  <a:ea typeface="Fira Sans Extra Condensed"/>
                  <a:cs typeface="Fira Sans Extra Condensed"/>
                  <a:sym typeface="Fira Sans Extra Condensed"/>
                </a:rPr>
                <a:t>Химия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4D8C1949-090E-49BE-A384-85A121A70CA5}"/>
                </a:ext>
              </a:extLst>
            </p:cNvPr>
            <p:cNvSpPr txBox="1"/>
            <p:nvPr/>
          </p:nvSpPr>
          <p:spPr>
            <a:xfrm>
              <a:off x="7336197" y="3795428"/>
              <a:ext cx="10285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Алжир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Марокко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Казахстан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Вьетнам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Монголия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Узбекистан</a:t>
              </a:r>
            </a:p>
          </p:txBody>
        </p:sp>
        <p:sp>
          <p:nvSpPr>
            <p:cNvPr id="232" name="Овал 231">
              <a:extLst>
                <a:ext uri="{FF2B5EF4-FFF2-40B4-BE49-F238E27FC236}">
                  <a16:creationId xmlns:a16="http://schemas.microsoft.com/office/drawing/2014/main" id="{637465B6-E712-4F6C-9AB2-27FB3B20AE46}"/>
                </a:ext>
              </a:extLst>
            </p:cNvPr>
            <p:cNvSpPr/>
            <p:nvPr/>
          </p:nvSpPr>
          <p:spPr>
            <a:xfrm>
              <a:off x="7318811" y="3904149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>
              <a:extLst>
                <a:ext uri="{FF2B5EF4-FFF2-40B4-BE49-F238E27FC236}">
                  <a16:creationId xmlns:a16="http://schemas.microsoft.com/office/drawing/2014/main" id="{35C961E3-672C-4561-B9F5-DD7BA98621C5}"/>
                </a:ext>
              </a:extLst>
            </p:cNvPr>
            <p:cNvSpPr/>
            <p:nvPr/>
          </p:nvSpPr>
          <p:spPr>
            <a:xfrm>
              <a:off x="7318811" y="4086960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>
              <a:extLst>
                <a:ext uri="{FF2B5EF4-FFF2-40B4-BE49-F238E27FC236}">
                  <a16:creationId xmlns:a16="http://schemas.microsoft.com/office/drawing/2014/main" id="{1E45FEFD-7012-452C-A0DA-E8D1B4A3E437}"/>
                </a:ext>
              </a:extLst>
            </p:cNvPr>
            <p:cNvSpPr/>
            <p:nvPr/>
          </p:nvSpPr>
          <p:spPr>
            <a:xfrm>
              <a:off x="7318811" y="4269771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>
              <a:extLst>
                <a:ext uri="{FF2B5EF4-FFF2-40B4-BE49-F238E27FC236}">
                  <a16:creationId xmlns:a16="http://schemas.microsoft.com/office/drawing/2014/main" id="{C349869B-B656-43C3-8AB8-266D39DA6D2C}"/>
                </a:ext>
              </a:extLst>
            </p:cNvPr>
            <p:cNvSpPr/>
            <p:nvPr/>
          </p:nvSpPr>
          <p:spPr>
            <a:xfrm>
              <a:off x="7318811" y="445258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>
              <a:extLst>
                <a:ext uri="{FF2B5EF4-FFF2-40B4-BE49-F238E27FC236}">
                  <a16:creationId xmlns:a16="http://schemas.microsoft.com/office/drawing/2014/main" id="{CBD9F2B0-2498-41FC-B9AA-171D9E86A7D3}"/>
                </a:ext>
              </a:extLst>
            </p:cNvPr>
            <p:cNvSpPr/>
            <p:nvPr/>
          </p:nvSpPr>
          <p:spPr>
            <a:xfrm>
              <a:off x="7318811" y="4639837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>
              <a:extLst>
                <a:ext uri="{FF2B5EF4-FFF2-40B4-BE49-F238E27FC236}">
                  <a16:creationId xmlns:a16="http://schemas.microsoft.com/office/drawing/2014/main" id="{A2AD67EE-C980-4779-B827-7EDDF2BA8992}"/>
                </a:ext>
              </a:extLst>
            </p:cNvPr>
            <p:cNvSpPr/>
            <p:nvPr/>
          </p:nvSpPr>
          <p:spPr>
            <a:xfrm>
              <a:off x="7316530" y="4812705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Google Shape;306;p22">
              <a:extLst>
                <a:ext uri="{FF2B5EF4-FFF2-40B4-BE49-F238E27FC236}">
                  <a16:creationId xmlns:a16="http://schemas.microsoft.com/office/drawing/2014/main" id="{78E32670-0EC9-41A7-9EAA-C8EE39FCC556}"/>
                </a:ext>
              </a:extLst>
            </p:cNvPr>
            <p:cNvSpPr txBox="1"/>
            <p:nvPr/>
          </p:nvSpPr>
          <p:spPr>
            <a:xfrm>
              <a:off x="10140277" y="3429705"/>
              <a:ext cx="1227906" cy="363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ru-RU" b="1" kern="0" dirty="0">
                  <a:solidFill>
                    <a:srgbClr val="45B3E4"/>
                  </a:solidFill>
                  <a:latin typeface="Circe Bold" panose="020B0604020202020204" charset="-52"/>
                  <a:ea typeface="Fira Sans Extra Condensed"/>
                  <a:cs typeface="Fira Sans Extra Condensed"/>
                  <a:sym typeface="Fira Sans Extra Condensed"/>
                </a:rPr>
                <a:t>Косметика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79788BD4-D790-4457-837B-12105302CDA8}"/>
                </a:ext>
              </a:extLst>
            </p:cNvPr>
            <p:cNvSpPr txBox="1"/>
            <p:nvPr/>
          </p:nvSpPr>
          <p:spPr>
            <a:xfrm>
              <a:off x="10280102" y="3796461"/>
              <a:ext cx="9498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Китай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Казахстан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Индия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Турция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Монголия</a:t>
              </a:r>
            </a:p>
          </p:txBody>
        </p:sp>
        <p:sp>
          <p:nvSpPr>
            <p:cNvPr id="245" name="Овал 244">
              <a:extLst>
                <a:ext uri="{FF2B5EF4-FFF2-40B4-BE49-F238E27FC236}">
                  <a16:creationId xmlns:a16="http://schemas.microsoft.com/office/drawing/2014/main" id="{469A6B41-2A59-4E6C-971E-3B6393BA5958}"/>
                </a:ext>
              </a:extLst>
            </p:cNvPr>
            <p:cNvSpPr/>
            <p:nvPr/>
          </p:nvSpPr>
          <p:spPr>
            <a:xfrm>
              <a:off x="10262716" y="390518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>
              <a:extLst>
                <a:ext uri="{FF2B5EF4-FFF2-40B4-BE49-F238E27FC236}">
                  <a16:creationId xmlns:a16="http://schemas.microsoft.com/office/drawing/2014/main" id="{9349E628-C842-42D5-8E35-922862A97EA9}"/>
                </a:ext>
              </a:extLst>
            </p:cNvPr>
            <p:cNvSpPr/>
            <p:nvPr/>
          </p:nvSpPr>
          <p:spPr>
            <a:xfrm>
              <a:off x="10262716" y="4087993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>
              <a:extLst>
                <a:ext uri="{FF2B5EF4-FFF2-40B4-BE49-F238E27FC236}">
                  <a16:creationId xmlns:a16="http://schemas.microsoft.com/office/drawing/2014/main" id="{DEE8FE6C-4ECC-4412-BBBF-BEDF1AA6E492}"/>
                </a:ext>
              </a:extLst>
            </p:cNvPr>
            <p:cNvSpPr/>
            <p:nvPr/>
          </p:nvSpPr>
          <p:spPr>
            <a:xfrm>
              <a:off x="10262716" y="4270804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>
              <a:extLst>
                <a:ext uri="{FF2B5EF4-FFF2-40B4-BE49-F238E27FC236}">
                  <a16:creationId xmlns:a16="http://schemas.microsoft.com/office/drawing/2014/main" id="{22A13421-48A4-4708-988F-852B0136BD00}"/>
                </a:ext>
              </a:extLst>
            </p:cNvPr>
            <p:cNvSpPr/>
            <p:nvPr/>
          </p:nvSpPr>
          <p:spPr>
            <a:xfrm>
              <a:off x="10262716" y="4453615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>
              <a:extLst>
                <a:ext uri="{FF2B5EF4-FFF2-40B4-BE49-F238E27FC236}">
                  <a16:creationId xmlns:a16="http://schemas.microsoft.com/office/drawing/2014/main" id="{97A991CE-6173-4372-A53E-F05F0A3732D4}"/>
                </a:ext>
              </a:extLst>
            </p:cNvPr>
            <p:cNvSpPr/>
            <p:nvPr/>
          </p:nvSpPr>
          <p:spPr>
            <a:xfrm>
              <a:off x="10262716" y="4640870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Google Shape;306;p22">
              <a:extLst>
                <a:ext uri="{FF2B5EF4-FFF2-40B4-BE49-F238E27FC236}">
                  <a16:creationId xmlns:a16="http://schemas.microsoft.com/office/drawing/2014/main" id="{13F02B3D-2B8E-433A-8C4C-9DC50567E6EA}"/>
                </a:ext>
              </a:extLst>
            </p:cNvPr>
            <p:cNvSpPr txBox="1"/>
            <p:nvPr/>
          </p:nvSpPr>
          <p:spPr>
            <a:xfrm>
              <a:off x="8618956" y="3500310"/>
              <a:ext cx="1752743" cy="363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ru-RU" b="1" kern="0" dirty="0">
                  <a:solidFill>
                    <a:srgbClr val="45B3E4"/>
                  </a:solidFill>
                  <a:latin typeface="Circe Bold" panose="020B0604020202020204" charset="-52"/>
                  <a:ea typeface="Fira Sans Extra Condensed"/>
                  <a:cs typeface="Fira Sans Extra Condensed"/>
                  <a:sym typeface="Fira Sans Extra Condensed"/>
                </a:rPr>
                <a:t>Строительные материалы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A70A11E5-B5CC-4528-97D4-45AD5C532E4B}"/>
                </a:ext>
              </a:extLst>
            </p:cNvPr>
            <p:cNvSpPr txBox="1"/>
            <p:nvPr/>
          </p:nvSpPr>
          <p:spPr>
            <a:xfrm>
              <a:off x="8758782" y="3970101"/>
              <a:ext cx="12107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Монголия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Узбекистан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Кыргызстан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Казахстан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Таджикистан</a:t>
              </a:r>
            </a:p>
          </p:txBody>
        </p:sp>
        <p:sp>
          <p:nvSpPr>
            <p:cNvPr id="253" name="Овал 252">
              <a:extLst>
                <a:ext uri="{FF2B5EF4-FFF2-40B4-BE49-F238E27FC236}">
                  <a16:creationId xmlns:a16="http://schemas.microsoft.com/office/drawing/2014/main" id="{F42259F0-F0EE-4737-AD51-44F274274705}"/>
                </a:ext>
              </a:extLst>
            </p:cNvPr>
            <p:cNvSpPr/>
            <p:nvPr/>
          </p:nvSpPr>
          <p:spPr>
            <a:xfrm>
              <a:off x="8741396" y="407882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>
              <a:extLst>
                <a:ext uri="{FF2B5EF4-FFF2-40B4-BE49-F238E27FC236}">
                  <a16:creationId xmlns:a16="http://schemas.microsoft.com/office/drawing/2014/main" id="{87FE0999-7E35-43DE-B0F2-BBCE5F8C9AEE}"/>
                </a:ext>
              </a:extLst>
            </p:cNvPr>
            <p:cNvSpPr/>
            <p:nvPr/>
          </p:nvSpPr>
          <p:spPr>
            <a:xfrm>
              <a:off x="8741396" y="4261633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>
              <a:extLst>
                <a:ext uri="{FF2B5EF4-FFF2-40B4-BE49-F238E27FC236}">
                  <a16:creationId xmlns:a16="http://schemas.microsoft.com/office/drawing/2014/main" id="{80D65E13-4D07-40DF-9E30-8017F10C7CBD}"/>
                </a:ext>
              </a:extLst>
            </p:cNvPr>
            <p:cNvSpPr/>
            <p:nvPr/>
          </p:nvSpPr>
          <p:spPr>
            <a:xfrm>
              <a:off x="8741396" y="4444444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>
              <a:extLst>
                <a:ext uri="{FF2B5EF4-FFF2-40B4-BE49-F238E27FC236}">
                  <a16:creationId xmlns:a16="http://schemas.microsoft.com/office/drawing/2014/main" id="{310B2531-8C1D-4D84-BB95-BB49CCE19BA9}"/>
                </a:ext>
              </a:extLst>
            </p:cNvPr>
            <p:cNvSpPr/>
            <p:nvPr/>
          </p:nvSpPr>
          <p:spPr>
            <a:xfrm>
              <a:off x="8741396" y="4627255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>
              <a:extLst>
                <a:ext uri="{FF2B5EF4-FFF2-40B4-BE49-F238E27FC236}">
                  <a16:creationId xmlns:a16="http://schemas.microsoft.com/office/drawing/2014/main" id="{40154B51-C04C-4639-A8C5-F19E892FD68A}"/>
                </a:ext>
              </a:extLst>
            </p:cNvPr>
            <p:cNvSpPr/>
            <p:nvPr/>
          </p:nvSpPr>
          <p:spPr>
            <a:xfrm>
              <a:off x="8741396" y="4814510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Google Shape;306;p22">
              <a:extLst>
                <a:ext uri="{FF2B5EF4-FFF2-40B4-BE49-F238E27FC236}">
                  <a16:creationId xmlns:a16="http://schemas.microsoft.com/office/drawing/2014/main" id="{9EBEC2D6-B4AB-490B-946A-319722E6A0DA}"/>
                </a:ext>
              </a:extLst>
            </p:cNvPr>
            <p:cNvSpPr txBox="1"/>
            <p:nvPr/>
          </p:nvSpPr>
          <p:spPr>
            <a:xfrm>
              <a:off x="4881540" y="5069653"/>
              <a:ext cx="1752743" cy="363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ru-RU" b="1" kern="0" dirty="0">
                  <a:solidFill>
                    <a:srgbClr val="45B3E4"/>
                  </a:solidFill>
                  <a:latin typeface="Circe Bold" panose="020B0604020202020204" charset="-52"/>
                  <a:ea typeface="Fira Sans Extra Condensed"/>
                  <a:cs typeface="Fira Sans Extra Condensed"/>
                  <a:sym typeface="Fira Sans Extra Condensed"/>
                </a:rPr>
                <a:t>Туризм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C6A40A2A-99BD-43D2-8BF8-CFB27C8C8522}"/>
                </a:ext>
              </a:extLst>
            </p:cNvPr>
            <p:cNvSpPr txBox="1"/>
            <p:nvPr/>
          </p:nvSpPr>
          <p:spPr>
            <a:xfrm>
              <a:off x="5021366" y="5436409"/>
              <a:ext cx="1210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Китай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Индия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Иран</a:t>
              </a:r>
            </a:p>
          </p:txBody>
        </p:sp>
        <p:sp>
          <p:nvSpPr>
            <p:cNvPr id="260" name="Овал 259">
              <a:extLst>
                <a:ext uri="{FF2B5EF4-FFF2-40B4-BE49-F238E27FC236}">
                  <a16:creationId xmlns:a16="http://schemas.microsoft.com/office/drawing/2014/main" id="{40DFC34A-3B4A-49E1-A5A8-BADE0ADC9080}"/>
                </a:ext>
              </a:extLst>
            </p:cNvPr>
            <p:cNvSpPr/>
            <p:nvPr/>
          </p:nvSpPr>
          <p:spPr>
            <a:xfrm>
              <a:off x="5003980" y="5545130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>
              <a:extLst>
                <a:ext uri="{FF2B5EF4-FFF2-40B4-BE49-F238E27FC236}">
                  <a16:creationId xmlns:a16="http://schemas.microsoft.com/office/drawing/2014/main" id="{00730E66-7AC4-46F9-AFE8-D2A392D25C19}"/>
                </a:ext>
              </a:extLst>
            </p:cNvPr>
            <p:cNvSpPr/>
            <p:nvPr/>
          </p:nvSpPr>
          <p:spPr>
            <a:xfrm>
              <a:off x="5003980" y="5727941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>
              <a:extLst>
                <a:ext uri="{FF2B5EF4-FFF2-40B4-BE49-F238E27FC236}">
                  <a16:creationId xmlns:a16="http://schemas.microsoft.com/office/drawing/2014/main" id="{69E6F36A-FB3B-4BDE-B8E9-92CA51050E38}"/>
                </a:ext>
              </a:extLst>
            </p:cNvPr>
            <p:cNvSpPr/>
            <p:nvPr/>
          </p:nvSpPr>
          <p:spPr>
            <a:xfrm>
              <a:off x="5003980" y="5910752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8A1E412F-B564-4DA6-BBCD-479827FFD651}"/>
                </a:ext>
              </a:extLst>
            </p:cNvPr>
            <p:cNvSpPr txBox="1"/>
            <p:nvPr/>
          </p:nvSpPr>
          <p:spPr>
            <a:xfrm>
              <a:off x="6154661" y="5436874"/>
              <a:ext cx="1210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Марокко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Монголия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Вьетнам</a:t>
              </a:r>
            </a:p>
          </p:txBody>
        </p:sp>
        <p:sp>
          <p:nvSpPr>
            <p:cNvPr id="273" name="Овал 272">
              <a:extLst>
                <a:ext uri="{FF2B5EF4-FFF2-40B4-BE49-F238E27FC236}">
                  <a16:creationId xmlns:a16="http://schemas.microsoft.com/office/drawing/2014/main" id="{FE7B1D67-3138-4B53-9AF4-011D5C696AAA}"/>
                </a:ext>
              </a:extLst>
            </p:cNvPr>
            <p:cNvSpPr/>
            <p:nvPr/>
          </p:nvSpPr>
          <p:spPr>
            <a:xfrm>
              <a:off x="6137275" y="5545595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>
              <a:extLst>
                <a:ext uri="{FF2B5EF4-FFF2-40B4-BE49-F238E27FC236}">
                  <a16:creationId xmlns:a16="http://schemas.microsoft.com/office/drawing/2014/main" id="{C20265DF-E2E3-4D13-B7D0-2BDA143C38D7}"/>
                </a:ext>
              </a:extLst>
            </p:cNvPr>
            <p:cNvSpPr/>
            <p:nvPr/>
          </p:nvSpPr>
          <p:spPr>
            <a:xfrm>
              <a:off x="6137275" y="5728406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>
              <a:extLst>
                <a:ext uri="{FF2B5EF4-FFF2-40B4-BE49-F238E27FC236}">
                  <a16:creationId xmlns:a16="http://schemas.microsoft.com/office/drawing/2014/main" id="{6A30C17C-ABEF-4A25-89BF-CE7110F0AFB7}"/>
                </a:ext>
              </a:extLst>
            </p:cNvPr>
            <p:cNvSpPr/>
            <p:nvPr/>
          </p:nvSpPr>
          <p:spPr>
            <a:xfrm>
              <a:off x="6137275" y="5911217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725090E7-70F6-4785-B4AA-B830817E0859}"/>
                </a:ext>
              </a:extLst>
            </p:cNvPr>
            <p:cNvSpPr txBox="1"/>
            <p:nvPr/>
          </p:nvSpPr>
          <p:spPr>
            <a:xfrm>
              <a:off x="7310814" y="5450527"/>
              <a:ext cx="1210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ru-RU" sz="1200" dirty="0">
                  <a:solidFill>
                    <a:schemeClr val="tx1"/>
                  </a:solidFill>
                  <a:latin typeface="Circe" panose="020B0502020203020203" pitchFamily="34" charset="-52"/>
                </a:rPr>
                <a:t>Узбекистан</a:t>
              </a:r>
            </a:p>
          </p:txBody>
        </p:sp>
        <p:sp>
          <p:nvSpPr>
            <p:cNvPr id="280" name="Овал 279">
              <a:extLst>
                <a:ext uri="{FF2B5EF4-FFF2-40B4-BE49-F238E27FC236}">
                  <a16:creationId xmlns:a16="http://schemas.microsoft.com/office/drawing/2014/main" id="{B2CC89A1-DFF4-462A-B795-7AB34CCCF19C}"/>
                </a:ext>
              </a:extLst>
            </p:cNvPr>
            <p:cNvSpPr/>
            <p:nvPr/>
          </p:nvSpPr>
          <p:spPr>
            <a:xfrm>
              <a:off x="7293428" y="5559248"/>
              <a:ext cx="49462" cy="49462"/>
            </a:xfrm>
            <a:prstGeom prst="ellipse">
              <a:avLst/>
            </a:prstGeom>
            <a:solidFill>
              <a:srgbClr val="45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86" name="Прямая соединительная линия 285">
              <a:extLst>
                <a:ext uri="{FF2B5EF4-FFF2-40B4-BE49-F238E27FC236}">
                  <a16:creationId xmlns:a16="http://schemas.microsoft.com/office/drawing/2014/main" id="{801FFDEF-7E42-4F0A-82C6-4490F4729FD1}"/>
                </a:ext>
              </a:extLst>
            </p:cNvPr>
            <p:cNvCxnSpPr>
              <a:cxnSpLocks/>
            </p:cNvCxnSpPr>
            <p:nvPr/>
          </p:nvCxnSpPr>
          <p:spPr>
            <a:xfrm>
              <a:off x="8448316" y="1728763"/>
              <a:ext cx="0" cy="1554187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Прямая соединительная линия 286">
              <a:extLst>
                <a:ext uri="{FF2B5EF4-FFF2-40B4-BE49-F238E27FC236}">
                  <a16:creationId xmlns:a16="http://schemas.microsoft.com/office/drawing/2014/main" id="{B8DE76A3-797C-4AA6-B124-ACE84B83E107}"/>
                </a:ext>
              </a:extLst>
            </p:cNvPr>
            <p:cNvCxnSpPr>
              <a:cxnSpLocks/>
            </p:cNvCxnSpPr>
            <p:nvPr/>
          </p:nvCxnSpPr>
          <p:spPr>
            <a:xfrm>
              <a:off x="7090619" y="3500310"/>
              <a:ext cx="0" cy="1361857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Прямая соединительная линия 287">
              <a:extLst>
                <a:ext uri="{FF2B5EF4-FFF2-40B4-BE49-F238E27FC236}">
                  <a16:creationId xmlns:a16="http://schemas.microsoft.com/office/drawing/2014/main" id="{E3BD8A7B-9E47-4061-9810-C8DAB2F7F07C}"/>
                </a:ext>
              </a:extLst>
            </p:cNvPr>
            <p:cNvCxnSpPr>
              <a:cxnSpLocks/>
            </p:cNvCxnSpPr>
            <p:nvPr/>
          </p:nvCxnSpPr>
          <p:spPr>
            <a:xfrm>
              <a:off x="8448316" y="3462626"/>
              <a:ext cx="0" cy="14255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Прямая соединительная линия 288">
              <a:extLst>
                <a:ext uri="{FF2B5EF4-FFF2-40B4-BE49-F238E27FC236}">
                  <a16:creationId xmlns:a16="http://schemas.microsoft.com/office/drawing/2014/main" id="{8A40973F-1ECA-46BC-80BA-0CA3CEE3742A}"/>
                </a:ext>
              </a:extLst>
            </p:cNvPr>
            <p:cNvCxnSpPr>
              <a:cxnSpLocks/>
            </p:cNvCxnSpPr>
            <p:nvPr/>
          </p:nvCxnSpPr>
          <p:spPr>
            <a:xfrm>
              <a:off x="10043798" y="3462626"/>
              <a:ext cx="0" cy="14255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Прямая соединительная линия 289">
              <a:extLst>
                <a:ext uri="{FF2B5EF4-FFF2-40B4-BE49-F238E27FC236}">
                  <a16:creationId xmlns:a16="http://schemas.microsoft.com/office/drawing/2014/main" id="{3673527C-0E20-4E81-B0E9-2A294E8FE0C7}"/>
                </a:ext>
              </a:extLst>
            </p:cNvPr>
            <p:cNvCxnSpPr>
              <a:cxnSpLocks/>
            </p:cNvCxnSpPr>
            <p:nvPr/>
          </p:nvCxnSpPr>
          <p:spPr>
            <a:xfrm>
              <a:off x="8448316" y="5197964"/>
              <a:ext cx="0" cy="79869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323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7969088-3646-D10D-68B0-6B06DBE4C5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640253"/>
              </p:ext>
            </p:extLst>
          </p:nvPr>
        </p:nvGraphicFramePr>
        <p:xfrm>
          <a:off x="7525797" y="845013"/>
          <a:ext cx="5172446" cy="3539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1BD8AD1-62E6-4B17-A9A7-1B5683C23AFF}"/>
              </a:ext>
            </a:extLst>
          </p:cNvPr>
          <p:cNvSpPr txBox="1"/>
          <p:nvPr/>
        </p:nvSpPr>
        <p:spPr>
          <a:xfrm>
            <a:off x="271374" y="274230"/>
            <a:ext cx="885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irce Bold" panose="020B0602020203020203" pitchFamily="34" charset="-52"/>
              </a:rPr>
              <a:t>ОТРАСЛЕВЫЕ НАПРАВЛЕНИЯ </a:t>
            </a:r>
            <a:r>
              <a:rPr lang="ru-RU" sz="2800" dirty="0">
                <a:solidFill>
                  <a:srgbClr val="0B9BDC"/>
                </a:solidFill>
                <a:latin typeface="Circe Bold" panose="020B0602020203020203" pitchFamily="34" charset="-52"/>
              </a:rPr>
              <a:t>РЕГИОНА  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17205C34-668C-42E9-8FCF-F61D74E4E155}"/>
              </a:ext>
            </a:extLst>
          </p:cNvPr>
          <p:cNvSpPr txBox="1"/>
          <p:nvPr/>
        </p:nvSpPr>
        <p:spPr>
          <a:xfrm>
            <a:off x="4952843" y="4519013"/>
            <a:ext cx="1515197" cy="22399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ru-RU" spc="-27" dirty="0">
                <a:solidFill>
                  <a:srgbClr val="898A8C"/>
                </a:solidFill>
                <a:latin typeface="Circe" panose="020B0502020203020203" pitchFamily="34" charset="-52"/>
              </a:rPr>
              <a:t>СМЕНА ВЕКТОРА</a:t>
            </a:r>
            <a:endParaRPr lang="ru-RU" dirty="0">
              <a:solidFill>
                <a:srgbClr val="898A8C"/>
              </a:solidFill>
              <a:latin typeface="Circe" panose="020B0502020203020203" pitchFamily="34" charset="-52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6DF7EE3-3DBC-4D27-9FC9-560ABB7BB27F}"/>
              </a:ext>
            </a:extLst>
          </p:cNvPr>
          <p:cNvSpPr/>
          <p:nvPr/>
        </p:nvSpPr>
        <p:spPr>
          <a:xfrm>
            <a:off x="374736" y="5176638"/>
            <a:ext cx="295200" cy="294968"/>
          </a:xfrm>
          <a:prstGeom prst="rect">
            <a:avLst/>
          </a:prstGeom>
          <a:solidFill>
            <a:srgbClr val="C9E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13708C-FF70-425E-8B0D-AB9998A0639B}"/>
              </a:ext>
            </a:extLst>
          </p:cNvPr>
          <p:cNvSpPr txBox="1"/>
          <p:nvPr/>
        </p:nvSpPr>
        <p:spPr>
          <a:xfrm>
            <a:off x="760193" y="5192387"/>
            <a:ext cx="2101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" panose="020B0502020203020203" pitchFamily="34" charset="-52"/>
              </a:rPr>
              <a:t>АПК, продукты питания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A19FEC-6DAF-4B63-9542-FCCF7F2CBEC3}"/>
              </a:ext>
            </a:extLst>
          </p:cNvPr>
          <p:cNvSpPr txBox="1"/>
          <p:nvPr/>
        </p:nvSpPr>
        <p:spPr>
          <a:xfrm>
            <a:off x="3597130" y="5946349"/>
            <a:ext cx="5669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irce" panose="020B0502020203020203" pitchFamily="34" charset="-52"/>
              </a:rPr>
              <a:t>БАДы, палочки для еды, парфюмерия, косметика, </a:t>
            </a:r>
            <a:br>
              <a:rPr lang="ru-RU" sz="1200" dirty="0">
                <a:solidFill>
                  <a:schemeClr val="bg1">
                    <a:lumMod val="50000"/>
                  </a:schemeClr>
                </a:solidFill>
                <a:latin typeface="Circe" panose="020B0502020203020203" pitchFamily="34" charset="-52"/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irce" panose="020B0502020203020203" pitchFamily="34" charset="-52"/>
              </a:rPr>
              <a:t>сервисное направление, сувениры, франшиза</a:t>
            </a:r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9978A3C-BE4B-4CAF-8469-4A3C7E592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413" y="1051926"/>
            <a:ext cx="3237087" cy="323708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CBA462A-6C67-47AD-88CB-7E1A9A4F6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34" y="1049187"/>
            <a:ext cx="3242564" cy="324256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C57817B-540C-4ECF-B9F5-3B59BD86687F}"/>
              </a:ext>
            </a:extLst>
          </p:cNvPr>
          <p:cNvSpPr txBox="1"/>
          <p:nvPr/>
        </p:nvSpPr>
        <p:spPr>
          <a:xfrm>
            <a:off x="1935316" y="3798435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</a:rPr>
              <a:t>6%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204245-2BD9-4D25-8C68-575E2656FA28}"/>
              </a:ext>
            </a:extLst>
          </p:cNvPr>
          <p:cNvSpPr txBox="1"/>
          <p:nvPr/>
        </p:nvSpPr>
        <p:spPr>
          <a:xfrm>
            <a:off x="2735243" y="3077173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</a:rPr>
              <a:t>20%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D245812-731F-42E0-B8E9-D003F1B36CB1}"/>
              </a:ext>
            </a:extLst>
          </p:cNvPr>
          <p:cNvSpPr txBox="1"/>
          <p:nvPr/>
        </p:nvSpPr>
        <p:spPr>
          <a:xfrm>
            <a:off x="763808" y="3328774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Circe Bold" panose="020B0602020203020203" pitchFamily="34" charset="-52"/>
              </a:rPr>
              <a:t>24%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E9F1E3-EDF8-4EF7-B271-E82E32046143}"/>
              </a:ext>
            </a:extLst>
          </p:cNvPr>
          <p:cNvSpPr txBox="1"/>
          <p:nvPr/>
        </p:nvSpPr>
        <p:spPr>
          <a:xfrm>
            <a:off x="848228" y="1569054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898A8C"/>
                </a:solidFill>
                <a:latin typeface="Circe Bold" panose="020B0602020203020203" pitchFamily="34" charset="-52"/>
              </a:rPr>
              <a:t>40%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8A52AC-3CFE-4FAF-9FA2-31F92E23583A}"/>
              </a:ext>
            </a:extLst>
          </p:cNvPr>
          <p:cNvSpPr txBox="1"/>
          <p:nvPr/>
        </p:nvSpPr>
        <p:spPr>
          <a:xfrm>
            <a:off x="2783609" y="2022176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Circe Bold" panose="020B0602020203020203" pitchFamily="34" charset="-52"/>
              </a:rPr>
              <a:t>10%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C9DA284-8E28-4C37-912D-4A83DFC28108}"/>
              </a:ext>
            </a:extLst>
          </p:cNvPr>
          <p:cNvSpPr txBox="1"/>
          <p:nvPr/>
        </p:nvSpPr>
        <p:spPr>
          <a:xfrm>
            <a:off x="6900925" y="2553732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</a:rPr>
              <a:t>23%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0D1B9B-BEFE-40C6-845E-6BCFBC3F72C4}"/>
              </a:ext>
            </a:extLst>
          </p:cNvPr>
          <p:cNvSpPr txBox="1"/>
          <p:nvPr/>
        </p:nvSpPr>
        <p:spPr>
          <a:xfrm>
            <a:off x="6173898" y="1462547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Circe Bold" panose="020B0602020203020203" pitchFamily="34" charset="-52"/>
              </a:rPr>
              <a:t>15%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2B63BC-70AB-4E63-BDEB-B2E0DCF0F6B0}"/>
              </a:ext>
            </a:extLst>
          </p:cNvPr>
          <p:cNvSpPr txBox="1"/>
          <p:nvPr/>
        </p:nvSpPr>
        <p:spPr>
          <a:xfrm>
            <a:off x="4896921" y="1587318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898A8C"/>
                </a:solidFill>
                <a:latin typeface="Circe Bold" panose="020B0602020203020203" pitchFamily="34" charset="-52"/>
              </a:rPr>
              <a:t>20%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49587C5-58BF-46F1-B059-C5C2127373DB}"/>
              </a:ext>
            </a:extLst>
          </p:cNvPr>
          <p:cNvSpPr txBox="1"/>
          <p:nvPr/>
        </p:nvSpPr>
        <p:spPr>
          <a:xfrm>
            <a:off x="4747795" y="3298193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Circe Bold" panose="020B0602020203020203" pitchFamily="34" charset="-52"/>
              </a:rPr>
              <a:t>36%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2EEE35-C61B-456F-AF31-501031F2FDDA}"/>
              </a:ext>
            </a:extLst>
          </p:cNvPr>
          <p:cNvSpPr txBox="1"/>
          <p:nvPr/>
        </p:nvSpPr>
        <p:spPr>
          <a:xfrm>
            <a:off x="6436362" y="3576932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</a:rPr>
              <a:t>7%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C925F50-9642-4965-83AF-D68A4EF4B674}"/>
              </a:ext>
            </a:extLst>
          </p:cNvPr>
          <p:cNvSpPr txBox="1"/>
          <p:nvPr/>
        </p:nvSpPr>
        <p:spPr>
          <a:xfrm>
            <a:off x="9312188" y="3572090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</a:rPr>
              <a:t>15%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B1B4B47-F6E5-49DD-8051-D585732AD023}"/>
              </a:ext>
            </a:extLst>
          </p:cNvPr>
          <p:cNvSpPr txBox="1"/>
          <p:nvPr/>
        </p:nvSpPr>
        <p:spPr>
          <a:xfrm>
            <a:off x="8721230" y="1794246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</a:rPr>
              <a:t>19%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A29B0C5-B71C-40B5-83CC-9465A4EC53C5}"/>
              </a:ext>
            </a:extLst>
          </p:cNvPr>
          <p:cNvSpPr txBox="1"/>
          <p:nvPr/>
        </p:nvSpPr>
        <p:spPr>
          <a:xfrm>
            <a:off x="8545585" y="2842340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Circe Bold" panose="020B0602020203020203" pitchFamily="34" charset="-52"/>
              </a:rPr>
              <a:t>12%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9D35CED-E5F7-46A1-9CC0-80AB42618523}"/>
              </a:ext>
            </a:extLst>
          </p:cNvPr>
          <p:cNvSpPr txBox="1"/>
          <p:nvPr/>
        </p:nvSpPr>
        <p:spPr>
          <a:xfrm>
            <a:off x="10125478" y="1325087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898A8C"/>
                </a:solidFill>
                <a:latin typeface="Circe Bold" panose="020B0602020203020203" pitchFamily="34" charset="-52"/>
              </a:rPr>
              <a:t>24%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9405627-E987-4F70-AFDC-D28174F8DD88}"/>
              </a:ext>
            </a:extLst>
          </p:cNvPr>
          <p:cNvSpPr txBox="1"/>
          <p:nvPr/>
        </p:nvSpPr>
        <p:spPr>
          <a:xfrm>
            <a:off x="10850717" y="2947833"/>
            <a:ext cx="81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Circe Bold" panose="020B0602020203020203" pitchFamily="34" charset="-52"/>
              </a:rPr>
              <a:t>30%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1367A4-651B-43F3-88F9-EF76FAC06FF9}"/>
              </a:ext>
            </a:extLst>
          </p:cNvPr>
          <p:cNvSpPr txBox="1"/>
          <p:nvPr/>
        </p:nvSpPr>
        <p:spPr>
          <a:xfrm>
            <a:off x="395891" y="2467264"/>
            <a:ext cx="324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45B3E4"/>
                </a:solidFill>
                <a:latin typeface="Circe Bold" panose="020B0602020203020203" pitchFamily="34" charset="-52"/>
              </a:rPr>
              <a:t>2021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E8601E7-DD0B-49F0-80DF-C1D1D52ED966}"/>
              </a:ext>
            </a:extLst>
          </p:cNvPr>
          <p:cNvSpPr txBox="1"/>
          <p:nvPr/>
        </p:nvSpPr>
        <p:spPr>
          <a:xfrm>
            <a:off x="4440969" y="2435281"/>
            <a:ext cx="324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45B3E4"/>
                </a:solidFill>
                <a:latin typeface="Circe Bold" panose="020B0602020203020203" pitchFamily="34" charset="-52"/>
              </a:rPr>
              <a:t>2023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B31B7AB-27E9-4049-A6A6-A982DC473B55}"/>
              </a:ext>
            </a:extLst>
          </p:cNvPr>
          <p:cNvSpPr txBox="1"/>
          <p:nvPr/>
        </p:nvSpPr>
        <p:spPr>
          <a:xfrm>
            <a:off x="8503974" y="2420167"/>
            <a:ext cx="324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45B3E4"/>
                </a:solidFill>
                <a:latin typeface="Circe Bold" panose="020B0602020203020203" pitchFamily="34" charset="-52"/>
              </a:rPr>
              <a:t>2024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29FFF18E-7FA4-4850-BFD2-7C8EDCD0AE34}"/>
              </a:ext>
            </a:extLst>
          </p:cNvPr>
          <p:cNvSpPr/>
          <p:nvPr/>
        </p:nvSpPr>
        <p:spPr>
          <a:xfrm>
            <a:off x="378351" y="5642773"/>
            <a:ext cx="295200" cy="29496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9E9E41C-970F-4012-84F4-0AEE0436799D}"/>
              </a:ext>
            </a:extLst>
          </p:cNvPr>
          <p:cNvSpPr txBox="1"/>
          <p:nvPr/>
        </p:nvSpPr>
        <p:spPr>
          <a:xfrm>
            <a:off x="763808" y="5658522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" panose="020B0502020203020203" pitchFamily="34" charset="-52"/>
              </a:rPr>
              <a:t>ЛПК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39B27572-4262-4A68-853C-D42B4E3759F0}"/>
              </a:ext>
            </a:extLst>
          </p:cNvPr>
          <p:cNvSpPr/>
          <p:nvPr/>
        </p:nvSpPr>
        <p:spPr>
          <a:xfrm>
            <a:off x="371475" y="6102720"/>
            <a:ext cx="295200" cy="294968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E75BE4-60C1-485A-ABCD-42CCA4F2ABCD}"/>
              </a:ext>
            </a:extLst>
          </p:cNvPr>
          <p:cNvSpPr txBox="1"/>
          <p:nvPr/>
        </p:nvSpPr>
        <p:spPr>
          <a:xfrm>
            <a:off x="756932" y="6118469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" panose="020B0502020203020203" pitchFamily="34" charset="-52"/>
              </a:rPr>
              <a:t>Строительная отрасль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F0BBEC5-361D-4424-8210-81D98E5E0A13}"/>
              </a:ext>
            </a:extLst>
          </p:cNvPr>
          <p:cNvSpPr/>
          <p:nvPr/>
        </p:nvSpPr>
        <p:spPr>
          <a:xfrm>
            <a:off x="3216275" y="5176638"/>
            <a:ext cx="295200" cy="294968"/>
          </a:xfrm>
          <a:prstGeom prst="rect">
            <a:avLst/>
          </a:prstGeom>
          <a:solidFill>
            <a:srgbClr val="45B3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EC56B1-257F-46B9-97EF-8D73DF1574E0}"/>
              </a:ext>
            </a:extLst>
          </p:cNvPr>
          <p:cNvSpPr txBox="1"/>
          <p:nvPr/>
        </p:nvSpPr>
        <p:spPr>
          <a:xfrm>
            <a:off x="3601732" y="5192387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" panose="020B0502020203020203" pitchFamily="34" charset="-52"/>
              </a:rPr>
              <a:t>Туризм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60201F6-2D90-41D7-BE27-7ADD956F2BE0}"/>
              </a:ext>
            </a:extLst>
          </p:cNvPr>
          <p:cNvSpPr/>
          <p:nvPr/>
        </p:nvSpPr>
        <p:spPr>
          <a:xfrm>
            <a:off x="3219890" y="5642773"/>
            <a:ext cx="295200" cy="2949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D18D1C8-88ED-4B82-BF44-46C35D0C4EB1}"/>
              </a:ext>
            </a:extLst>
          </p:cNvPr>
          <p:cNvSpPr txBox="1"/>
          <p:nvPr/>
        </p:nvSpPr>
        <p:spPr>
          <a:xfrm>
            <a:off x="3605347" y="5658522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" panose="020B0502020203020203" pitchFamily="34" charset="-52"/>
              </a:rPr>
              <a:t>Прочее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B00323A3-D46C-4512-A504-95F053CDEFE1}"/>
              </a:ext>
            </a:extLst>
          </p:cNvPr>
          <p:cNvSpPr/>
          <p:nvPr/>
        </p:nvSpPr>
        <p:spPr>
          <a:xfrm>
            <a:off x="6934200" y="3910644"/>
            <a:ext cx="145256" cy="145256"/>
          </a:xfrm>
          <a:prstGeom prst="ellipse">
            <a:avLst/>
          </a:prstGeom>
          <a:solidFill>
            <a:srgbClr val="45B3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2C4FF48F-A9C0-40C4-A404-77BCA4B29E6E}"/>
              </a:ext>
            </a:extLst>
          </p:cNvPr>
          <p:cNvSpPr/>
          <p:nvPr/>
        </p:nvSpPr>
        <p:spPr>
          <a:xfrm>
            <a:off x="9194022" y="3910644"/>
            <a:ext cx="145256" cy="145256"/>
          </a:xfrm>
          <a:prstGeom prst="ellipse">
            <a:avLst/>
          </a:prstGeom>
          <a:solidFill>
            <a:srgbClr val="45B3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B131262A-406D-48B4-A3F4-0F56ADC10E94}"/>
              </a:ext>
            </a:extLst>
          </p:cNvPr>
          <p:cNvSpPr/>
          <p:nvPr/>
        </p:nvSpPr>
        <p:spPr>
          <a:xfrm>
            <a:off x="7006828" y="3965261"/>
            <a:ext cx="2259462" cy="655342"/>
          </a:xfrm>
          <a:custGeom>
            <a:avLst/>
            <a:gdLst>
              <a:gd name="connsiteX0" fmla="*/ 0 w 2259462"/>
              <a:gd name="connsiteY0" fmla="*/ 131072 h 786414"/>
              <a:gd name="connsiteX1" fmla="*/ 131072 w 2259462"/>
              <a:gd name="connsiteY1" fmla="*/ 0 h 786414"/>
              <a:gd name="connsiteX2" fmla="*/ 2128390 w 2259462"/>
              <a:gd name="connsiteY2" fmla="*/ 0 h 786414"/>
              <a:gd name="connsiteX3" fmla="*/ 2259462 w 2259462"/>
              <a:gd name="connsiteY3" fmla="*/ 131072 h 786414"/>
              <a:gd name="connsiteX4" fmla="*/ 2259462 w 2259462"/>
              <a:gd name="connsiteY4" fmla="*/ 655342 h 786414"/>
              <a:gd name="connsiteX5" fmla="*/ 2128390 w 2259462"/>
              <a:gd name="connsiteY5" fmla="*/ 786414 h 786414"/>
              <a:gd name="connsiteX6" fmla="*/ 131072 w 2259462"/>
              <a:gd name="connsiteY6" fmla="*/ 786414 h 786414"/>
              <a:gd name="connsiteX7" fmla="*/ 0 w 2259462"/>
              <a:gd name="connsiteY7" fmla="*/ 655342 h 786414"/>
              <a:gd name="connsiteX8" fmla="*/ 0 w 2259462"/>
              <a:gd name="connsiteY8" fmla="*/ 131072 h 786414"/>
              <a:gd name="connsiteX0" fmla="*/ 131072 w 2259462"/>
              <a:gd name="connsiteY0" fmla="*/ 0 h 786414"/>
              <a:gd name="connsiteX1" fmla="*/ 2128390 w 2259462"/>
              <a:gd name="connsiteY1" fmla="*/ 0 h 786414"/>
              <a:gd name="connsiteX2" fmla="*/ 2259462 w 2259462"/>
              <a:gd name="connsiteY2" fmla="*/ 131072 h 786414"/>
              <a:gd name="connsiteX3" fmla="*/ 2259462 w 2259462"/>
              <a:gd name="connsiteY3" fmla="*/ 655342 h 786414"/>
              <a:gd name="connsiteX4" fmla="*/ 2128390 w 2259462"/>
              <a:gd name="connsiteY4" fmla="*/ 786414 h 786414"/>
              <a:gd name="connsiteX5" fmla="*/ 131072 w 2259462"/>
              <a:gd name="connsiteY5" fmla="*/ 786414 h 786414"/>
              <a:gd name="connsiteX6" fmla="*/ 0 w 2259462"/>
              <a:gd name="connsiteY6" fmla="*/ 655342 h 786414"/>
              <a:gd name="connsiteX7" fmla="*/ 0 w 2259462"/>
              <a:gd name="connsiteY7" fmla="*/ 131072 h 786414"/>
              <a:gd name="connsiteX8" fmla="*/ 222512 w 2259462"/>
              <a:gd name="connsiteY8" fmla="*/ 91440 h 786414"/>
              <a:gd name="connsiteX0" fmla="*/ 131072 w 2259462"/>
              <a:gd name="connsiteY0" fmla="*/ 0 h 786414"/>
              <a:gd name="connsiteX1" fmla="*/ 2128390 w 2259462"/>
              <a:gd name="connsiteY1" fmla="*/ 0 h 786414"/>
              <a:gd name="connsiteX2" fmla="*/ 2259462 w 2259462"/>
              <a:gd name="connsiteY2" fmla="*/ 131072 h 786414"/>
              <a:gd name="connsiteX3" fmla="*/ 2259462 w 2259462"/>
              <a:gd name="connsiteY3" fmla="*/ 655342 h 786414"/>
              <a:gd name="connsiteX4" fmla="*/ 2128390 w 2259462"/>
              <a:gd name="connsiteY4" fmla="*/ 786414 h 786414"/>
              <a:gd name="connsiteX5" fmla="*/ 131072 w 2259462"/>
              <a:gd name="connsiteY5" fmla="*/ 786414 h 786414"/>
              <a:gd name="connsiteX6" fmla="*/ 0 w 2259462"/>
              <a:gd name="connsiteY6" fmla="*/ 655342 h 786414"/>
              <a:gd name="connsiteX7" fmla="*/ 0 w 2259462"/>
              <a:gd name="connsiteY7" fmla="*/ 131072 h 786414"/>
              <a:gd name="connsiteX0" fmla="*/ 2128390 w 2259462"/>
              <a:gd name="connsiteY0" fmla="*/ 0 h 786414"/>
              <a:gd name="connsiteX1" fmla="*/ 2259462 w 2259462"/>
              <a:gd name="connsiteY1" fmla="*/ 131072 h 786414"/>
              <a:gd name="connsiteX2" fmla="*/ 2259462 w 2259462"/>
              <a:gd name="connsiteY2" fmla="*/ 655342 h 786414"/>
              <a:gd name="connsiteX3" fmla="*/ 2128390 w 2259462"/>
              <a:gd name="connsiteY3" fmla="*/ 786414 h 786414"/>
              <a:gd name="connsiteX4" fmla="*/ 131072 w 2259462"/>
              <a:gd name="connsiteY4" fmla="*/ 786414 h 786414"/>
              <a:gd name="connsiteX5" fmla="*/ 0 w 2259462"/>
              <a:gd name="connsiteY5" fmla="*/ 655342 h 786414"/>
              <a:gd name="connsiteX6" fmla="*/ 0 w 2259462"/>
              <a:gd name="connsiteY6" fmla="*/ 131072 h 786414"/>
              <a:gd name="connsiteX0" fmla="*/ 2259462 w 2259462"/>
              <a:gd name="connsiteY0" fmla="*/ 0 h 655342"/>
              <a:gd name="connsiteX1" fmla="*/ 2259462 w 2259462"/>
              <a:gd name="connsiteY1" fmla="*/ 524270 h 655342"/>
              <a:gd name="connsiteX2" fmla="*/ 2128390 w 2259462"/>
              <a:gd name="connsiteY2" fmla="*/ 655342 h 655342"/>
              <a:gd name="connsiteX3" fmla="*/ 131072 w 2259462"/>
              <a:gd name="connsiteY3" fmla="*/ 655342 h 655342"/>
              <a:gd name="connsiteX4" fmla="*/ 0 w 2259462"/>
              <a:gd name="connsiteY4" fmla="*/ 524270 h 655342"/>
              <a:gd name="connsiteX5" fmla="*/ 0 w 2259462"/>
              <a:gd name="connsiteY5" fmla="*/ 0 h 65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9462" h="655342">
                <a:moveTo>
                  <a:pt x="2259462" y="0"/>
                </a:moveTo>
                <a:lnTo>
                  <a:pt x="2259462" y="524270"/>
                </a:lnTo>
                <a:cubicBezTo>
                  <a:pt x="2259462" y="596659"/>
                  <a:pt x="2200779" y="655342"/>
                  <a:pt x="2128390" y="655342"/>
                </a:cubicBezTo>
                <a:lnTo>
                  <a:pt x="131072" y="655342"/>
                </a:lnTo>
                <a:cubicBezTo>
                  <a:pt x="58683" y="655342"/>
                  <a:pt x="0" y="596659"/>
                  <a:pt x="0" y="524270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rgbClr val="45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85214D0-F7A3-4B97-93FB-F480D8400831}"/>
              </a:ext>
            </a:extLst>
          </p:cNvPr>
          <p:cNvSpPr txBox="1"/>
          <p:nvPr/>
        </p:nvSpPr>
        <p:spPr>
          <a:xfrm>
            <a:off x="6309907" y="4764384"/>
            <a:ext cx="3815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5B3E4"/>
                </a:solidFill>
                <a:latin typeface="Circe Bold" panose="020B0602020203020203" pitchFamily="34" charset="-52"/>
              </a:rPr>
              <a:t>ТУРИЗМ</a:t>
            </a:r>
          </a:p>
          <a:p>
            <a:pPr algn="ctr"/>
            <a:r>
              <a:rPr lang="ru-RU" sz="1600" dirty="0">
                <a:solidFill>
                  <a:srgbClr val="45B3E4"/>
                </a:solidFill>
                <a:latin typeface="Circe Bold" panose="020B0602020203020203" pitchFamily="34" charset="-52"/>
              </a:rPr>
              <a:t>Новое перспективное направление 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729C34B9-B4CD-474C-A288-548AC1065B8E}"/>
              </a:ext>
            </a:extLst>
          </p:cNvPr>
          <p:cNvSpPr/>
          <p:nvPr/>
        </p:nvSpPr>
        <p:spPr>
          <a:xfrm>
            <a:off x="3955556" y="1014024"/>
            <a:ext cx="836558" cy="3612929"/>
          </a:xfrm>
          <a:custGeom>
            <a:avLst/>
            <a:gdLst>
              <a:gd name="connsiteX0" fmla="*/ 0 w 2512640"/>
              <a:gd name="connsiteY0" fmla="*/ 418782 h 4025361"/>
              <a:gd name="connsiteX1" fmla="*/ 418782 w 2512640"/>
              <a:gd name="connsiteY1" fmla="*/ 0 h 4025361"/>
              <a:gd name="connsiteX2" fmla="*/ 2093858 w 2512640"/>
              <a:gd name="connsiteY2" fmla="*/ 0 h 4025361"/>
              <a:gd name="connsiteX3" fmla="*/ 2512640 w 2512640"/>
              <a:gd name="connsiteY3" fmla="*/ 418782 h 4025361"/>
              <a:gd name="connsiteX4" fmla="*/ 2512640 w 2512640"/>
              <a:gd name="connsiteY4" fmla="*/ 3606579 h 4025361"/>
              <a:gd name="connsiteX5" fmla="*/ 2093858 w 2512640"/>
              <a:gd name="connsiteY5" fmla="*/ 4025361 h 4025361"/>
              <a:gd name="connsiteX6" fmla="*/ 418782 w 2512640"/>
              <a:gd name="connsiteY6" fmla="*/ 4025361 h 4025361"/>
              <a:gd name="connsiteX7" fmla="*/ 0 w 2512640"/>
              <a:gd name="connsiteY7" fmla="*/ 3606579 h 4025361"/>
              <a:gd name="connsiteX8" fmla="*/ 0 w 2512640"/>
              <a:gd name="connsiteY8" fmla="*/ 418782 h 4025361"/>
              <a:gd name="connsiteX0" fmla="*/ 418782 w 2512640"/>
              <a:gd name="connsiteY0" fmla="*/ 0 h 4025361"/>
              <a:gd name="connsiteX1" fmla="*/ 2093858 w 2512640"/>
              <a:gd name="connsiteY1" fmla="*/ 0 h 4025361"/>
              <a:gd name="connsiteX2" fmla="*/ 2512640 w 2512640"/>
              <a:gd name="connsiteY2" fmla="*/ 418782 h 4025361"/>
              <a:gd name="connsiteX3" fmla="*/ 2512640 w 2512640"/>
              <a:gd name="connsiteY3" fmla="*/ 3606579 h 4025361"/>
              <a:gd name="connsiteX4" fmla="*/ 2093858 w 2512640"/>
              <a:gd name="connsiteY4" fmla="*/ 4025361 h 4025361"/>
              <a:gd name="connsiteX5" fmla="*/ 418782 w 2512640"/>
              <a:gd name="connsiteY5" fmla="*/ 4025361 h 4025361"/>
              <a:gd name="connsiteX6" fmla="*/ 0 w 2512640"/>
              <a:gd name="connsiteY6" fmla="*/ 3606579 h 4025361"/>
              <a:gd name="connsiteX7" fmla="*/ 0 w 2512640"/>
              <a:gd name="connsiteY7" fmla="*/ 418782 h 4025361"/>
              <a:gd name="connsiteX8" fmla="*/ 510222 w 2512640"/>
              <a:gd name="connsiteY8" fmla="*/ 91440 h 4025361"/>
              <a:gd name="connsiteX0" fmla="*/ 418782 w 2512640"/>
              <a:gd name="connsiteY0" fmla="*/ 0 h 4025361"/>
              <a:gd name="connsiteX1" fmla="*/ 2093858 w 2512640"/>
              <a:gd name="connsiteY1" fmla="*/ 0 h 4025361"/>
              <a:gd name="connsiteX2" fmla="*/ 2512640 w 2512640"/>
              <a:gd name="connsiteY2" fmla="*/ 418782 h 4025361"/>
              <a:gd name="connsiteX3" fmla="*/ 2512640 w 2512640"/>
              <a:gd name="connsiteY3" fmla="*/ 3606579 h 4025361"/>
              <a:gd name="connsiteX4" fmla="*/ 2093858 w 2512640"/>
              <a:gd name="connsiteY4" fmla="*/ 4025361 h 4025361"/>
              <a:gd name="connsiteX5" fmla="*/ 418782 w 2512640"/>
              <a:gd name="connsiteY5" fmla="*/ 4025361 h 4025361"/>
              <a:gd name="connsiteX6" fmla="*/ 0 w 2512640"/>
              <a:gd name="connsiteY6" fmla="*/ 3606579 h 4025361"/>
              <a:gd name="connsiteX7" fmla="*/ 0 w 2512640"/>
              <a:gd name="connsiteY7" fmla="*/ 418782 h 4025361"/>
              <a:gd name="connsiteX0" fmla="*/ 2093858 w 2512640"/>
              <a:gd name="connsiteY0" fmla="*/ 0 h 4025361"/>
              <a:gd name="connsiteX1" fmla="*/ 2512640 w 2512640"/>
              <a:gd name="connsiteY1" fmla="*/ 418782 h 4025361"/>
              <a:gd name="connsiteX2" fmla="*/ 2512640 w 2512640"/>
              <a:gd name="connsiteY2" fmla="*/ 3606579 h 4025361"/>
              <a:gd name="connsiteX3" fmla="*/ 2093858 w 2512640"/>
              <a:gd name="connsiteY3" fmla="*/ 4025361 h 4025361"/>
              <a:gd name="connsiteX4" fmla="*/ 418782 w 2512640"/>
              <a:gd name="connsiteY4" fmla="*/ 4025361 h 4025361"/>
              <a:gd name="connsiteX5" fmla="*/ 0 w 2512640"/>
              <a:gd name="connsiteY5" fmla="*/ 3606579 h 4025361"/>
              <a:gd name="connsiteX6" fmla="*/ 0 w 2512640"/>
              <a:gd name="connsiteY6" fmla="*/ 418782 h 4025361"/>
              <a:gd name="connsiteX0" fmla="*/ 2512640 w 2512640"/>
              <a:gd name="connsiteY0" fmla="*/ 0 h 3606579"/>
              <a:gd name="connsiteX1" fmla="*/ 2512640 w 2512640"/>
              <a:gd name="connsiteY1" fmla="*/ 3187797 h 3606579"/>
              <a:gd name="connsiteX2" fmla="*/ 2093858 w 2512640"/>
              <a:gd name="connsiteY2" fmla="*/ 3606579 h 3606579"/>
              <a:gd name="connsiteX3" fmla="*/ 418782 w 2512640"/>
              <a:gd name="connsiteY3" fmla="*/ 3606579 h 3606579"/>
              <a:gd name="connsiteX4" fmla="*/ 0 w 2512640"/>
              <a:gd name="connsiteY4" fmla="*/ 3187797 h 3606579"/>
              <a:gd name="connsiteX5" fmla="*/ 0 w 2512640"/>
              <a:gd name="connsiteY5" fmla="*/ 0 h 3606579"/>
              <a:gd name="connsiteX0" fmla="*/ 2512640 w 2512640"/>
              <a:gd name="connsiteY0" fmla="*/ 3187797 h 3606579"/>
              <a:gd name="connsiteX1" fmla="*/ 2093858 w 2512640"/>
              <a:gd name="connsiteY1" fmla="*/ 3606579 h 3606579"/>
              <a:gd name="connsiteX2" fmla="*/ 418782 w 2512640"/>
              <a:gd name="connsiteY2" fmla="*/ 3606579 h 3606579"/>
              <a:gd name="connsiteX3" fmla="*/ 0 w 2512640"/>
              <a:gd name="connsiteY3" fmla="*/ 3187797 h 3606579"/>
              <a:gd name="connsiteX4" fmla="*/ 0 w 2512640"/>
              <a:gd name="connsiteY4" fmla="*/ 0 h 3606579"/>
              <a:gd name="connsiteX0" fmla="*/ 2093858 w 2093858"/>
              <a:gd name="connsiteY0" fmla="*/ 3606579 h 3606579"/>
              <a:gd name="connsiteX1" fmla="*/ 418782 w 2093858"/>
              <a:gd name="connsiteY1" fmla="*/ 3606579 h 3606579"/>
              <a:gd name="connsiteX2" fmla="*/ 0 w 2093858"/>
              <a:gd name="connsiteY2" fmla="*/ 3187797 h 3606579"/>
              <a:gd name="connsiteX3" fmla="*/ 0 w 2093858"/>
              <a:gd name="connsiteY3" fmla="*/ 0 h 3606579"/>
              <a:gd name="connsiteX0" fmla="*/ 1192158 w 1192158"/>
              <a:gd name="connsiteY0" fmla="*/ 3606579 h 3606579"/>
              <a:gd name="connsiteX1" fmla="*/ 418782 w 1192158"/>
              <a:gd name="connsiteY1" fmla="*/ 3606579 h 3606579"/>
              <a:gd name="connsiteX2" fmla="*/ 0 w 1192158"/>
              <a:gd name="connsiteY2" fmla="*/ 3187797 h 3606579"/>
              <a:gd name="connsiteX3" fmla="*/ 0 w 1192158"/>
              <a:gd name="connsiteY3" fmla="*/ 0 h 3606579"/>
              <a:gd name="connsiteX0" fmla="*/ 836558 w 836558"/>
              <a:gd name="connsiteY0" fmla="*/ 3612929 h 3612929"/>
              <a:gd name="connsiteX1" fmla="*/ 418782 w 836558"/>
              <a:gd name="connsiteY1" fmla="*/ 3606579 h 3612929"/>
              <a:gd name="connsiteX2" fmla="*/ 0 w 836558"/>
              <a:gd name="connsiteY2" fmla="*/ 3187797 h 3612929"/>
              <a:gd name="connsiteX3" fmla="*/ 0 w 836558"/>
              <a:gd name="connsiteY3" fmla="*/ 0 h 361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558" h="3612929">
                <a:moveTo>
                  <a:pt x="836558" y="3612929"/>
                </a:moveTo>
                <a:lnTo>
                  <a:pt x="418782" y="3606579"/>
                </a:lnTo>
                <a:cubicBezTo>
                  <a:pt x="187495" y="3606579"/>
                  <a:pt x="0" y="3419084"/>
                  <a:pt x="0" y="3187797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898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3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F85E31-A8ED-44E4-9C69-C0234A472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1" r="14033" b="5317"/>
          <a:stretch/>
        </p:blipFill>
        <p:spPr>
          <a:xfrm>
            <a:off x="7439087" y="2764328"/>
            <a:ext cx="4625983" cy="4057543"/>
          </a:xfrm>
          <a:prstGeom prst="rect">
            <a:avLst/>
          </a:prstGeom>
        </p:spPr>
      </p:pic>
      <p:sp>
        <p:nvSpPr>
          <p:cNvPr id="1275" name="TextBox 1274">
            <a:extLst>
              <a:ext uri="{FF2B5EF4-FFF2-40B4-BE49-F238E27FC236}">
                <a16:creationId xmlns:a16="http://schemas.microsoft.com/office/drawing/2014/main" id="{BD898F55-FC73-49EB-B4A1-BD1158C4F412}"/>
              </a:ext>
            </a:extLst>
          </p:cNvPr>
          <p:cNvSpPr txBox="1"/>
          <p:nvPr/>
        </p:nvSpPr>
        <p:spPr>
          <a:xfrm>
            <a:off x="283769" y="1453326"/>
            <a:ext cx="694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irce" panose="020B0502020203020203" pitchFamily="34" charset="-52"/>
              </a:rPr>
              <a:t>Охвачено услугами - </a:t>
            </a:r>
            <a:r>
              <a:rPr lang="ru-RU" sz="1800" dirty="0">
                <a:solidFill>
                  <a:srgbClr val="0B9BDC"/>
                </a:solidFill>
                <a:latin typeface="Circe" panose="020B0502020203020203" pitchFamily="34" charset="-52"/>
              </a:rPr>
              <a:t>40 стран </a:t>
            </a:r>
          </a:p>
          <a:p>
            <a:r>
              <a:rPr lang="ru-RU" sz="1800" dirty="0">
                <a:solidFill>
                  <a:schemeClr val="tx1"/>
                </a:solidFill>
                <a:latin typeface="Circe" panose="020B0502020203020203" pitchFamily="34" charset="-52"/>
              </a:rPr>
              <a:t>Заключено контрактов- </a:t>
            </a:r>
            <a:r>
              <a:rPr lang="ru-RU" sz="1800" dirty="0">
                <a:solidFill>
                  <a:srgbClr val="0B9BDC"/>
                </a:solidFill>
                <a:latin typeface="Circe" panose="020B0502020203020203" pitchFamily="34" charset="-52"/>
              </a:rPr>
              <a:t>32 страны, </a:t>
            </a:r>
          </a:p>
          <a:p>
            <a:r>
              <a:rPr lang="ru-RU" sz="1800" dirty="0">
                <a:solidFill>
                  <a:srgbClr val="0B9BDC"/>
                </a:solidFill>
                <a:latin typeface="Circe" panose="020B0502020203020203" pitchFamily="34" charset="-52"/>
              </a:rPr>
              <a:t>11 новых для ЦПЭ стран</a:t>
            </a:r>
            <a:endParaRPr lang="ru-RU" sz="1800" dirty="0">
              <a:latin typeface="Circe" panose="020B0502020203020203" pitchFamily="34" charset="-52"/>
            </a:endParaRPr>
          </a:p>
        </p:txBody>
      </p:sp>
      <p:sp>
        <p:nvSpPr>
          <p:cNvPr id="1276" name="TextBox 1275">
            <a:extLst>
              <a:ext uri="{FF2B5EF4-FFF2-40B4-BE49-F238E27FC236}">
                <a16:creationId xmlns:a16="http://schemas.microsoft.com/office/drawing/2014/main" id="{A88DFF5E-4676-4169-8C22-34F8CE975504}"/>
              </a:ext>
            </a:extLst>
          </p:cNvPr>
          <p:cNvSpPr txBox="1"/>
          <p:nvPr/>
        </p:nvSpPr>
        <p:spPr>
          <a:xfrm>
            <a:off x="244939" y="224314"/>
            <a:ext cx="734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irce Bold" panose="020B0602020203020203" pitchFamily="34" charset="-52"/>
              </a:rPr>
              <a:t>СТРАНОВАЯ </a:t>
            </a:r>
            <a:r>
              <a:rPr lang="ru-RU" sz="2800" dirty="0">
                <a:solidFill>
                  <a:srgbClr val="0B9BDC"/>
                </a:solidFill>
                <a:latin typeface="Circe Bold" panose="020B0602020203020203" pitchFamily="34" charset="-52"/>
              </a:rPr>
              <a:t>ДИВЕРСИФИКАЦИЯ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D4E655E-963D-49F6-BE1A-998C134A451B}"/>
              </a:ext>
            </a:extLst>
          </p:cNvPr>
          <p:cNvGrpSpPr/>
          <p:nvPr/>
        </p:nvGrpSpPr>
        <p:grpSpPr>
          <a:xfrm>
            <a:off x="298790" y="2365170"/>
            <a:ext cx="4390870" cy="1099223"/>
            <a:chOff x="268233" y="1932710"/>
            <a:chExt cx="4390870" cy="1099223"/>
          </a:xfrm>
        </p:grpSpPr>
        <p:sp>
          <p:nvSpPr>
            <p:cNvPr id="1280" name="TextBox 1279">
              <a:extLst>
                <a:ext uri="{FF2B5EF4-FFF2-40B4-BE49-F238E27FC236}">
                  <a16:creationId xmlns:a16="http://schemas.microsoft.com/office/drawing/2014/main" id="{D16D6AD0-0D65-4A31-8B38-CBBF526A4E00}"/>
                </a:ext>
              </a:extLst>
            </p:cNvPr>
            <p:cNvSpPr txBox="1"/>
            <p:nvPr/>
          </p:nvSpPr>
          <p:spPr>
            <a:xfrm>
              <a:off x="268233" y="1932710"/>
              <a:ext cx="4206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latin typeface="Circe Bold" panose="020B0602020203020203" pitchFamily="34" charset="-52"/>
                </a:rPr>
                <a:t>АФРИКА</a:t>
              </a:r>
            </a:p>
          </p:txBody>
        </p:sp>
        <p:sp>
          <p:nvSpPr>
            <p:cNvPr id="1281" name="TextBox 1280">
              <a:extLst>
                <a:ext uri="{FF2B5EF4-FFF2-40B4-BE49-F238E27FC236}">
                  <a16:creationId xmlns:a16="http://schemas.microsoft.com/office/drawing/2014/main" id="{3564C28B-B00F-4D1C-B264-F313B28608FC}"/>
                </a:ext>
              </a:extLst>
            </p:cNvPr>
            <p:cNvSpPr txBox="1"/>
            <p:nvPr/>
          </p:nvSpPr>
          <p:spPr>
            <a:xfrm>
              <a:off x="289827" y="2263494"/>
              <a:ext cx="43692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Circe" panose="020B0502020203020203" pitchFamily="34" charset="-52"/>
                </a:rPr>
                <a:t>Экспортные контракты в 6 странах:</a:t>
              </a: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C455BC83-6E02-43F9-AEBF-98B130D34B29}"/>
                </a:ext>
              </a:extLst>
            </p:cNvPr>
            <p:cNvGrpSpPr/>
            <p:nvPr/>
          </p:nvGrpSpPr>
          <p:grpSpPr>
            <a:xfrm>
              <a:off x="270038" y="2285789"/>
              <a:ext cx="2463555" cy="746144"/>
              <a:chOff x="270038" y="2285789"/>
              <a:chExt cx="2463555" cy="746144"/>
            </a:xfrm>
          </p:grpSpPr>
          <p:sp>
            <p:nvSpPr>
              <p:cNvPr id="1268" name="TextBox 1267">
                <a:extLst>
                  <a:ext uri="{FF2B5EF4-FFF2-40B4-BE49-F238E27FC236}">
                    <a16:creationId xmlns:a16="http://schemas.microsoft.com/office/drawing/2014/main" id="{1943A225-3494-4A15-B373-1B2C337F02DF}"/>
                  </a:ext>
                </a:extLst>
              </p:cNvPr>
              <p:cNvSpPr txBox="1"/>
              <p:nvPr/>
            </p:nvSpPr>
            <p:spPr>
              <a:xfrm>
                <a:off x="270039" y="2548082"/>
                <a:ext cx="6511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B9BDC"/>
                    </a:solidFill>
                    <a:latin typeface="Circe" panose="020B0502020203020203" pitchFamily="34" charset="-52"/>
                  </a:rPr>
                  <a:t>Алжир</a:t>
                </a:r>
              </a:p>
              <a:p>
                <a:r>
                  <a:rPr lang="ru-RU" sz="1200" b="1" dirty="0">
                    <a:solidFill>
                      <a:srgbClr val="0B9BDC"/>
                    </a:solidFill>
                    <a:latin typeface="Circe" panose="020B0502020203020203" pitchFamily="34" charset="-52"/>
                  </a:rPr>
                  <a:t>Египет</a:t>
                </a:r>
              </a:p>
            </p:txBody>
          </p:sp>
          <p:sp>
            <p:nvSpPr>
              <p:cNvPr id="1271" name="TextBox 1270">
                <a:extLst>
                  <a:ext uri="{FF2B5EF4-FFF2-40B4-BE49-F238E27FC236}">
                    <a16:creationId xmlns:a16="http://schemas.microsoft.com/office/drawing/2014/main" id="{63DC6C25-C237-4282-94C4-DC8EE87F5A1A}"/>
                  </a:ext>
                </a:extLst>
              </p:cNvPr>
              <p:cNvSpPr txBox="1"/>
              <p:nvPr/>
            </p:nvSpPr>
            <p:spPr>
              <a:xfrm>
                <a:off x="1915740" y="2570268"/>
                <a:ext cx="817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B9BDC"/>
                    </a:solidFill>
                    <a:latin typeface="Circe" panose="020B0502020203020203" pitchFamily="34" charset="-52"/>
                  </a:rPr>
                  <a:t>Кения</a:t>
                </a:r>
              </a:p>
              <a:p>
                <a:r>
                  <a:rPr lang="ru-RU" sz="1200" b="1" dirty="0">
                    <a:solidFill>
                      <a:srgbClr val="0B9BDC"/>
                    </a:solidFill>
                    <a:latin typeface="Circe" panose="020B0502020203020203" pitchFamily="34" charset="-52"/>
                  </a:rPr>
                  <a:t>Танзания</a:t>
                </a:r>
              </a:p>
            </p:txBody>
          </p:sp>
          <p:sp>
            <p:nvSpPr>
              <p:cNvPr id="1282" name="TextBox 1281">
                <a:extLst>
                  <a:ext uri="{FF2B5EF4-FFF2-40B4-BE49-F238E27FC236}">
                    <a16:creationId xmlns:a16="http://schemas.microsoft.com/office/drawing/2014/main" id="{0C1CEB37-00C5-446B-AC4C-326B77B6F686}"/>
                  </a:ext>
                </a:extLst>
              </p:cNvPr>
              <p:cNvSpPr txBox="1"/>
              <p:nvPr/>
            </p:nvSpPr>
            <p:spPr>
              <a:xfrm>
                <a:off x="1006309" y="2548082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B9BDC"/>
                    </a:solidFill>
                    <a:latin typeface="Circe" panose="020B0502020203020203" pitchFamily="34" charset="-52"/>
                  </a:rPr>
                  <a:t>Марокко</a:t>
                </a:r>
              </a:p>
              <a:p>
                <a:r>
                  <a:rPr lang="ru-RU" sz="1200" b="1" dirty="0">
                    <a:solidFill>
                      <a:srgbClr val="0B9BDC"/>
                    </a:solidFill>
                    <a:latin typeface="Circe" panose="020B0502020203020203" pitchFamily="34" charset="-52"/>
                  </a:rPr>
                  <a:t>Нигерия</a:t>
                </a:r>
              </a:p>
            </p:txBody>
          </p:sp>
          <p:sp>
            <p:nvSpPr>
              <p:cNvPr id="1283" name="TextBox 1282">
                <a:extLst>
                  <a:ext uri="{FF2B5EF4-FFF2-40B4-BE49-F238E27FC236}">
                    <a16:creationId xmlns:a16="http://schemas.microsoft.com/office/drawing/2014/main" id="{622FB97F-703D-4500-BF84-5AD2E6555155}"/>
                  </a:ext>
                </a:extLst>
              </p:cNvPr>
              <p:cNvSpPr txBox="1"/>
              <p:nvPr/>
            </p:nvSpPr>
            <p:spPr>
              <a:xfrm>
                <a:off x="270038" y="2285789"/>
                <a:ext cx="235616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1200" dirty="0">
                  <a:solidFill>
                    <a:srgbClr val="0B9BDC"/>
                  </a:solidFill>
                  <a:latin typeface="Circe Bold" panose="020B0602020203020203" pitchFamily="34" charset="-52"/>
                </a:endParaRP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1E7B35E-0413-4889-9938-804800E8E613}"/>
              </a:ext>
            </a:extLst>
          </p:cNvPr>
          <p:cNvGrpSpPr/>
          <p:nvPr/>
        </p:nvGrpSpPr>
        <p:grpSpPr>
          <a:xfrm>
            <a:off x="278126" y="3613589"/>
            <a:ext cx="6116664" cy="1045935"/>
            <a:chOff x="278027" y="3512169"/>
            <a:chExt cx="6116664" cy="1045935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76CC136D-3541-414B-8498-316EFA4062CE}"/>
                </a:ext>
              </a:extLst>
            </p:cNvPr>
            <p:cNvGrpSpPr/>
            <p:nvPr/>
          </p:nvGrpSpPr>
          <p:grpSpPr>
            <a:xfrm>
              <a:off x="298691" y="3834146"/>
              <a:ext cx="1933230" cy="723958"/>
              <a:chOff x="298691" y="3834146"/>
              <a:chExt cx="1933230" cy="723958"/>
            </a:xfrm>
          </p:grpSpPr>
          <p:sp>
            <p:nvSpPr>
              <p:cNvPr id="1285" name="TextBox 1284">
                <a:extLst>
                  <a:ext uri="{FF2B5EF4-FFF2-40B4-BE49-F238E27FC236}">
                    <a16:creationId xmlns:a16="http://schemas.microsoft.com/office/drawing/2014/main" id="{A087CAB4-1EB7-4A97-9704-8131FA1F3807}"/>
                  </a:ext>
                </a:extLst>
              </p:cNvPr>
              <p:cNvSpPr txBox="1"/>
              <p:nvPr/>
            </p:nvSpPr>
            <p:spPr>
              <a:xfrm>
                <a:off x="298691" y="4096439"/>
                <a:ext cx="8162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rgbClr val="0B9BDC"/>
                    </a:solidFill>
                    <a:latin typeface="Circe" panose="020B0502020203020203" pitchFamily="34" charset="-52"/>
                  </a:rPr>
                  <a:t>Беларусь</a:t>
                </a:r>
              </a:p>
              <a:p>
                <a:r>
                  <a:rPr lang="ru-RU" sz="1200" dirty="0">
                    <a:solidFill>
                      <a:srgbClr val="0B9BDC"/>
                    </a:solidFill>
                    <a:latin typeface="Circe" panose="020B0502020203020203" pitchFamily="34" charset="-52"/>
                  </a:rPr>
                  <a:t>Польша</a:t>
                </a:r>
              </a:p>
            </p:txBody>
          </p:sp>
          <p:sp>
            <p:nvSpPr>
              <p:cNvPr id="1288" name="TextBox 1287">
                <a:extLst>
                  <a:ext uri="{FF2B5EF4-FFF2-40B4-BE49-F238E27FC236}">
                    <a16:creationId xmlns:a16="http://schemas.microsoft.com/office/drawing/2014/main" id="{477F0593-FF69-4BAB-8866-E3342E351F89}"/>
                  </a:ext>
                </a:extLst>
              </p:cNvPr>
              <p:cNvSpPr txBox="1"/>
              <p:nvPr/>
            </p:nvSpPr>
            <p:spPr>
              <a:xfrm>
                <a:off x="298691" y="3834146"/>
                <a:ext cx="193323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1200" dirty="0">
                  <a:solidFill>
                    <a:srgbClr val="0B9BDC"/>
                  </a:solidFill>
                  <a:latin typeface="Circe Bold" panose="020B0602020203020203" pitchFamily="34" charset="-52"/>
                </a:endParaRPr>
              </a:p>
            </p:txBody>
          </p:sp>
        </p:grpSp>
        <p:sp>
          <p:nvSpPr>
            <p:cNvPr id="1290" name="TextBox 1289">
              <a:extLst>
                <a:ext uri="{FF2B5EF4-FFF2-40B4-BE49-F238E27FC236}">
                  <a16:creationId xmlns:a16="http://schemas.microsoft.com/office/drawing/2014/main" id="{BDA53889-06AF-4D28-B90A-F10A6912BF9A}"/>
                </a:ext>
              </a:extLst>
            </p:cNvPr>
            <p:cNvSpPr txBox="1"/>
            <p:nvPr/>
          </p:nvSpPr>
          <p:spPr>
            <a:xfrm>
              <a:off x="278027" y="3512169"/>
              <a:ext cx="5868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latin typeface="Circe Bold" panose="020B0602020203020203" pitchFamily="34" charset="-52"/>
                </a:rPr>
                <a:t>ЕВРОПА</a:t>
              </a:r>
            </a:p>
          </p:txBody>
        </p:sp>
        <p:sp>
          <p:nvSpPr>
            <p:cNvPr id="1291" name="TextBox 1290">
              <a:extLst>
                <a:ext uri="{FF2B5EF4-FFF2-40B4-BE49-F238E27FC236}">
                  <a16:creationId xmlns:a16="http://schemas.microsoft.com/office/drawing/2014/main" id="{76FBC642-BDD2-4318-B890-C369E40FAFF0}"/>
                </a:ext>
              </a:extLst>
            </p:cNvPr>
            <p:cNvSpPr txBox="1"/>
            <p:nvPr/>
          </p:nvSpPr>
          <p:spPr>
            <a:xfrm>
              <a:off x="298691" y="382502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Circe" panose="020B0502020203020203" pitchFamily="34" charset="-52"/>
                </a:rPr>
                <a:t>Экспортные контракты в 2 странах:</a:t>
              </a:r>
            </a:p>
          </p:txBody>
        </p:sp>
      </p:grpSp>
      <p:grpSp>
        <p:nvGrpSpPr>
          <p:cNvPr id="1301" name="Группа 1300">
            <a:extLst>
              <a:ext uri="{FF2B5EF4-FFF2-40B4-BE49-F238E27FC236}">
                <a16:creationId xmlns:a16="http://schemas.microsoft.com/office/drawing/2014/main" id="{45D9CA2E-F881-484F-B608-AD88E0802DFD}"/>
              </a:ext>
            </a:extLst>
          </p:cNvPr>
          <p:cNvGrpSpPr/>
          <p:nvPr/>
        </p:nvGrpSpPr>
        <p:grpSpPr>
          <a:xfrm>
            <a:off x="249452" y="4778303"/>
            <a:ext cx="6116664" cy="1784153"/>
            <a:chOff x="249452" y="4778303"/>
            <a:chExt cx="6116664" cy="1784153"/>
          </a:xfrm>
        </p:grpSpPr>
        <p:sp>
          <p:nvSpPr>
            <p:cNvPr id="1292" name="TextBox 1291">
              <a:extLst>
                <a:ext uri="{FF2B5EF4-FFF2-40B4-BE49-F238E27FC236}">
                  <a16:creationId xmlns:a16="http://schemas.microsoft.com/office/drawing/2014/main" id="{02D7C5D9-9BF2-4D61-A104-58683ADCFCAA}"/>
                </a:ext>
              </a:extLst>
            </p:cNvPr>
            <p:cNvSpPr txBox="1"/>
            <p:nvPr/>
          </p:nvSpPr>
          <p:spPr>
            <a:xfrm>
              <a:off x="282082" y="5339941"/>
              <a:ext cx="7537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Индия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Таиланд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Вьетнам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Китай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Иран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ОАЭ</a:t>
              </a:r>
            </a:p>
          </p:txBody>
        </p:sp>
        <p:sp>
          <p:nvSpPr>
            <p:cNvPr id="1293" name="TextBox 1292">
              <a:extLst>
                <a:ext uri="{FF2B5EF4-FFF2-40B4-BE49-F238E27FC236}">
                  <a16:creationId xmlns:a16="http://schemas.microsoft.com/office/drawing/2014/main" id="{8D5BFAB9-A475-4498-8972-9C29B0C245D0}"/>
                </a:ext>
              </a:extLst>
            </p:cNvPr>
            <p:cNvSpPr txBox="1"/>
            <p:nvPr/>
          </p:nvSpPr>
          <p:spPr>
            <a:xfrm>
              <a:off x="3449992" y="5362127"/>
              <a:ext cx="15119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solidFill>
                    <a:srgbClr val="0B9BDC"/>
                  </a:solidFill>
                  <a:latin typeface="Circe" panose="020B0502020203020203" pitchFamily="34" charset="-52"/>
                </a:rPr>
                <a:t>Саудовская Аравия</a:t>
              </a:r>
            </a:p>
            <a:p>
              <a:r>
                <a:rPr lang="ru-RU" sz="1200" b="1" dirty="0">
                  <a:solidFill>
                    <a:srgbClr val="0B9BDC"/>
                  </a:solidFill>
                  <a:latin typeface="Circe" panose="020B0502020203020203" pitchFamily="34" charset="-52"/>
                </a:rPr>
                <a:t>Катар</a:t>
              </a:r>
            </a:p>
            <a:p>
              <a:r>
                <a:rPr lang="ru-RU" sz="1200" b="1" dirty="0">
                  <a:solidFill>
                    <a:srgbClr val="0B9BDC"/>
                  </a:solidFill>
                  <a:latin typeface="Circe" panose="020B0502020203020203" pitchFamily="34" charset="-52"/>
                </a:rPr>
                <a:t>Оман</a:t>
              </a:r>
            </a:p>
            <a:p>
              <a:r>
                <a:rPr lang="ru-RU" sz="1200" b="1" dirty="0">
                  <a:solidFill>
                    <a:srgbClr val="0B9BDC"/>
                  </a:solidFill>
                  <a:latin typeface="Circe" panose="020B0502020203020203" pitchFamily="34" charset="-52"/>
                </a:rPr>
                <a:t>Бахрейн</a:t>
              </a:r>
            </a:p>
            <a:p>
              <a:r>
                <a:rPr lang="ru-RU" sz="1200" b="1" dirty="0">
                  <a:solidFill>
                    <a:srgbClr val="0B9BDC"/>
                  </a:solidFill>
                  <a:latin typeface="Circe" panose="020B0502020203020203" pitchFamily="34" charset="-52"/>
                </a:rPr>
                <a:t>Южная Корея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Азербайджан</a:t>
              </a:r>
            </a:p>
          </p:txBody>
        </p:sp>
        <p:sp>
          <p:nvSpPr>
            <p:cNvPr id="1294" name="TextBox 1293">
              <a:extLst>
                <a:ext uri="{FF2B5EF4-FFF2-40B4-BE49-F238E27FC236}">
                  <a16:creationId xmlns:a16="http://schemas.microsoft.com/office/drawing/2014/main" id="{6B9CBA8F-6D1B-4E92-BC7A-1955A4B16370}"/>
                </a:ext>
              </a:extLst>
            </p:cNvPr>
            <p:cNvSpPr txBox="1"/>
            <p:nvPr/>
          </p:nvSpPr>
          <p:spPr>
            <a:xfrm>
              <a:off x="282081" y="5077648"/>
              <a:ext cx="21127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1200" dirty="0">
                <a:solidFill>
                  <a:srgbClr val="0B9BDC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1296" name="TextBox 1295">
              <a:extLst>
                <a:ext uri="{FF2B5EF4-FFF2-40B4-BE49-F238E27FC236}">
                  <a16:creationId xmlns:a16="http://schemas.microsoft.com/office/drawing/2014/main" id="{FB90F71D-C7DE-4444-ABAC-7D17E2398D9D}"/>
                </a:ext>
              </a:extLst>
            </p:cNvPr>
            <p:cNvSpPr txBox="1"/>
            <p:nvPr/>
          </p:nvSpPr>
          <p:spPr>
            <a:xfrm>
              <a:off x="249452" y="4778303"/>
              <a:ext cx="5868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latin typeface="Circe Bold" panose="020B0602020203020203" pitchFamily="34" charset="-52"/>
                </a:rPr>
                <a:t>АЗИЯ</a:t>
              </a:r>
            </a:p>
          </p:txBody>
        </p:sp>
        <p:sp>
          <p:nvSpPr>
            <p:cNvPr id="1297" name="TextBox 1296">
              <a:extLst>
                <a:ext uri="{FF2B5EF4-FFF2-40B4-BE49-F238E27FC236}">
                  <a16:creationId xmlns:a16="http://schemas.microsoft.com/office/drawing/2014/main" id="{ACBA87BF-976E-44C0-A1F2-BA7CFFD75262}"/>
                </a:ext>
              </a:extLst>
            </p:cNvPr>
            <p:cNvSpPr txBox="1"/>
            <p:nvPr/>
          </p:nvSpPr>
          <p:spPr>
            <a:xfrm>
              <a:off x="270116" y="511440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Circe" panose="020B0502020203020203" pitchFamily="34" charset="-52"/>
                </a:rPr>
                <a:t>Экспортные контракты в 24 странах:</a:t>
              </a:r>
            </a:p>
          </p:txBody>
        </p:sp>
        <p:sp>
          <p:nvSpPr>
            <p:cNvPr id="1298" name="TextBox 1297">
              <a:extLst>
                <a:ext uri="{FF2B5EF4-FFF2-40B4-BE49-F238E27FC236}">
                  <a16:creationId xmlns:a16="http://schemas.microsoft.com/office/drawing/2014/main" id="{AC11ED8B-FB23-487C-BABC-E86533E81401}"/>
                </a:ext>
              </a:extLst>
            </p:cNvPr>
            <p:cNvSpPr txBox="1"/>
            <p:nvPr/>
          </p:nvSpPr>
          <p:spPr>
            <a:xfrm>
              <a:off x="1122083" y="5354647"/>
              <a:ext cx="108234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Киргизия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Узбекистан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Монголия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Армения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Казахстан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Таджикистан</a:t>
              </a:r>
            </a:p>
          </p:txBody>
        </p:sp>
        <p:sp>
          <p:nvSpPr>
            <p:cNvPr id="1299" name="TextBox 1298">
              <a:extLst>
                <a:ext uri="{FF2B5EF4-FFF2-40B4-BE49-F238E27FC236}">
                  <a16:creationId xmlns:a16="http://schemas.microsoft.com/office/drawing/2014/main" id="{E99CC8A1-5F4F-43CF-B344-5FF2A42B362E}"/>
                </a:ext>
              </a:extLst>
            </p:cNvPr>
            <p:cNvSpPr txBox="1"/>
            <p:nvPr/>
          </p:nvSpPr>
          <p:spPr>
            <a:xfrm>
              <a:off x="2290700" y="5362127"/>
              <a:ext cx="115929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Туркменистан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Иордания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Грузия</a:t>
              </a:r>
            </a:p>
            <a:p>
              <a:r>
                <a:rPr lang="ru-RU" sz="1200" b="1" dirty="0">
                  <a:solidFill>
                    <a:srgbClr val="0B9BDC"/>
                  </a:solidFill>
                  <a:latin typeface="Circe" panose="020B0502020203020203" pitchFamily="34" charset="-52"/>
                </a:rPr>
                <a:t>Малайзия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Турция</a:t>
              </a:r>
            </a:p>
            <a:p>
              <a:r>
                <a:rPr lang="ru-RU" sz="1200" dirty="0">
                  <a:solidFill>
                    <a:srgbClr val="0B9BDC"/>
                  </a:solidFill>
                  <a:latin typeface="Circe" panose="020B0502020203020203" pitchFamily="34" charset="-52"/>
                </a:rPr>
                <a:t>Индонезия</a:t>
              </a:r>
            </a:p>
          </p:txBody>
        </p:sp>
      </p:grpSp>
      <p:cxnSp>
        <p:nvCxnSpPr>
          <p:cNvPr id="1304" name="Прямая соединительная линия 1303">
            <a:extLst>
              <a:ext uri="{FF2B5EF4-FFF2-40B4-BE49-F238E27FC236}">
                <a16:creationId xmlns:a16="http://schemas.microsoft.com/office/drawing/2014/main" id="{5C50630E-2D9F-4C7B-958E-A899EA0E7851}"/>
              </a:ext>
            </a:extLst>
          </p:cNvPr>
          <p:cNvCxnSpPr/>
          <p:nvPr/>
        </p:nvCxnSpPr>
        <p:spPr>
          <a:xfrm>
            <a:off x="383433" y="3459922"/>
            <a:ext cx="428643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5" name="Прямая соединительная линия 1304">
            <a:extLst>
              <a:ext uri="{FF2B5EF4-FFF2-40B4-BE49-F238E27FC236}">
                <a16:creationId xmlns:a16="http://schemas.microsoft.com/office/drawing/2014/main" id="{4CAF9BEF-D85F-42E8-B9F9-E63A913240EA}"/>
              </a:ext>
            </a:extLst>
          </p:cNvPr>
          <p:cNvCxnSpPr>
            <a:cxnSpLocks/>
          </p:cNvCxnSpPr>
          <p:nvPr/>
        </p:nvCxnSpPr>
        <p:spPr>
          <a:xfrm>
            <a:off x="351806" y="4704145"/>
            <a:ext cx="408610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985501C-F13D-B748-D00A-386315930438}"/>
              </a:ext>
            </a:extLst>
          </p:cNvPr>
          <p:cNvCxnSpPr>
            <a:cxnSpLocks/>
          </p:cNvCxnSpPr>
          <p:nvPr/>
        </p:nvCxnSpPr>
        <p:spPr>
          <a:xfrm>
            <a:off x="5659839" y="1140165"/>
            <a:ext cx="0" cy="5659268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1EF9E1-D77C-B1F9-9D95-B084DAE46DDB}"/>
              </a:ext>
            </a:extLst>
          </p:cNvPr>
          <p:cNvSpPr txBox="1"/>
          <p:nvPr/>
        </p:nvSpPr>
        <p:spPr>
          <a:xfrm>
            <a:off x="298790" y="1008595"/>
            <a:ext cx="212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B9BDC"/>
                </a:solidFill>
                <a:latin typeface="Circe Bold" panose="020B0602020203020203" pitchFamily="34" charset="-52"/>
              </a:rPr>
              <a:t>за 2024 год: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EE5B3C-3DC0-BA5C-2256-1DDB008203C0}"/>
              </a:ext>
            </a:extLst>
          </p:cNvPr>
          <p:cNvSpPr txBox="1"/>
          <p:nvPr/>
        </p:nvSpPr>
        <p:spPr>
          <a:xfrm>
            <a:off x="6432626" y="1069816"/>
            <a:ext cx="212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B9BDC"/>
                </a:solidFill>
                <a:latin typeface="Circe Bold" panose="020B0602020203020203" pitchFamily="34" charset="-52"/>
              </a:rPr>
              <a:t>за 2019-2023 гг.: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64242-5585-6D1A-C410-8C46AE232601}"/>
              </a:ext>
            </a:extLst>
          </p:cNvPr>
          <p:cNvSpPr txBox="1"/>
          <p:nvPr/>
        </p:nvSpPr>
        <p:spPr>
          <a:xfrm>
            <a:off x="6255955" y="1409831"/>
            <a:ext cx="383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irce" panose="020B0502020203020203" pitchFamily="34" charset="-52"/>
              </a:rPr>
              <a:t>Охвачено услугами - </a:t>
            </a:r>
            <a:r>
              <a:rPr lang="ru-RU" sz="1800" dirty="0">
                <a:solidFill>
                  <a:srgbClr val="0B9BDC"/>
                </a:solidFill>
                <a:latin typeface="Circe" panose="020B0502020203020203" pitchFamily="34" charset="-52"/>
              </a:rPr>
              <a:t>50 стран </a:t>
            </a:r>
            <a:r>
              <a:rPr lang="ru-RU" sz="1800" dirty="0">
                <a:solidFill>
                  <a:schemeClr val="tx1"/>
                </a:solidFill>
                <a:latin typeface="Circe" panose="020B0502020203020203" pitchFamily="34" charset="-52"/>
              </a:rPr>
              <a:t>Заключено контрактов- </a:t>
            </a:r>
            <a:r>
              <a:rPr lang="ru-RU" sz="1800" dirty="0">
                <a:solidFill>
                  <a:srgbClr val="0B9BDC"/>
                </a:solidFill>
                <a:latin typeface="Circe" panose="020B0502020203020203" pitchFamily="34" charset="-52"/>
              </a:rPr>
              <a:t>48 стран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CF305E-B668-E02D-FE48-19D64ADB1FAD}"/>
              </a:ext>
            </a:extLst>
          </p:cNvPr>
          <p:cNvSpPr txBox="1"/>
          <p:nvPr/>
        </p:nvSpPr>
        <p:spPr>
          <a:xfrm>
            <a:off x="6325625" y="2320175"/>
            <a:ext cx="133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irce Bold" panose="020B0602020203020203" pitchFamily="34" charset="-52"/>
              </a:rPr>
              <a:t>АФРИКА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6F215-E5A3-B8A4-B8E4-0C3A1C8639FE}"/>
              </a:ext>
            </a:extLst>
          </p:cNvPr>
          <p:cNvSpPr txBox="1"/>
          <p:nvPr/>
        </p:nvSpPr>
        <p:spPr>
          <a:xfrm>
            <a:off x="6259447" y="2623783"/>
            <a:ext cx="4369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0 экспортных контрактов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8A65FB6-58E0-379F-ECAD-8C8E5E447246}"/>
              </a:ext>
            </a:extLst>
          </p:cNvPr>
          <p:cNvCxnSpPr>
            <a:cxnSpLocks/>
          </p:cNvCxnSpPr>
          <p:nvPr/>
        </p:nvCxnSpPr>
        <p:spPr>
          <a:xfrm>
            <a:off x="6342284" y="3448300"/>
            <a:ext cx="2904458" cy="11622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6AE562-7B20-69A4-5ADA-831973075174}"/>
              </a:ext>
            </a:extLst>
          </p:cNvPr>
          <p:cNvCxnSpPr>
            <a:cxnSpLocks/>
          </p:cNvCxnSpPr>
          <p:nvPr/>
        </p:nvCxnSpPr>
        <p:spPr>
          <a:xfrm>
            <a:off x="6325625" y="4700735"/>
            <a:ext cx="2904458" cy="11622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65577CF-CF21-B48B-0852-7C9B1C0D8E90}"/>
              </a:ext>
            </a:extLst>
          </p:cNvPr>
          <p:cNvSpPr txBox="1"/>
          <p:nvPr/>
        </p:nvSpPr>
        <p:spPr>
          <a:xfrm>
            <a:off x="6255955" y="3600467"/>
            <a:ext cx="177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irce Bold" panose="020B0602020203020203" pitchFamily="34" charset="-52"/>
              </a:rPr>
              <a:t>ЕВРОПА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C85C9B-A890-AA8E-009E-A63E8B0C7276}"/>
              </a:ext>
            </a:extLst>
          </p:cNvPr>
          <p:cNvSpPr txBox="1"/>
          <p:nvPr/>
        </p:nvSpPr>
        <p:spPr>
          <a:xfrm>
            <a:off x="6255955" y="3935566"/>
            <a:ext cx="2086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Экспортные контракты </a:t>
            </a:r>
            <a:r>
              <a:rPr lang="ru-RU" sz="1400" dirty="0">
                <a:solidFill>
                  <a:srgbClr val="0B9BDC"/>
                </a:solidFill>
                <a:latin typeface="Circe" panose="020B0502020203020203" pitchFamily="34" charset="-52"/>
              </a:rPr>
              <a:t>в 25 странах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3F603-4B1A-92FD-14CC-1840F300DB12}"/>
              </a:ext>
            </a:extLst>
          </p:cNvPr>
          <p:cNvSpPr txBox="1"/>
          <p:nvPr/>
        </p:nvSpPr>
        <p:spPr>
          <a:xfrm>
            <a:off x="6255955" y="4787178"/>
            <a:ext cx="586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irce Bold" panose="020B0602020203020203" pitchFamily="34" charset="-52"/>
              </a:rPr>
              <a:t>АЗИЯ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1A5223-25CC-3750-696D-22914734BECA}"/>
              </a:ext>
            </a:extLst>
          </p:cNvPr>
          <p:cNvSpPr txBox="1"/>
          <p:nvPr/>
        </p:nvSpPr>
        <p:spPr>
          <a:xfrm>
            <a:off x="6268324" y="5114399"/>
            <a:ext cx="17577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Экспортные контракты </a:t>
            </a:r>
          </a:p>
          <a:p>
            <a:r>
              <a:rPr lang="ru-RU" sz="1400" dirty="0">
                <a:solidFill>
                  <a:srgbClr val="0B9BDC"/>
                </a:solidFill>
                <a:latin typeface="Circe" panose="020B0502020203020203" pitchFamily="34" charset="-52"/>
              </a:rPr>
              <a:t>в 23 странах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4DD6A9-3A44-14C6-FCA5-8677B110E466}"/>
              </a:ext>
            </a:extLst>
          </p:cNvPr>
          <p:cNvSpPr txBox="1"/>
          <p:nvPr/>
        </p:nvSpPr>
        <p:spPr>
          <a:xfrm>
            <a:off x="5167396" y="1145896"/>
            <a:ext cx="492443" cy="387315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dirty="0">
                <a:solidFill>
                  <a:srgbClr val="0B9BDC"/>
                </a:solidFill>
                <a:latin typeface="Circe Bold" panose="020B0602020203020203" pitchFamily="34" charset="-52"/>
              </a:rPr>
              <a:t>КУРС НА АФРИКУ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953010-3EB0-22EF-9C6B-27C2DA586123}"/>
              </a:ext>
            </a:extLst>
          </p:cNvPr>
          <p:cNvSpPr txBox="1"/>
          <p:nvPr/>
        </p:nvSpPr>
        <p:spPr>
          <a:xfrm>
            <a:off x="5656226" y="2702570"/>
            <a:ext cx="492443" cy="38731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sz="2000" dirty="0">
                <a:solidFill>
                  <a:srgbClr val="0B9BDC"/>
                </a:solidFill>
                <a:latin typeface="Circe Bold" panose="020B0602020203020203" pitchFamily="34" charset="-52"/>
              </a:rPr>
              <a:t>КУРС НА ЕВРОПУ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C88AC-6B57-49EA-9548-41DC1101A79B}"/>
              </a:ext>
            </a:extLst>
          </p:cNvPr>
          <p:cNvSpPr txBox="1"/>
          <p:nvPr/>
        </p:nvSpPr>
        <p:spPr>
          <a:xfrm>
            <a:off x="232138" y="214593"/>
            <a:ext cx="784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irce Bold" panose="020B0602020203020203" pitchFamily="34" charset="-52"/>
              </a:rPr>
              <a:t>ВЫВОД ТОВАРОВ НА </a:t>
            </a:r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</a:rPr>
              <a:t>ЭКСПОРТНЫЕ РЫНКИ</a:t>
            </a:r>
            <a:endParaRPr lang="ru-RU" sz="2400" dirty="0">
              <a:latin typeface="Circe Bold" panose="020B0602020203020203" pitchFamily="34" charset="-52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E3EDA64-33BC-4762-A536-5DA429C6BB1E}"/>
              </a:ext>
            </a:extLst>
          </p:cNvPr>
          <p:cNvCxnSpPr/>
          <p:nvPr/>
        </p:nvCxnSpPr>
        <p:spPr>
          <a:xfrm>
            <a:off x="409182" y="7099399"/>
            <a:ext cx="11485563" cy="0"/>
          </a:xfrm>
          <a:prstGeom prst="line">
            <a:avLst/>
          </a:prstGeom>
          <a:ln w="38100">
            <a:solidFill>
              <a:schemeClr val="bg1">
                <a:lumMod val="95000"/>
                <a:alpha val="1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D28B38-64CD-4751-A0AC-C6BBA30F15A1}"/>
              </a:ext>
            </a:extLst>
          </p:cNvPr>
          <p:cNvSpPr/>
          <p:nvPr/>
        </p:nvSpPr>
        <p:spPr>
          <a:xfrm>
            <a:off x="3389439" y="3334137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051277-003A-40EF-9C32-DB4C32F6E991}"/>
              </a:ext>
            </a:extLst>
          </p:cNvPr>
          <p:cNvSpPr/>
          <p:nvPr/>
        </p:nvSpPr>
        <p:spPr>
          <a:xfrm>
            <a:off x="6369696" y="3347926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54844A-7CED-456A-8CEA-DF142662241C}"/>
              </a:ext>
            </a:extLst>
          </p:cNvPr>
          <p:cNvSpPr/>
          <p:nvPr/>
        </p:nvSpPr>
        <p:spPr>
          <a:xfrm>
            <a:off x="409182" y="3333866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D80A5A-F78C-4E4C-8EE1-659378969D8F}"/>
              </a:ext>
            </a:extLst>
          </p:cNvPr>
          <p:cNvSpPr/>
          <p:nvPr/>
        </p:nvSpPr>
        <p:spPr>
          <a:xfrm>
            <a:off x="9349952" y="3348197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93073A-8832-4BEC-BB53-01CD9BD96CFC}"/>
              </a:ext>
            </a:extLst>
          </p:cNvPr>
          <p:cNvSpPr/>
          <p:nvPr/>
        </p:nvSpPr>
        <p:spPr>
          <a:xfrm>
            <a:off x="3458114" y="4940624"/>
            <a:ext cx="2562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ПОИСК ИНОСТРАННОГО ПОКУПАТЕЛЯ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CCAFB85-24DE-4234-9703-D0D65AB02400}"/>
              </a:ext>
            </a:extLst>
          </p:cNvPr>
          <p:cNvSpPr/>
          <p:nvPr/>
        </p:nvSpPr>
        <p:spPr>
          <a:xfrm>
            <a:off x="6471798" y="4988559"/>
            <a:ext cx="2562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БИЗНЕС-МИССИИ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504513" y="4977003"/>
            <a:ext cx="1235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ОБУЧЕНИЕ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B503A7-C48B-4013-BA49-375C8DE51C68}"/>
              </a:ext>
            </a:extLst>
          </p:cNvPr>
          <p:cNvSpPr/>
          <p:nvPr/>
        </p:nvSpPr>
        <p:spPr>
          <a:xfrm>
            <a:off x="9395899" y="4940624"/>
            <a:ext cx="250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ЗАКЛЮЧЕНИЕ ЭКСПОРТНОГО КОНТРАКТА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AD2EA17A-26AF-42E8-B62E-870EE19F2208}"/>
              </a:ext>
            </a:extLst>
          </p:cNvPr>
          <p:cNvSpPr/>
          <p:nvPr/>
        </p:nvSpPr>
        <p:spPr>
          <a:xfrm>
            <a:off x="3389439" y="5030257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E3CB289-0C36-4F72-8175-9A83F5752A33}"/>
              </a:ext>
            </a:extLst>
          </p:cNvPr>
          <p:cNvSpPr/>
          <p:nvPr/>
        </p:nvSpPr>
        <p:spPr>
          <a:xfrm>
            <a:off x="409810" y="5039201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193717E-C1D4-403F-9392-38EE9F56D435}"/>
              </a:ext>
            </a:extLst>
          </p:cNvPr>
          <p:cNvSpPr/>
          <p:nvPr/>
        </p:nvSpPr>
        <p:spPr>
          <a:xfrm>
            <a:off x="6391893" y="5058538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91BEFEAC-450C-4F31-BE62-C82D170C7C5B}"/>
              </a:ext>
            </a:extLst>
          </p:cNvPr>
          <p:cNvSpPr/>
          <p:nvPr/>
        </p:nvSpPr>
        <p:spPr>
          <a:xfrm>
            <a:off x="6391893" y="5382114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E5459C99-1D0A-4330-8403-A97163F32FBD}"/>
              </a:ext>
            </a:extLst>
          </p:cNvPr>
          <p:cNvSpPr/>
          <p:nvPr/>
        </p:nvSpPr>
        <p:spPr>
          <a:xfrm>
            <a:off x="9348683" y="5020826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Стрелка: шеврон 2"/>
          <p:cNvGrpSpPr/>
          <p:nvPr/>
        </p:nvGrpSpPr>
        <p:grpSpPr>
          <a:xfrm>
            <a:off x="359164" y="1591520"/>
            <a:ext cx="407816" cy="621722"/>
            <a:chOff x="-2" y="1"/>
            <a:chExt cx="709193" cy="989228"/>
          </a:xfrm>
        </p:grpSpPr>
        <p:sp>
          <p:nvSpPr>
            <p:cNvPr id="45" name="Chevron"/>
            <p:cNvSpPr/>
            <p:nvPr/>
          </p:nvSpPr>
          <p:spPr>
            <a:xfrm rot="5400000">
              <a:off x="-140019" y="140018"/>
              <a:ext cx="989228" cy="709193"/>
            </a:xfrm>
            <a:prstGeom prst="chevron">
              <a:avLst>
                <a:gd name="adj" fmla="val 0"/>
              </a:avLst>
            </a:prstGeom>
            <a:solidFill>
              <a:srgbClr val="0C99DA">
                <a:alpha val="239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100"/>
            </a:p>
          </p:txBody>
        </p:sp>
        <p:sp>
          <p:nvSpPr>
            <p:cNvPr id="46" name="1"/>
            <p:cNvSpPr txBox="1"/>
            <p:nvPr/>
          </p:nvSpPr>
          <p:spPr>
            <a:xfrm>
              <a:off x="45718" y="283779"/>
              <a:ext cx="617752" cy="435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1">
                  <a:solidFill>
                    <a:srgbClr val="FFFFFF"/>
                  </a:solidFill>
                </a:defRPr>
              </a:lvl1pPr>
            </a:lstStyle>
            <a:p>
              <a:r>
                <a:rPr sz="2000" dirty="0"/>
                <a:t>1</a:t>
              </a:r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3581693" y="1586339"/>
            <a:ext cx="1985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ОЦЕНКА ЭКСПОРТНОГО ПОТЕНЦИАЛА </a:t>
            </a:r>
          </a:p>
        </p:txBody>
      </p:sp>
      <p:grpSp>
        <p:nvGrpSpPr>
          <p:cNvPr id="49" name="Стрелка: шеврон 7"/>
          <p:cNvGrpSpPr/>
          <p:nvPr/>
        </p:nvGrpSpPr>
        <p:grpSpPr>
          <a:xfrm>
            <a:off x="3387550" y="1586291"/>
            <a:ext cx="407816" cy="602352"/>
            <a:chOff x="-1" y="1"/>
            <a:chExt cx="709193" cy="958408"/>
          </a:xfrm>
        </p:grpSpPr>
        <p:sp>
          <p:nvSpPr>
            <p:cNvPr id="50" name="Chevron"/>
            <p:cNvSpPr/>
            <p:nvPr/>
          </p:nvSpPr>
          <p:spPr>
            <a:xfrm rot="5400000">
              <a:off x="-124608" y="124608"/>
              <a:ext cx="958408" cy="709193"/>
            </a:xfrm>
            <a:prstGeom prst="chevron">
              <a:avLst>
                <a:gd name="adj" fmla="val 0"/>
              </a:avLst>
            </a:prstGeom>
            <a:solidFill>
              <a:srgbClr val="197FC0">
                <a:alpha val="4117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100"/>
            </a:p>
          </p:txBody>
        </p:sp>
        <p:sp>
          <p:nvSpPr>
            <p:cNvPr id="51" name="2"/>
            <p:cNvSpPr txBox="1"/>
            <p:nvPr/>
          </p:nvSpPr>
          <p:spPr>
            <a:xfrm>
              <a:off x="45717" y="261264"/>
              <a:ext cx="617752" cy="435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1">
                  <a:solidFill>
                    <a:srgbClr val="FFFFFF"/>
                  </a:solidFill>
                </a:defRPr>
              </a:lvl1pPr>
            </a:lstStyle>
            <a:p>
              <a:r>
                <a:rPr sz="2000"/>
                <a:t>2</a:t>
              </a:r>
            </a:p>
          </p:txBody>
        </p:sp>
      </p:grp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592667" y="1572634"/>
            <a:ext cx="1985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НАЛИЧИЕ УНИКАЛЬНОГО ТОВАРА/УСЛУГИ</a:t>
            </a:r>
          </a:p>
        </p:txBody>
      </p:sp>
      <p:grpSp>
        <p:nvGrpSpPr>
          <p:cNvPr id="53" name="Стрелка: шеврон 4"/>
          <p:cNvGrpSpPr/>
          <p:nvPr/>
        </p:nvGrpSpPr>
        <p:grpSpPr>
          <a:xfrm>
            <a:off x="6223538" y="1591774"/>
            <a:ext cx="407816" cy="587873"/>
            <a:chOff x="-1" y="0"/>
            <a:chExt cx="709193" cy="935370"/>
          </a:xfrm>
        </p:grpSpPr>
        <p:sp>
          <p:nvSpPr>
            <p:cNvPr id="54" name="Chevron"/>
            <p:cNvSpPr/>
            <p:nvPr/>
          </p:nvSpPr>
          <p:spPr>
            <a:xfrm rot="5400000">
              <a:off x="-113089" y="113088"/>
              <a:ext cx="935370" cy="709193"/>
            </a:xfrm>
            <a:prstGeom prst="chevron">
              <a:avLst>
                <a:gd name="adj" fmla="val 0"/>
              </a:avLst>
            </a:prstGeom>
            <a:solidFill>
              <a:srgbClr val="2569AA">
                <a:alpha val="6313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100"/>
            </a:p>
          </p:txBody>
        </p:sp>
        <p:sp>
          <p:nvSpPr>
            <p:cNvPr id="55" name="3"/>
            <p:cNvSpPr txBox="1"/>
            <p:nvPr/>
          </p:nvSpPr>
          <p:spPr>
            <a:xfrm>
              <a:off x="45717" y="249746"/>
              <a:ext cx="617752" cy="435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1">
                  <a:solidFill>
                    <a:srgbClr val="FFFFFF"/>
                  </a:solidFill>
                </a:defRPr>
              </a:lvl1pPr>
            </a:lstStyle>
            <a:p>
              <a:r>
                <a:rPr sz="2000" dirty="0"/>
                <a:t>3</a:t>
              </a:r>
            </a:p>
          </p:txBody>
        </p:sp>
      </p:grpSp>
      <p:grpSp>
        <p:nvGrpSpPr>
          <p:cNvPr id="56" name="Стрелка: шеврон 5"/>
          <p:cNvGrpSpPr/>
          <p:nvPr/>
        </p:nvGrpSpPr>
        <p:grpSpPr>
          <a:xfrm>
            <a:off x="9211736" y="1586290"/>
            <a:ext cx="407816" cy="614699"/>
            <a:chOff x="-2" y="0"/>
            <a:chExt cx="709193" cy="1009604"/>
          </a:xfrm>
        </p:grpSpPr>
        <p:sp>
          <p:nvSpPr>
            <p:cNvPr id="57" name="Chevron"/>
            <p:cNvSpPr/>
            <p:nvPr/>
          </p:nvSpPr>
          <p:spPr>
            <a:xfrm rot="5400000">
              <a:off x="-150207" y="150205"/>
              <a:ext cx="1009604" cy="709193"/>
            </a:xfrm>
            <a:prstGeom prst="chevron">
              <a:avLst>
                <a:gd name="adj" fmla="val 0"/>
              </a:avLst>
            </a:pr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100"/>
            </a:p>
          </p:txBody>
        </p:sp>
        <p:sp>
          <p:nvSpPr>
            <p:cNvPr id="58" name="4"/>
            <p:cNvSpPr txBox="1"/>
            <p:nvPr/>
          </p:nvSpPr>
          <p:spPr>
            <a:xfrm>
              <a:off x="45717" y="286863"/>
              <a:ext cx="617752" cy="435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1">
                  <a:solidFill>
                    <a:srgbClr val="FFFFFF"/>
                  </a:solidFill>
                </a:defRPr>
              </a:lvl1pPr>
            </a:lstStyle>
            <a:p>
              <a:r>
                <a:rPr sz="2000"/>
                <a:t>4</a:t>
              </a:r>
            </a:p>
          </p:txBody>
        </p:sp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6658085" y="1592359"/>
            <a:ext cx="1985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ПРОРАБОТАННОСТЬ ПОТЕНЦИАЛЬНЫХ РЫНКОВ СБЫТА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9477106" y="1661653"/>
            <a:ext cx="1985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ПОНЯТНОСТЬ ЛОГИСТИКИ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7CCAFB85-24DE-4234-9703-D0D65AB02400}"/>
              </a:ext>
            </a:extLst>
          </p:cNvPr>
          <p:cNvSpPr/>
          <p:nvPr/>
        </p:nvSpPr>
        <p:spPr>
          <a:xfrm>
            <a:off x="6473366" y="5301212"/>
            <a:ext cx="2562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УЧАСТИЕ В ВЫСТАВКАХ В РФ </a:t>
            </a:r>
            <a:b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</a:br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И ЗА РУБЕЖОМ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0E93073A-8832-4BEC-BB53-01CD9BD96CFC}"/>
              </a:ext>
            </a:extLst>
          </p:cNvPr>
          <p:cNvSpPr/>
          <p:nvPr/>
        </p:nvSpPr>
        <p:spPr>
          <a:xfrm>
            <a:off x="285105" y="960683"/>
            <a:ext cx="3421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irce Bold" panose="020B0602020203020203" pitchFamily="34" charset="-52"/>
                <a:cs typeface="Times New Roman" pitchFamily="18" charset="0"/>
              </a:rPr>
              <a:t>УСЛОВИЯ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E93073A-8832-4BEC-BB53-01CD9BD96CFC}"/>
              </a:ext>
            </a:extLst>
          </p:cNvPr>
          <p:cNvSpPr/>
          <p:nvPr/>
        </p:nvSpPr>
        <p:spPr>
          <a:xfrm>
            <a:off x="285105" y="2545583"/>
            <a:ext cx="1657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irce Bold" panose="020B0602020203020203" pitchFamily="34" charset="-52"/>
                <a:cs typeface="Times New Roman" pitchFamily="18" charset="0"/>
              </a:rPr>
              <a:t>УСЛУГИ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" r="56124"/>
          <a:stretch/>
        </p:blipFill>
        <p:spPr>
          <a:xfrm>
            <a:off x="1305889" y="2752571"/>
            <a:ext cx="1426087" cy="1989357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076" y="3166514"/>
            <a:ext cx="2733021" cy="161599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07" y="2984780"/>
            <a:ext cx="3452327" cy="1941934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 rot="20138396">
            <a:off x="7363103" y="3187756"/>
            <a:ext cx="389977" cy="187463"/>
          </a:xfrm>
          <a:prstGeom prst="rect">
            <a:avLst/>
          </a:prstGeom>
          <a:solidFill>
            <a:srgbClr val="D3D3D3"/>
          </a:solidFill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 rot="251575">
            <a:off x="7061304" y="4243575"/>
            <a:ext cx="193941" cy="180080"/>
          </a:xfrm>
          <a:prstGeom prst="rect">
            <a:avLst/>
          </a:prstGeom>
          <a:solidFill>
            <a:srgbClr val="D3D3D3"/>
          </a:solidFill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7889311" y="3213049"/>
            <a:ext cx="188172" cy="280925"/>
          </a:xfrm>
          <a:prstGeom prst="rect">
            <a:avLst/>
          </a:prstGeom>
          <a:solidFill>
            <a:srgbClr val="D3D3D3"/>
          </a:solidFill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 rot="20394807">
            <a:off x="7242557" y="3701349"/>
            <a:ext cx="235873" cy="212257"/>
          </a:xfrm>
          <a:prstGeom prst="rect">
            <a:avLst/>
          </a:prstGeom>
          <a:solidFill>
            <a:srgbClr val="D3D3D3"/>
          </a:solidFill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8AE5225-6F69-4231-A3EC-A805A230E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416" y="3016386"/>
            <a:ext cx="2475761" cy="19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00A852-8AAA-F8D6-EC97-F45DA465D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D74FC613-0C61-3DEF-4998-4C86547DF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4599" r="9450"/>
          <a:stretch/>
        </p:blipFill>
        <p:spPr bwMode="auto">
          <a:xfrm>
            <a:off x="8239903" y="1234882"/>
            <a:ext cx="3952097" cy="466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7F9EC-CFF1-6DCC-9939-2697BA2B9F5D}"/>
              </a:ext>
            </a:extLst>
          </p:cNvPr>
          <p:cNvSpPr txBox="1"/>
          <p:nvPr/>
        </p:nvSpPr>
        <p:spPr>
          <a:xfrm>
            <a:off x="983432" y="1916832"/>
            <a:ext cx="7704856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500"/>
              </a:spcAft>
            </a:pPr>
            <a:r>
              <a:rPr lang="ru-RU" sz="2400" dirty="0">
                <a:solidFill>
                  <a:schemeClr val="tx1"/>
                </a:solidFill>
                <a:latin typeface="Circe Bold" panose="020B0602020203020203" pitchFamily="34" charset="-52"/>
              </a:rPr>
              <a:t>Импорт (условия, пошлины, разрешения и т.д.)</a:t>
            </a:r>
          </a:p>
          <a:p>
            <a:pPr lvl="1">
              <a:spcAft>
                <a:spcPts val="500"/>
              </a:spcAft>
            </a:pPr>
            <a:r>
              <a:rPr lang="ru-RU" sz="2400" dirty="0">
                <a:solidFill>
                  <a:schemeClr val="tx1"/>
                </a:solidFill>
                <a:latin typeface="Circe Bold" panose="020B0602020203020203" pitchFamily="34" charset="-52"/>
              </a:rPr>
              <a:t>Экспорт (выбор страны, определение ТНВЭД, логистика и т.д.)</a:t>
            </a:r>
          </a:p>
          <a:p>
            <a:pPr lvl="1">
              <a:spcAft>
                <a:spcPts val="500"/>
              </a:spcAft>
            </a:pPr>
            <a:r>
              <a:rPr lang="ru-RU" sz="2400" dirty="0">
                <a:solidFill>
                  <a:schemeClr val="tx1"/>
                </a:solidFill>
                <a:latin typeface="Circe Bold" panose="020B0602020203020203" pitchFamily="34" charset="-52"/>
              </a:rPr>
              <a:t>Необходимая разрешительная документация (Цербер</a:t>
            </a:r>
            <a:r>
              <a:rPr lang="en-US" sz="2400" dirty="0">
                <a:solidFill>
                  <a:schemeClr val="tx1"/>
                </a:solidFill>
                <a:latin typeface="Circe Bold" panose="020B0602020203020203" pitchFamily="34" charset="-52"/>
              </a:rPr>
              <a:t>)</a:t>
            </a:r>
            <a:endParaRPr lang="ru-RU" sz="2400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D1C48-994D-D1B2-F57C-3A937CE66665}"/>
              </a:ext>
            </a:extLst>
          </p:cNvPr>
          <p:cNvSpPr txBox="1"/>
          <p:nvPr/>
        </p:nvSpPr>
        <p:spPr>
          <a:xfrm>
            <a:off x="623392" y="548680"/>
            <a:ext cx="11089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tx1"/>
                </a:solidFill>
                <a:latin typeface="Circe Bold" panose="020B0602020203020203" pitchFamily="34" charset="-52"/>
              </a:rPr>
              <a:t>КОНСУЛЬТАЦИИ </a:t>
            </a:r>
            <a:r>
              <a:rPr lang="ru-RU" sz="2400" b="1" dirty="0">
                <a:solidFill>
                  <a:srgbClr val="0B9BDC"/>
                </a:solidFill>
                <a:latin typeface="Circe Bold" panose="020B0602020203020203" pitchFamily="34" charset="-52"/>
              </a:rPr>
              <a:t>(экспорт/импорт)</a:t>
            </a:r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8525CE5D-9B8C-EC7E-0B38-5EC6EEC4531F}"/>
              </a:ext>
            </a:extLst>
          </p:cNvPr>
          <p:cNvSpPr/>
          <p:nvPr/>
        </p:nvSpPr>
        <p:spPr>
          <a:xfrm>
            <a:off x="695400" y="2060848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BBC133D1-23E5-8FF9-5965-F4B9435DB1A4}"/>
              </a:ext>
            </a:extLst>
          </p:cNvPr>
          <p:cNvSpPr/>
          <p:nvPr/>
        </p:nvSpPr>
        <p:spPr>
          <a:xfrm>
            <a:off x="695400" y="2475628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AB2F84EC-1F4A-3A0C-907D-75CA93651FD2}"/>
              </a:ext>
            </a:extLst>
          </p:cNvPr>
          <p:cNvSpPr/>
          <p:nvPr/>
        </p:nvSpPr>
        <p:spPr>
          <a:xfrm>
            <a:off x="735476" y="3258826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347E686-32A7-1035-0F73-745695E4C2E4}"/>
              </a:ext>
            </a:extLst>
          </p:cNvPr>
          <p:cNvSpPr/>
          <p:nvPr/>
        </p:nvSpPr>
        <p:spPr>
          <a:xfrm>
            <a:off x="735476" y="1304764"/>
            <a:ext cx="3421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rPr>
              <a:t>Темы: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2E00633-F6A3-1AFD-BF9A-53CD976DB238}"/>
              </a:ext>
            </a:extLst>
          </p:cNvPr>
          <p:cNvSpPr/>
          <p:nvPr/>
        </p:nvSpPr>
        <p:spPr>
          <a:xfrm>
            <a:off x="775019" y="3743623"/>
            <a:ext cx="3421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rPr>
              <a:t>Результат: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59D9E4-7E18-07E2-FA37-6C56B6ADDD97}"/>
              </a:ext>
            </a:extLst>
          </p:cNvPr>
          <p:cNvSpPr txBox="1"/>
          <p:nvPr/>
        </p:nvSpPr>
        <p:spPr>
          <a:xfrm>
            <a:off x="1036186" y="4375397"/>
            <a:ext cx="78681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500"/>
              </a:spcAft>
            </a:pPr>
            <a:r>
              <a:rPr lang="ru-RU" sz="2400" dirty="0">
                <a:solidFill>
                  <a:schemeClr val="tx1"/>
                </a:solidFill>
                <a:latin typeface="Circe Bold" panose="020B0602020203020203" pitchFamily="34" charset="-52"/>
              </a:rPr>
              <a:t>Полная информация по теме консультации в письменном виде</a:t>
            </a:r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7C173035-EA54-23DE-94C0-01F4832C49D8}"/>
              </a:ext>
            </a:extLst>
          </p:cNvPr>
          <p:cNvSpPr/>
          <p:nvPr/>
        </p:nvSpPr>
        <p:spPr>
          <a:xfrm>
            <a:off x="748155" y="4519413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8A5562B-1A36-6016-F2AF-D32AD506970B}"/>
              </a:ext>
            </a:extLst>
          </p:cNvPr>
          <p:cNvSpPr/>
          <p:nvPr/>
        </p:nvSpPr>
        <p:spPr>
          <a:xfrm>
            <a:off x="695400" y="5898311"/>
            <a:ext cx="10657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rPr>
              <a:t>Стоимость услуги от 5 тыс. руб. </a:t>
            </a:r>
            <a:r>
              <a:rPr lang="ru-RU" sz="1800" i="1" dirty="0">
                <a:solidFill>
                  <a:schemeClr val="tx1"/>
                </a:solidFill>
                <a:latin typeface="Circe Bold" panose="020B0602020203020203" pitchFamily="34" charset="-52"/>
                <a:cs typeface="Times New Roman" pitchFamily="18" charset="0"/>
              </a:rPr>
              <a:t>(в зависимости от наполнения)</a:t>
            </a:r>
            <a:endParaRPr lang="ru-RU" sz="2400" i="1" dirty="0">
              <a:solidFill>
                <a:schemeClr val="tx1"/>
              </a:solidFill>
              <a:latin typeface="Circe Bold" panose="020B0602020203020203" pitchFamily="34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467218-CD71-42F7-AC98-F863ED9BCEB1}"/>
              </a:ext>
            </a:extLst>
          </p:cNvPr>
          <p:cNvSpPr txBox="1"/>
          <p:nvPr/>
        </p:nvSpPr>
        <p:spPr>
          <a:xfrm>
            <a:off x="983432" y="1916832"/>
            <a:ext cx="6624736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500"/>
              </a:spcAft>
            </a:pPr>
            <a:r>
              <a:rPr lang="ru-RU" sz="2400" dirty="0">
                <a:solidFill>
                  <a:schemeClr val="tx1"/>
                </a:solidFill>
                <a:latin typeface="Circe Bold" panose="020B0602020203020203" pitchFamily="34" charset="-52"/>
              </a:rPr>
              <a:t>Поиск иностранных партнеров</a:t>
            </a:r>
          </a:p>
          <a:p>
            <a:pPr lvl="1">
              <a:spcAft>
                <a:spcPts val="500"/>
              </a:spcAft>
            </a:pPr>
            <a:r>
              <a:rPr lang="ru-RU" sz="2400" dirty="0">
                <a:solidFill>
                  <a:schemeClr val="tx1"/>
                </a:solidFill>
                <a:latin typeface="Circe Bold" panose="020B0602020203020203" pitchFamily="34" charset="-52"/>
              </a:rPr>
              <a:t>Формирование коммерческого предложения</a:t>
            </a:r>
          </a:p>
          <a:p>
            <a:pPr lvl="1">
              <a:spcAft>
                <a:spcPts val="500"/>
              </a:spcAft>
            </a:pPr>
            <a:r>
              <a:rPr lang="ru-RU" sz="2400" dirty="0">
                <a:solidFill>
                  <a:schemeClr val="tx1"/>
                </a:solidFill>
                <a:latin typeface="Circe Bold" panose="020B0602020203020203" pitchFamily="34" charset="-52"/>
              </a:rPr>
              <a:t>Сопровождение переговорного процесса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04A25-583D-498B-9A67-FBD50929C48F}"/>
              </a:ext>
            </a:extLst>
          </p:cNvPr>
          <p:cNvSpPr txBox="1"/>
          <p:nvPr/>
        </p:nvSpPr>
        <p:spPr>
          <a:xfrm>
            <a:off x="623392" y="548680"/>
            <a:ext cx="11089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tx1"/>
                </a:solidFill>
                <a:latin typeface="Circe Bold" panose="020B0602020203020203" pitchFamily="34" charset="-52"/>
              </a:rPr>
              <a:t>ПОИСК И ПОДБОР </a:t>
            </a:r>
            <a:r>
              <a:rPr lang="ru-RU" sz="2400" b="1" dirty="0">
                <a:solidFill>
                  <a:srgbClr val="0B9BDC"/>
                </a:solidFill>
                <a:latin typeface="Circe Bold" panose="020B0602020203020203" pitchFamily="34" charset="-52"/>
              </a:rPr>
              <a:t>ИНОСТРАННОГО ПАРТНЕРА (экспорт/импорт)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CF6FE9D-3B44-EAC1-2621-9434000E9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1916832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83012547-AF07-B8EA-9075-77839D99F366}"/>
              </a:ext>
            </a:extLst>
          </p:cNvPr>
          <p:cNvSpPr/>
          <p:nvPr/>
        </p:nvSpPr>
        <p:spPr>
          <a:xfrm>
            <a:off x="695400" y="2060848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C20A742F-67DE-85FD-A63A-707570FDA4C8}"/>
              </a:ext>
            </a:extLst>
          </p:cNvPr>
          <p:cNvSpPr/>
          <p:nvPr/>
        </p:nvSpPr>
        <p:spPr>
          <a:xfrm>
            <a:off x="695400" y="2475628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4B467467-9CE6-E357-C615-E9D0AB55E6E8}"/>
              </a:ext>
            </a:extLst>
          </p:cNvPr>
          <p:cNvSpPr/>
          <p:nvPr/>
        </p:nvSpPr>
        <p:spPr>
          <a:xfrm>
            <a:off x="702520" y="2890408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D2ED91-ECE1-F874-7B63-35A1FCC65734}"/>
              </a:ext>
            </a:extLst>
          </p:cNvPr>
          <p:cNvSpPr/>
          <p:nvPr/>
        </p:nvSpPr>
        <p:spPr>
          <a:xfrm>
            <a:off x="735476" y="1304764"/>
            <a:ext cx="3421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rPr>
              <a:t>Состав услуги: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D17BF12-4E80-3B77-092B-3DADA6713AF7}"/>
              </a:ext>
            </a:extLst>
          </p:cNvPr>
          <p:cNvSpPr/>
          <p:nvPr/>
        </p:nvSpPr>
        <p:spPr>
          <a:xfrm>
            <a:off x="775019" y="3743623"/>
            <a:ext cx="3421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rPr>
              <a:t>Результат: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B4ACA1-E97D-4694-6D00-1694D4735831}"/>
              </a:ext>
            </a:extLst>
          </p:cNvPr>
          <p:cNvSpPr txBox="1"/>
          <p:nvPr/>
        </p:nvSpPr>
        <p:spPr>
          <a:xfrm>
            <a:off x="1036186" y="4375397"/>
            <a:ext cx="7868125" cy="895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500"/>
              </a:spcAft>
            </a:pPr>
            <a:r>
              <a:rPr lang="ru-RU" sz="2400" dirty="0">
                <a:solidFill>
                  <a:schemeClr val="tx1"/>
                </a:solidFill>
                <a:latin typeface="Circe Bold" panose="020B0602020203020203" pitchFamily="34" charset="-52"/>
              </a:rPr>
              <a:t>Сформированная база потенциальных партнеров</a:t>
            </a:r>
          </a:p>
          <a:p>
            <a:pPr lvl="1">
              <a:spcAft>
                <a:spcPts val="500"/>
              </a:spcAft>
            </a:pPr>
            <a:r>
              <a:rPr lang="ru-RU" sz="2400" dirty="0">
                <a:solidFill>
                  <a:schemeClr val="tx1"/>
                </a:solidFill>
                <a:latin typeface="Circe Bold" panose="020B0602020203020203" pitchFamily="34" charset="-52"/>
              </a:rPr>
              <a:t>Проведенные первичные переговоры</a:t>
            </a:r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29C322D4-7224-6ED6-FEE1-C113E44B17C1}"/>
              </a:ext>
            </a:extLst>
          </p:cNvPr>
          <p:cNvSpPr/>
          <p:nvPr/>
        </p:nvSpPr>
        <p:spPr>
          <a:xfrm>
            <a:off x="748155" y="4519413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96B85017-EC91-FA28-9159-CA63417ABC9B}"/>
              </a:ext>
            </a:extLst>
          </p:cNvPr>
          <p:cNvSpPr/>
          <p:nvPr/>
        </p:nvSpPr>
        <p:spPr>
          <a:xfrm>
            <a:off x="748155" y="4934193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C305AD0-6CF7-254F-B5DC-DEBD59B04BA6}"/>
              </a:ext>
            </a:extLst>
          </p:cNvPr>
          <p:cNvSpPr/>
          <p:nvPr/>
        </p:nvSpPr>
        <p:spPr>
          <a:xfrm>
            <a:off x="695400" y="5898311"/>
            <a:ext cx="10657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rPr>
              <a:t>Стоимость услуги от 100 тыс. руб. </a:t>
            </a:r>
            <a:r>
              <a:rPr lang="ru-RU" sz="1800" i="1" dirty="0">
                <a:solidFill>
                  <a:schemeClr val="tx1"/>
                </a:solidFill>
                <a:latin typeface="Circe Bold" panose="020B0602020203020203" pitchFamily="34" charset="-52"/>
                <a:cs typeface="Times New Roman" pitchFamily="18" charset="0"/>
              </a:rPr>
              <a:t>(в зависимости от наполнения)</a:t>
            </a:r>
            <a:endParaRPr lang="ru-RU" sz="2400" i="1" dirty="0">
              <a:solidFill>
                <a:schemeClr val="tx1"/>
              </a:solidFill>
              <a:latin typeface="Circe Bold" panose="020B0602020203020203" pitchFamily="34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64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F4774D-4A64-E855-5D15-F98D116C3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EB6C38-3619-B42B-1D22-24E7C47CF5C9}"/>
              </a:ext>
            </a:extLst>
          </p:cNvPr>
          <p:cNvSpPr txBox="1"/>
          <p:nvPr/>
        </p:nvSpPr>
        <p:spPr>
          <a:xfrm>
            <a:off x="983432" y="1916832"/>
            <a:ext cx="6480720" cy="2439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500"/>
              </a:spcAft>
            </a:pPr>
            <a:r>
              <a:rPr lang="ru-RU" sz="2000" dirty="0">
                <a:solidFill>
                  <a:schemeClr val="tx1"/>
                </a:solidFill>
                <a:latin typeface="Circe Bold" panose="020B0602020203020203" pitchFamily="34" charset="-52"/>
              </a:rPr>
              <a:t>Подбор контрагентов, подходящих  по профилю </a:t>
            </a:r>
          </a:p>
          <a:p>
            <a:pPr lvl="1">
              <a:spcAft>
                <a:spcPts val="500"/>
              </a:spcAft>
            </a:pPr>
            <a:r>
              <a:rPr lang="ru-RU" sz="2000" dirty="0">
                <a:solidFill>
                  <a:schemeClr val="tx1"/>
                </a:solidFill>
                <a:latin typeface="Circe Bold" panose="020B0602020203020203" pitchFamily="34" charset="-52"/>
              </a:rPr>
              <a:t>Проведение предварительных переговоров и организация 3 В2В-встреч</a:t>
            </a:r>
          </a:p>
          <a:p>
            <a:pPr lvl="1">
              <a:spcAft>
                <a:spcPts val="500"/>
              </a:spcAft>
            </a:pPr>
            <a:r>
              <a:rPr lang="ru-RU" sz="2000" dirty="0">
                <a:solidFill>
                  <a:schemeClr val="tx1"/>
                </a:solidFill>
                <a:latin typeface="Circe Bold" panose="020B0602020203020203" pitchFamily="34" charset="-52"/>
              </a:rPr>
              <a:t>Трансфер</a:t>
            </a:r>
          </a:p>
          <a:p>
            <a:pPr lvl="1">
              <a:spcAft>
                <a:spcPts val="500"/>
              </a:spcAft>
            </a:pPr>
            <a:r>
              <a:rPr lang="ru-RU" sz="2000" dirty="0">
                <a:solidFill>
                  <a:schemeClr val="tx1"/>
                </a:solidFill>
                <a:latin typeface="Circe Bold" panose="020B0602020203020203" pitchFamily="34" charset="-52"/>
              </a:rPr>
              <a:t>Информационно-консультационное сопровождение на весь период подготовки и проведения бизнес-миссии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A72FB-20AF-4B88-A754-7E0FA5502905}"/>
              </a:ext>
            </a:extLst>
          </p:cNvPr>
          <p:cNvSpPr txBox="1"/>
          <p:nvPr/>
        </p:nvSpPr>
        <p:spPr>
          <a:xfrm>
            <a:off x="575383" y="339416"/>
            <a:ext cx="11089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tx1"/>
                </a:solidFill>
                <a:latin typeface="Circe Bold" panose="020B0602020203020203" pitchFamily="34" charset="-52"/>
              </a:rPr>
              <a:t>ИНДИВИДУАЛЬНЫЕ </a:t>
            </a:r>
            <a:r>
              <a:rPr lang="ru-RU" sz="2400" b="1" dirty="0">
                <a:solidFill>
                  <a:srgbClr val="0B9BDC"/>
                </a:solidFill>
                <a:latin typeface="Circe Bold" panose="020B0602020203020203" pitchFamily="34" charset="-52"/>
              </a:rPr>
              <a:t>БИЗНЕС-МИССИИ (экспорт/импорт)</a:t>
            </a:r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3F6DDB6B-B65A-5D8B-26F3-5FBF0D02DA42}"/>
              </a:ext>
            </a:extLst>
          </p:cNvPr>
          <p:cNvSpPr/>
          <p:nvPr/>
        </p:nvSpPr>
        <p:spPr>
          <a:xfrm>
            <a:off x="695400" y="2060848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0F39B249-4D3E-CFCD-B0BE-6BBBACE378B0}"/>
              </a:ext>
            </a:extLst>
          </p:cNvPr>
          <p:cNvSpPr/>
          <p:nvPr/>
        </p:nvSpPr>
        <p:spPr>
          <a:xfrm>
            <a:off x="702481" y="2417643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7F0B1279-DAAE-9EFA-F9DA-CA1A27A8D36C}"/>
              </a:ext>
            </a:extLst>
          </p:cNvPr>
          <p:cNvSpPr/>
          <p:nvPr/>
        </p:nvSpPr>
        <p:spPr>
          <a:xfrm>
            <a:off x="695400" y="3068695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F947BA6-AB0F-5BBB-4071-802F6366D7DE}"/>
              </a:ext>
            </a:extLst>
          </p:cNvPr>
          <p:cNvSpPr/>
          <p:nvPr/>
        </p:nvSpPr>
        <p:spPr>
          <a:xfrm>
            <a:off x="735476" y="1304764"/>
            <a:ext cx="3421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rPr>
              <a:t>Состав услуги: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2B4E2F3-53DC-BA4D-9303-6063C46E0663}"/>
              </a:ext>
            </a:extLst>
          </p:cNvPr>
          <p:cNvSpPr/>
          <p:nvPr/>
        </p:nvSpPr>
        <p:spPr>
          <a:xfrm>
            <a:off x="839416" y="4449222"/>
            <a:ext cx="3421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rPr>
              <a:t>Результат: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EB9C89-14EA-5235-63A5-818755CCE890}"/>
              </a:ext>
            </a:extLst>
          </p:cNvPr>
          <p:cNvSpPr txBox="1"/>
          <p:nvPr/>
        </p:nvSpPr>
        <p:spPr>
          <a:xfrm>
            <a:off x="911321" y="5033153"/>
            <a:ext cx="7868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500"/>
              </a:spcAft>
            </a:pPr>
            <a:r>
              <a:rPr lang="ru-RU" sz="2000" dirty="0">
                <a:solidFill>
                  <a:schemeClr val="tx1"/>
                </a:solidFill>
                <a:latin typeface="Circe Bold" panose="020B0602020203020203" pitchFamily="34" charset="-52"/>
              </a:rPr>
              <a:t>Проведенные встречи в выбранной стране</a:t>
            </a:r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A04A4A8E-7740-B9D7-4A44-34680AA094C7}"/>
              </a:ext>
            </a:extLst>
          </p:cNvPr>
          <p:cNvSpPr/>
          <p:nvPr/>
        </p:nvSpPr>
        <p:spPr>
          <a:xfrm>
            <a:off x="695400" y="5139177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21AAF9D-417A-7D25-98D1-5F1B1D123E00}"/>
              </a:ext>
            </a:extLst>
          </p:cNvPr>
          <p:cNvSpPr/>
          <p:nvPr/>
        </p:nvSpPr>
        <p:spPr>
          <a:xfrm>
            <a:off x="575383" y="5727773"/>
            <a:ext cx="7629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rPr>
              <a:t>Стоимость услуги от 50 тыс. руб.  </a:t>
            </a:r>
          </a:p>
          <a:p>
            <a:r>
              <a:rPr lang="ru-RU" sz="1800" i="1" dirty="0">
                <a:solidFill>
                  <a:schemeClr val="tx1"/>
                </a:solidFill>
                <a:latin typeface="Circe Bold" panose="020B0602020203020203" pitchFamily="34" charset="-52"/>
                <a:cs typeface="Times New Roman" pitchFamily="18" charset="0"/>
              </a:rPr>
              <a:t>(в зависимости от страны и наполнения)</a:t>
            </a:r>
          </a:p>
          <a:p>
            <a:r>
              <a:rPr lang="ru-RU" sz="1800" i="1" dirty="0">
                <a:solidFill>
                  <a:schemeClr val="bg1">
                    <a:lumMod val="50000"/>
                  </a:schemeClr>
                </a:solidFill>
                <a:latin typeface="Circe Bold" panose="020B0602020203020203" pitchFamily="34" charset="-52"/>
                <a:cs typeface="Times New Roman" pitchFamily="18" charset="0"/>
              </a:rPr>
              <a:t>*транспортные и командировочные расходы оплачивается отдельно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EB3DFF-EBD3-0C1B-71FB-5026F8E2F9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55" y="4246141"/>
            <a:ext cx="3413893" cy="223703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3774B55-C525-0FF5-29D2-6E4363E6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801" y="1263354"/>
            <a:ext cx="2202293" cy="293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DDCB1-976A-95F8-250C-30D1998B1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095" y="1263353"/>
            <a:ext cx="2212702" cy="2936389"/>
          </a:xfrm>
          <a:prstGeom prst="rect">
            <a:avLst/>
          </a:prstGeom>
        </p:spPr>
      </p:pic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E2C97596-A26B-8242-536D-7C041BD156FE}"/>
              </a:ext>
            </a:extLst>
          </p:cNvPr>
          <p:cNvSpPr/>
          <p:nvPr/>
        </p:nvSpPr>
        <p:spPr>
          <a:xfrm>
            <a:off x="702825" y="3497498"/>
            <a:ext cx="144016" cy="144016"/>
          </a:xfrm>
          <a:prstGeom prst="flowChartConnector">
            <a:avLst/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121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55.png">
            <a:extLst>
              <a:ext uri="{FF2B5EF4-FFF2-40B4-BE49-F238E27FC236}">
                <a16:creationId xmlns:a16="http://schemas.microsoft.com/office/drawing/2014/main" id="{00E222D9-20F8-4A67-8665-1C9F2CEA992F}"/>
              </a:ext>
            </a:extLst>
          </p:cNvPr>
          <p:cNvPicPr/>
          <p:nvPr/>
        </p:nvPicPr>
        <p:blipFill rotWithShape="1">
          <a:blip r:embed="rId3"/>
          <a:srcRect l="9317" r="10869"/>
          <a:stretch/>
        </p:blipFill>
        <p:spPr>
          <a:xfrm>
            <a:off x="7788275" y="-1530"/>
            <a:ext cx="2199067" cy="2286451"/>
          </a:xfrm>
          <a:prstGeom prst="rect">
            <a:avLst/>
          </a:prstGeom>
          <a:ln/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A846827-D3DF-4509-A287-516BAD820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t="25037" r="14785" b="20489"/>
          <a:stretch/>
        </p:blipFill>
        <p:spPr>
          <a:xfrm>
            <a:off x="9987342" y="4568485"/>
            <a:ext cx="2203260" cy="2287997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532B273-6542-4141-9BBC-2B3AE8266015}"/>
              </a:ext>
            </a:extLst>
          </p:cNvPr>
          <p:cNvSpPr/>
          <p:nvPr/>
        </p:nvSpPr>
        <p:spPr>
          <a:xfrm>
            <a:off x="9990138" y="-1"/>
            <a:ext cx="2201862" cy="2286452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81CFF4F-48D0-453E-ACCD-1742931CA8FC}"/>
              </a:ext>
            </a:extLst>
          </p:cNvPr>
          <p:cNvGrpSpPr/>
          <p:nvPr/>
        </p:nvGrpSpPr>
        <p:grpSpPr>
          <a:xfrm>
            <a:off x="7786878" y="2286451"/>
            <a:ext cx="4403724" cy="2286453"/>
            <a:chOff x="7788276" y="2003345"/>
            <a:chExt cx="4403724" cy="1872334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E4C34F0A-C5DB-42FD-B777-270E413A78F1}"/>
                </a:ext>
              </a:extLst>
            </p:cNvPr>
            <p:cNvSpPr/>
            <p:nvPr/>
          </p:nvSpPr>
          <p:spPr>
            <a:xfrm>
              <a:off x="7788276" y="2003346"/>
              <a:ext cx="2201862" cy="1872333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50B77660-D07D-4D37-B27C-75A2C1EE7891}"/>
                </a:ext>
              </a:extLst>
            </p:cNvPr>
            <p:cNvSpPr/>
            <p:nvPr/>
          </p:nvSpPr>
          <p:spPr>
            <a:xfrm>
              <a:off x="9990138" y="2003345"/>
              <a:ext cx="2201862" cy="18723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FDB729A-616B-43C9-818C-6A50C654B5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1" r="31077"/>
          <a:stretch/>
        </p:blipFill>
        <p:spPr>
          <a:xfrm>
            <a:off x="9987342" y="-3061"/>
            <a:ext cx="2204658" cy="228645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9050F31-DC7B-46A6-8DD1-8C1C8A06EC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997"/>
          <a:stretch/>
        </p:blipFill>
        <p:spPr>
          <a:xfrm>
            <a:off x="7786997" y="4572226"/>
            <a:ext cx="2201742" cy="229243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5070E5C-8CB5-4D73-809C-64BF95AB38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 b="5620"/>
          <a:stretch/>
        </p:blipFill>
        <p:spPr>
          <a:xfrm>
            <a:off x="7786878" y="2294034"/>
            <a:ext cx="4396735" cy="2290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51C3CA-89BA-160A-2086-A18D8629888A}"/>
              </a:ext>
            </a:extLst>
          </p:cNvPr>
          <p:cNvSpPr txBox="1"/>
          <p:nvPr/>
        </p:nvSpPr>
        <p:spPr>
          <a:xfrm>
            <a:off x="374424" y="374226"/>
            <a:ext cx="1156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irce Bold" panose="020B0602020203020203" pitchFamily="34" charset="-52"/>
              </a:rPr>
              <a:t>БЛИЖАЙШИЕ </a:t>
            </a:r>
            <a:r>
              <a:rPr lang="ru-RU" sz="2800" dirty="0">
                <a:solidFill>
                  <a:srgbClr val="0B9BDC"/>
                </a:solidFill>
                <a:latin typeface="Circe Bold" panose="020B0602020203020203" pitchFamily="34" charset="-52"/>
              </a:rPr>
              <a:t>МЕРОПРИЯТИЯ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7D5BA-E4F0-50A6-7843-B2B3ECA31797}"/>
              </a:ext>
            </a:extLst>
          </p:cNvPr>
          <p:cNvSpPr txBox="1"/>
          <p:nvPr/>
        </p:nvSpPr>
        <p:spPr>
          <a:xfrm>
            <a:off x="560644" y="1718021"/>
            <a:ext cx="657717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B9BDC"/>
                </a:solidFill>
                <a:latin typeface="Circe Bold" panose="020B0604020202020204" charset="-52"/>
              </a:rPr>
              <a:t>1. КИТАЙ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Circe Bold" panose="020B0604020202020204" charset="-52"/>
              </a:rPr>
              <a:t>Июнь 2025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B9BDC"/>
                </a:solidFill>
                <a:latin typeface="Circe Bold" panose="020B0602020203020203" pitchFamily="34" charset="-52"/>
              </a:rPr>
              <a:t>2. УЗБЕКИСТАН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Circe Bold" panose="020B0604020202020204" charset="-52"/>
              </a:rPr>
              <a:t>Май-Июнь 2025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B9BDC"/>
                </a:solidFill>
                <a:latin typeface="Circe Bold" panose="020B0602020203020203" pitchFamily="34" charset="-52"/>
              </a:rPr>
              <a:t>3. КАЗАХСТАН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Circe Bold" panose="020B0604020202020204" charset="-52"/>
              </a:rPr>
              <a:t>Август 2025 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1D305E11-E061-53D7-E0B1-6C89F5AF37B9}"/>
              </a:ext>
            </a:extLst>
          </p:cNvPr>
          <p:cNvSpPr/>
          <p:nvPr/>
        </p:nvSpPr>
        <p:spPr>
          <a:xfrm flipV="1">
            <a:off x="810187" y="1359111"/>
            <a:ext cx="314465" cy="174235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CFA65E-714C-ADDD-8DEE-0A8DB5AC96E3}"/>
              </a:ext>
            </a:extLst>
          </p:cNvPr>
          <p:cNvSpPr txBox="1"/>
          <p:nvPr/>
        </p:nvSpPr>
        <p:spPr>
          <a:xfrm>
            <a:off x="1127448" y="1256356"/>
            <a:ext cx="5722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irce Bold" panose="020B0602020203020203" pitchFamily="34" charset="-52"/>
              </a:rPr>
              <a:t>БИЗНЕС-МИССИИ </a:t>
            </a:r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</a:rPr>
              <a:t>(ЦПЭ)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B3DC80CE-5F3D-04FF-2C81-2DBE8F1EB033}"/>
              </a:ext>
            </a:extLst>
          </p:cNvPr>
          <p:cNvSpPr/>
          <p:nvPr/>
        </p:nvSpPr>
        <p:spPr>
          <a:xfrm flipV="1">
            <a:off x="810186" y="3691879"/>
            <a:ext cx="314465" cy="174235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B9BDC"/>
          </a:solidFill>
          <a:ln>
            <a:solidFill>
              <a:srgbClr val="0B9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05182-A9B4-38BC-0264-4E0E83415F6C}"/>
              </a:ext>
            </a:extLst>
          </p:cNvPr>
          <p:cNvSpPr txBox="1"/>
          <p:nvPr/>
        </p:nvSpPr>
        <p:spPr>
          <a:xfrm>
            <a:off x="1234290" y="3585005"/>
            <a:ext cx="5722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irce Bold" panose="020B0602020203020203" pitchFamily="34" charset="-52"/>
              </a:rPr>
              <a:t>ВЫСТАВКИ </a:t>
            </a:r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</a:rPr>
              <a:t>(РЭЦ)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99C2BE-F89F-6549-156E-BA2D32E0DF67}"/>
              </a:ext>
            </a:extLst>
          </p:cNvPr>
          <p:cNvSpPr txBox="1"/>
          <p:nvPr/>
        </p:nvSpPr>
        <p:spPr>
          <a:xfrm>
            <a:off x="520656" y="4046670"/>
            <a:ext cx="7768695" cy="22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B9BDC"/>
                </a:solidFill>
                <a:latin typeface="Circe Bold" panose="020B0604020202020204" charset="-52"/>
              </a:rPr>
              <a:t>1.ИННОПРОМ. Центральная Азия 2025 (промышленность, машиностроение и т.д.)</a:t>
            </a:r>
            <a:r>
              <a:rPr lang="ru-RU" sz="1800" dirty="0">
                <a:solidFill>
                  <a:srgbClr val="0B9BDC"/>
                </a:solidFill>
                <a:latin typeface="Circe Bold" panose="020B0604020202020204" charset="-52"/>
              </a:rPr>
              <a:t>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Circe Bold" panose="020B0604020202020204" charset="-52"/>
              </a:rPr>
              <a:t>с 28.04.2025 по 30.04.2025 в г. Ташкент, Узбекистан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B9BDC"/>
                </a:solidFill>
                <a:latin typeface="Circe Bold" panose="020B0602020203020203" pitchFamily="34" charset="-52"/>
              </a:rPr>
              <a:t>2. </a:t>
            </a:r>
            <a:r>
              <a:rPr lang="en-US" sz="2000" dirty="0" err="1">
                <a:solidFill>
                  <a:srgbClr val="0B9BDC"/>
                </a:solidFill>
                <a:latin typeface="Circe Bold" panose="020B0602020203020203" pitchFamily="34" charset="-52"/>
              </a:rPr>
              <a:t>VietFood</a:t>
            </a:r>
            <a:r>
              <a:rPr lang="en-US" sz="2000" dirty="0">
                <a:solidFill>
                  <a:srgbClr val="0B9BDC"/>
                </a:solidFill>
                <a:latin typeface="Circe Bold" panose="020B0602020203020203" pitchFamily="34" charset="-52"/>
              </a:rPr>
              <a:t> &amp; Beverage 2025</a:t>
            </a:r>
            <a:r>
              <a:rPr lang="ru-RU" sz="2000" dirty="0">
                <a:solidFill>
                  <a:srgbClr val="0B9BDC"/>
                </a:solidFill>
                <a:latin typeface="Circe Bold" panose="020B0602020203020203" pitchFamily="34" charset="-52"/>
              </a:rPr>
              <a:t> (продукты питания, АПК) 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Circe Bold" panose="020B0604020202020204" charset="-52"/>
              </a:rPr>
              <a:t>с 07.08.2025 по 09.08.2025 в г. Хошимин, Вьетнам</a:t>
            </a:r>
          </a:p>
        </p:txBody>
      </p:sp>
    </p:spTree>
    <p:extLst>
      <p:ext uri="{BB962C8B-B14F-4D97-AF65-F5344CB8AC3E}">
        <p14:creationId xmlns:p14="http://schemas.microsoft.com/office/powerpoint/2010/main" val="36920919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14490</TotalTime>
  <Words>603</Words>
  <Application>Microsoft Office PowerPoint</Application>
  <PresentationFormat>Широкоэкранный</PresentationFormat>
  <Paragraphs>245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Circe</vt:lpstr>
      <vt:lpstr>Wingdings</vt:lpstr>
      <vt:lpstr>Circe Bold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Яковлева Елена Андреевна</cp:lastModifiedBy>
  <cp:revision>69</cp:revision>
  <cp:lastPrinted>2024-12-24T01:53:55Z</cp:lastPrinted>
  <dcterms:created xsi:type="dcterms:W3CDTF">2023-09-26T04:06:09Z</dcterms:created>
  <dcterms:modified xsi:type="dcterms:W3CDTF">2025-02-28T09:29:47Z</dcterms:modified>
</cp:coreProperties>
</file>