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1" r:id="rId1"/>
  </p:sldMasterIdLst>
  <p:notesMasterIdLst>
    <p:notesMasterId r:id="rId7"/>
  </p:notesMasterIdLst>
  <p:sldIdLst>
    <p:sldId id="292" r:id="rId2"/>
    <p:sldId id="315" r:id="rId3"/>
    <p:sldId id="278" r:id="rId4"/>
    <p:sldId id="360" r:id="rId5"/>
    <p:sldId id="277" r:id="rId6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4201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551" userDrawn="1">
          <p15:clr>
            <a:srgbClr val="A4A3A4"/>
          </p15:clr>
        </p15:guide>
        <p15:guide id="6" orient="horz" pos="2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ир Семенович Хатуев" initials="БСХ" lastIdx="2" clrIdx="0">
    <p:extLst>
      <p:ext uri="{19B8F6BF-5375-455C-9EA6-DF929625EA0E}">
        <p15:presenceInfo xmlns:p15="http://schemas.microsoft.com/office/powerpoint/2012/main" xmlns="" userId="S-1-5-21-2170477804-1131543203-2309311957-1649" providerId="AD"/>
      </p:ext>
    </p:extLst>
  </p:cmAuthor>
  <p:cmAuthor id="2" name="Ольга Владимировна Окснер" initials="ОВО" lastIdx="1" clrIdx="1">
    <p:extLst>
      <p:ext uri="{19B8F6BF-5375-455C-9EA6-DF929625EA0E}">
        <p15:presenceInfo xmlns:p15="http://schemas.microsoft.com/office/powerpoint/2012/main" xmlns="" userId="S-1-5-21-2170477804-1131543203-2309311957-1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8C47"/>
    <a:srgbClr val="D8976A"/>
    <a:srgbClr val="562212"/>
    <a:srgbClr val="E74D39"/>
    <a:srgbClr val="FF3F3F"/>
    <a:srgbClr val="FAD9CA"/>
    <a:srgbClr val="FAF7F4"/>
    <a:srgbClr val="F3ECE5"/>
    <a:srgbClr val="D6B89B"/>
    <a:srgbClr val="EEE2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96374" autoAdjust="0"/>
  </p:normalViewPr>
  <p:slideViewPr>
    <p:cSldViewPr snapToGrid="0" showGuides="1">
      <p:cViewPr varScale="1">
        <p:scale>
          <a:sx n="112" d="100"/>
          <a:sy n="112" d="100"/>
        </p:scale>
        <p:origin x="-264" y="-84"/>
      </p:cViewPr>
      <p:guideLst>
        <p:guide orient="horz" pos="4201"/>
        <p:guide orient="horz"/>
        <p:guide orient="horz" pos="2863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163" cy="49885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9" y="2"/>
            <a:ext cx="2951163" cy="49885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6089EBDF-7FE5-4CDC-8682-282A0A422BA0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84838"/>
            <a:ext cx="5448300" cy="391486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5"/>
            <a:ext cx="2951163" cy="49885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9" y="9443665"/>
            <a:ext cx="2951163" cy="49885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B7568B9E-EA8A-47B2-AF9A-7E709E5DE0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179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919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543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89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05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791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834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852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996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67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83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733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965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77F3-E050-46DA-83B2-C8C97C93228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071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svg"/><Relationship Id="rId7" Type="http://schemas.openxmlformats.org/officeDocument/2006/relationships/image" Target="../media/image13.png"/><Relationship Id="rId12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8976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9442" y="2903597"/>
            <a:ext cx="805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562212"/>
                </a:solidFill>
                <a:latin typeface="Arial" panose="020B0604020202020204" pitchFamily="34" charset="0"/>
                <a:ea typeface="DejaVu Serif Condensed" panose="02060606050605020204" pitchFamily="18" charset="0"/>
                <a:cs typeface="Arial" panose="020B0604020202020204" pitchFamily="34" charset="0"/>
              </a:rPr>
              <a:t>ФИНАНСОВАЯ ПОДДЕРЖКА БИЗНЕСА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9419239-81AC-460C-8D96-7DDFA7349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67" y="3528087"/>
            <a:ext cx="12192000" cy="16261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DD4E9B-7305-466D-9CAE-6031F65FE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67" y="5594591"/>
            <a:ext cx="1888556" cy="16787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76E3EE-A011-4435-A5BE-542B013F4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7552" y="0"/>
            <a:ext cx="2174448" cy="1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56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" y="1450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получить поддержку для бизнеса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78483" y="4178227"/>
            <a:ext cx="2139888" cy="1010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PT Sans" panose="020B0503020203020204"/>
                <a:cs typeface="Arial" panose="020B0604020202020204" pitchFamily="34" charset="0"/>
              </a:rPr>
              <a:t>Где предпринимателю получить поддержку для бизнеса?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48" name="Freeform 21"/>
          <p:cNvSpPr>
            <a:spLocks noChangeAspect="1"/>
          </p:cNvSpPr>
          <p:nvPr/>
        </p:nvSpPr>
        <p:spPr bwMode="auto">
          <a:xfrm>
            <a:off x="1102000" y="2985990"/>
            <a:ext cx="1112409" cy="1214086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562212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PT Sans" panose="020B0503020203020204" pitchFamily="34" charset="-52"/>
              <a:cs typeface="Arial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94E73CB-50FF-47AC-8B33-B58C49D11F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86289"/>
            <a:ext cx="1046236" cy="5761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00F3B6D-4875-42CB-BD0F-0A4106CC1D19}"/>
              </a:ext>
            </a:extLst>
          </p:cNvPr>
          <p:cNvSpPr/>
          <p:nvPr/>
        </p:nvSpPr>
        <p:spPr>
          <a:xfrm>
            <a:off x="4030877" y="4238020"/>
            <a:ext cx="36972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T Sans" panose="020B0503020203020204" pitchFamily="34" charset="-52"/>
              </a:rPr>
              <a:t>Центр «Мой бизнес» – это центр оказания комплекса услуг для предпринимателей и юридических лиц, в котором представители бизнеса могут получить услуги и поддержку по принципу «одного окна».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FA62A47D-176F-470A-8475-B56D6DAB90A5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xmlns="" id="{27E842F2-187D-42C2-8EF3-5FBACDE9F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xmlns="" id="{32EEBC1C-C0D2-4A90-BDCD-3634ACA5B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1311F86A-F3AB-4651-96A7-51BE091FFFAF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BF958940-5DE0-48A4-A258-E0F5A18964B4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6163B6E4-33BB-4DC3-9C12-904E0D80ACD2}"/>
              </a:ext>
            </a:extLst>
          </p:cNvPr>
          <p:cNvGrpSpPr/>
          <p:nvPr/>
        </p:nvGrpSpPr>
        <p:grpSpPr>
          <a:xfrm>
            <a:off x="412101" y="967165"/>
            <a:ext cx="2725764" cy="1776341"/>
            <a:chOff x="763885" y="743856"/>
            <a:chExt cx="3017796" cy="1894779"/>
          </a:xfrm>
        </p:grpSpPr>
        <p:sp>
          <p:nvSpPr>
            <p:cNvPr id="5" name="Облачко с текстом: прямоугольное со скругленными углами 4">
              <a:extLst>
                <a:ext uri="{FF2B5EF4-FFF2-40B4-BE49-F238E27FC236}">
                  <a16:creationId xmlns:a16="http://schemas.microsoft.com/office/drawing/2014/main" xmlns="" id="{F0560085-87D1-4D0C-AA62-F7D968CA56F3}"/>
                </a:ext>
              </a:extLst>
            </p:cNvPr>
            <p:cNvSpPr/>
            <p:nvPr/>
          </p:nvSpPr>
          <p:spPr>
            <a:xfrm>
              <a:off x="763885" y="743856"/>
              <a:ext cx="2800409" cy="1894779"/>
            </a:xfrm>
            <a:prstGeom prst="wedgeRoundRectCallout">
              <a:avLst/>
            </a:prstGeom>
            <a:solidFill>
              <a:schemeClr val="bg1"/>
            </a:solidFill>
            <a:ln>
              <a:solidFill>
                <a:srgbClr val="E7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bject 4"/>
            <p:cNvSpPr/>
            <p:nvPr/>
          </p:nvSpPr>
          <p:spPr>
            <a:xfrm>
              <a:off x="767609" y="854256"/>
              <a:ext cx="2675387" cy="17843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lang="ru-RU" sz="12000" dirty="0">
                <a:solidFill>
                  <a:srgbClr val="E74D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0137129E-ECC5-4B6F-95EA-E7518AB9E359}"/>
                </a:ext>
              </a:extLst>
            </p:cNvPr>
            <p:cNvGrpSpPr/>
            <p:nvPr/>
          </p:nvGrpSpPr>
          <p:grpSpPr>
            <a:xfrm>
              <a:off x="1004621" y="792082"/>
              <a:ext cx="2777060" cy="1471469"/>
              <a:chOff x="1004621" y="792082"/>
              <a:chExt cx="2777060" cy="1471469"/>
            </a:xfrm>
          </p:grpSpPr>
          <p:sp>
            <p:nvSpPr>
              <p:cNvPr id="45" name="object 15"/>
              <p:cNvSpPr/>
              <p:nvPr/>
            </p:nvSpPr>
            <p:spPr>
              <a:xfrm>
                <a:off x="3197011" y="856261"/>
                <a:ext cx="178912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sz="3000" dirty="0"/>
              </a:p>
            </p:txBody>
          </p:sp>
          <p:sp>
            <p:nvSpPr>
              <p:cNvPr id="49" name="object 20"/>
              <p:cNvSpPr txBox="1"/>
              <p:nvPr/>
            </p:nvSpPr>
            <p:spPr>
              <a:xfrm>
                <a:off x="2222602" y="1079990"/>
                <a:ext cx="341901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ФПП</a:t>
                </a:r>
                <a:r>
                  <a:rPr lang="en-US" sz="900" b="1" dirty="0">
                    <a:latin typeface="PT Sans" panose="020B0503020203020204" pitchFamily="34" charset="-52"/>
                    <a:cs typeface="Arial"/>
                  </a:rPr>
                  <a:t> </a:t>
                </a:r>
                <a:endParaRPr sz="900" b="1" dirty="0">
                  <a:latin typeface="PT Sans" panose="020B0503020203020204" pitchFamily="34" charset="-52"/>
                  <a:cs typeface="Arial"/>
                </a:endParaRPr>
              </a:p>
            </p:txBody>
          </p:sp>
          <p:sp>
            <p:nvSpPr>
              <p:cNvPr id="50" name="object 17"/>
              <p:cNvSpPr txBox="1"/>
              <p:nvPr/>
            </p:nvSpPr>
            <p:spPr>
              <a:xfrm>
                <a:off x="1629952" y="2125052"/>
                <a:ext cx="417851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МФО</a:t>
                </a:r>
                <a:endParaRPr sz="900" dirty="0">
                  <a:latin typeface="PT Sans" panose="020B0503020203020204"/>
                  <a:cs typeface="Arial"/>
                </a:endParaRPr>
              </a:p>
            </p:txBody>
          </p:sp>
          <p:sp>
            <p:nvSpPr>
              <p:cNvPr id="51" name="object 19"/>
              <p:cNvSpPr txBox="1"/>
              <p:nvPr/>
            </p:nvSpPr>
            <p:spPr>
              <a:xfrm>
                <a:off x="1703530" y="1504347"/>
                <a:ext cx="915427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/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Гарантийный Фонд</a:t>
                </a:r>
              </a:p>
            </p:txBody>
          </p:sp>
          <p:sp>
            <p:nvSpPr>
              <p:cNvPr id="54" name="object 18"/>
              <p:cNvSpPr txBox="1"/>
              <p:nvPr/>
            </p:nvSpPr>
            <p:spPr>
              <a:xfrm>
                <a:off x="1502483" y="1152113"/>
                <a:ext cx="623203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МФЦ для бизнеса</a:t>
                </a:r>
                <a:endParaRPr sz="900" dirty="0">
                  <a:latin typeface="PT Sans" panose="020B0503020203020204" pitchFamily="34" charset="-52"/>
                  <a:cs typeface="Arial"/>
                </a:endParaRPr>
              </a:p>
            </p:txBody>
          </p:sp>
          <p:sp>
            <p:nvSpPr>
              <p:cNvPr id="55" name="object 18"/>
              <p:cNvSpPr txBox="1"/>
              <p:nvPr/>
            </p:nvSpPr>
            <p:spPr>
              <a:xfrm>
                <a:off x="2714185" y="1145351"/>
                <a:ext cx="1067496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Банки</a:t>
                </a:r>
              </a:p>
            </p:txBody>
          </p:sp>
          <p:sp>
            <p:nvSpPr>
              <p:cNvPr id="56" name="object 18"/>
              <p:cNvSpPr txBox="1"/>
              <p:nvPr/>
            </p:nvSpPr>
            <p:spPr>
              <a:xfrm>
                <a:off x="1004621" y="1937032"/>
                <a:ext cx="623203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МСП БАНК</a:t>
                </a:r>
                <a:endParaRPr sz="900" dirty="0">
                  <a:latin typeface="PT Sans" panose="020B0503020203020204"/>
                  <a:cs typeface="Arial"/>
                </a:endParaRPr>
              </a:p>
            </p:txBody>
          </p:sp>
          <p:sp>
            <p:nvSpPr>
              <p:cNvPr id="35" name="object 17">
                <a:extLst>
                  <a:ext uri="{FF2B5EF4-FFF2-40B4-BE49-F238E27FC236}">
                    <a16:creationId xmlns:a16="http://schemas.microsoft.com/office/drawing/2014/main" xmlns="" id="{4B7C673D-CC72-40CE-8902-5CE3DAE925B5}"/>
                  </a:ext>
                </a:extLst>
              </p:cNvPr>
              <p:cNvSpPr txBox="1"/>
              <p:nvPr/>
            </p:nvSpPr>
            <p:spPr>
              <a:xfrm>
                <a:off x="2536265" y="1732766"/>
                <a:ext cx="417851" cy="4154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КРИО ФРП </a:t>
                </a:r>
              </a:p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АИРИО</a:t>
                </a:r>
                <a:endParaRPr sz="900" dirty="0">
                  <a:latin typeface="PT Sans" panose="020B0503020203020204"/>
                  <a:cs typeface="Arial"/>
                </a:endParaRPr>
              </a:p>
            </p:txBody>
          </p:sp>
          <p:sp>
            <p:nvSpPr>
              <p:cNvPr id="86" name="object 15">
                <a:extLst>
                  <a:ext uri="{FF2B5EF4-FFF2-40B4-BE49-F238E27FC236}">
                    <a16:creationId xmlns:a16="http://schemas.microsoft.com/office/drawing/2014/main" xmlns="" id="{34F64B95-10B1-49E6-A287-12A201D3141A}"/>
                  </a:ext>
                </a:extLst>
              </p:cNvPr>
              <p:cNvSpPr/>
              <p:nvPr/>
            </p:nvSpPr>
            <p:spPr>
              <a:xfrm>
                <a:off x="1208269" y="1649701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87" name="object 15">
                <a:extLst>
                  <a:ext uri="{FF2B5EF4-FFF2-40B4-BE49-F238E27FC236}">
                    <a16:creationId xmlns:a16="http://schemas.microsoft.com/office/drawing/2014/main" xmlns="" id="{35E91A8B-F86C-4D4F-837F-5363B8C2C16D}"/>
                  </a:ext>
                </a:extLst>
              </p:cNvPr>
              <p:cNvSpPr/>
              <p:nvPr/>
            </p:nvSpPr>
            <p:spPr>
              <a:xfrm flipH="1">
                <a:off x="1724630" y="843496"/>
                <a:ext cx="178911" cy="307777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6D413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88" name="object 15">
                <a:extLst>
                  <a:ext uri="{FF2B5EF4-FFF2-40B4-BE49-F238E27FC236}">
                    <a16:creationId xmlns:a16="http://schemas.microsoft.com/office/drawing/2014/main" xmlns="" id="{D995D44C-CBB1-43CB-9149-EB4AD1E0443A}"/>
                  </a:ext>
                </a:extLst>
              </p:cNvPr>
              <p:cNvSpPr/>
              <p:nvPr/>
            </p:nvSpPr>
            <p:spPr>
              <a:xfrm>
                <a:off x="2080187" y="1219693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89" name="object 15">
                <a:extLst>
                  <a:ext uri="{FF2B5EF4-FFF2-40B4-BE49-F238E27FC236}">
                    <a16:creationId xmlns:a16="http://schemas.microsoft.com/office/drawing/2014/main" xmlns="" id="{3879BB64-24D8-4010-8257-FAED6C9E14C1}"/>
                  </a:ext>
                </a:extLst>
              </p:cNvPr>
              <p:cNvSpPr/>
              <p:nvPr/>
            </p:nvSpPr>
            <p:spPr>
              <a:xfrm>
                <a:off x="1717614" y="1776026"/>
                <a:ext cx="178911" cy="282245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90" name="object 15">
                <a:extLst>
                  <a:ext uri="{FF2B5EF4-FFF2-40B4-BE49-F238E27FC236}">
                    <a16:creationId xmlns:a16="http://schemas.microsoft.com/office/drawing/2014/main" xmlns="" id="{34671519-20D3-4212-BB59-5165D3784FB3}"/>
                  </a:ext>
                </a:extLst>
              </p:cNvPr>
              <p:cNvSpPr/>
              <p:nvPr/>
            </p:nvSpPr>
            <p:spPr>
              <a:xfrm>
                <a:off x="2655736" y="1422272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91" name="object 15">
                <a:extLst>
                  <a:ext uri="{FF2B5EF4-FFF2-40B4-BE49-F238E27FC236}">
                    <a16:creationId xmlns:a16="http://schemas.microsoft.com/office/drawing/2014/main" xmlns="" id="{D7721443-7E31-4F0D-BEAC-0A4E34BAAAC3}"/>
                  </a:ext>
                </a:extLst>
              </p:cNvPr>
              <p:cNvSpPr/>
              <p:nvPr/>
            </p:nvSpPr>
            <p:spPr>
              <a:xfrm>
                <a:off x="2285865" y="792082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92" name="Freeform 21">
            <a:extLst>
              <a:ext uri="{FF2B5EF4-FFF2-40B4-BE49-F238E27FC236}">
                <a16:creationId xmlns:a16="http://schemas.microsoft.com/office/drawing/2014/main" xmlns="" id="{A5C04AC2-86AE-46DC-8F05-1C672DABF78F}"/>
              </a:ext>
            </a:extLst>
          </p:cNvPr>
          <p:cNvSpPr>
            <a:spLocks noChangeAspect="1"/>
          </p:cNvSpPr>
          <p:nvPr/>
        </p:nvSpPr>
        <p:spPr bwMode="auto">
          <a:xfrm>
            <a:off x="5128559" y="2985990"/>
            <a:ext cx="1112409" cy="1214086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562212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PT Sans" panose="020B0503020203020204" pitchFamily="34" charset="-52"/>
              <a:cs typeface="Arial" pitchFamily="34" charset="0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5476B075-6198-48D4-8D2C-2A76CC3984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838" y="1027610"/>
            <a:ext cx="1329369" cy="118799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210518B-D6B7-440E-91B1-DA974306375B}"/>
              </a:ext>
            </a:extLst>
          </p:cNvPr>
          <p:cNvSpPr/>
          <p:nvPr/>
        </p:nvSpPr>
        <p:spPr>
          <a:xfrm>
            <a:off x="8114238" y="4238020"/>
            <a:ext cx="3697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Центр расположен по адресу г.</a:t>
            </a:r>
            <a:r>
              <a:rPr lang="en-US" sz="1400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Иркутск, ул. Рабочая, 2 «А»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Услуги и поддержка для бизнеса</a:t>
            </a:r>
            <a:r>
              <a:rPr lang="ru-RU" sz="1400" dirty="0">
                <a:latin typeface="PT Sans" panose="020B0503020203020204" pitchFamily="34" charset="-52"/>
              </a:rPr>
              <a:t> по принципу «одного окна».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Единая организация пространства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Единые регламенты и стандарты предоставления услуг</a:t>
            </a:r>
          </a:p>
          <a:p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endParaRPr lang="ru-RU" sz="1400" dirty="0">
              <a:latin typeface="PT Sans" panose="020B0503020203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AFBD1A1-7ADF-4C05-8F91-58DBAFBFC79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74851" y="1012377"/>
            <a:ext cx="2809875" cy="3038475"/>
          </a:xfrm>
          <a:prstGeom prst="rect">
            <a:avLst/>
          </a:prstGeom>
        </p:spPr>
      </p:pic>
      <p:pic>
        <p:nvPicPr>
          <p:cNvPr id="9" name="Рисунок 8" descr="Лампочка">
            <a:extLst>
              <a:ext uri="{FF2B5EF4-FFF2-40B4-BE49-F238E27FC236}">
                <a16:creationId xmlns:a16="http://schemas.microsoft.com/office/drawing/2014/main" xmlns="" id="{E79EC03D-0110-4EA1-B6AC-813A90AB15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61696" y="871194"/>
            <a:ext cx="2046133" cy="2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97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52065" y="6256151"/>
            <a:ext cx="12191999" cy="76632"/>
            <a:chOff x="0" y="6250291"/>
            <a:chExt cx="12191999" cy="76632"/>
          </a:xfrm>
        </p:grpSpPr>
        <p:sp>
          <p:nvSpPr>
            <p:cNvPr id="29" name="Прямоугольник 2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EC2A63C-6B66-4485-9E24-D9003C189C27}"/>
              </a:ext>
            </a:extLst>
          </p:cNvPr>
          <p:cNvSpPr/>
          <p:nvPr/>
        </p:nvSpPr>
        <p:spPr>
          <a:xfrm>
            <a:off x="3509157" y="1304321"/>
            <a:ext cx="5038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D8976A"/>
                </a:solidFill>
                <a:latin typeface="PT Sans"/>
              </a:rPr>
              <a:t>Центр Мой Бизнес осуществляет поддержку</a:t>
            </a:r>
            <a:r>
              <a:rPr lang="en-US" sz="1400" dirty="0">
                <a:solidFill>
                  <a:srgbClr val="D8976A"/>
                </a:solidFill>
                <a:latin typeface="PT Sans"/>
              </a:rPr>
              <a:t> </a:t>
            </a:r>
            <a:r>
              <a:rPr lang="ru-RU" sz="1400" dirty="0">
                <a:solidFill>
                  <a:srgbClr val="D8976A"/>
                </a:solidFill>
                <a:latin typeface="PT Sans"/>
              </a:rPr>
              <a:t>в направлениях</a:t>
            </a:r>
            <a:r>
              <a:rPr lang="en-US" sz="1400" dirty="0">
                <a:solidFill>
                  <a:srgbClr val="D8976A"/>
                </a:solidFill>
                <a:latin typeface="PT Sans"/>
              </a:rPr>
              <a:t>:</a:t>
            </a:r>
            <a:r>
              <a:rPr lang="ru-RU" sz="1400" dirty="0">
                <a:solidFill>
                  <a:srgbClr val="D8976A"/>
                </a:solidFill>
                <a:latin typeface="PT Sans"/>
              </a:rPr>
              <a:t> </a:t>
            </a:r>
            <a:endParaRPr lang="ru-RU" sz="1400" dirty="0">
              <a:solidFill>
                <a:srgbClr val="D8976A"/>
              </a:solidFill>
            </a:endParaRPr>
          </a:p>
        </p:txBody>
      </p:sp>
      <p:pic>
        <p:nvPicPr>
          <p:cNvPr id="31" name="Рисунок 30" descr="Рукопожатие">
            <a:extLst>
              <a:ext uri="{FF2B5EF4-FFF2-40B4-BE49-F238E27FC236}">
                <a16:creationId xmlns:a16="http://schemas.microsoft.com/office/drawing/2014/main" xmlns="" id="{425AB0FF-7000-4974-983D-F9B6205FE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22391"/>
            <a:ext cx="638768" cy="638768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BBF2B287-11D7-4AFB-AD07-BCE3AF12BB33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xmlns="" id="{CE7C22D0-685F-47B5-971E-592EC689A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xmlns="" id="{1378D83E-A445-4104-B52F-781EBBC2E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0107973E-1CC6-42F8-8552-82D9163AB410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9C9AFBE8-A461-44EC-9DB6-67851D54F7A4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69762F7-FAC3-4294-89B3-0F8BB909284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26923"/>
            <a:ext cx="1046236" cy="53555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2B34E5E-F38B-4FC8-92F8-697D203C6D34}"/>
              </a:ext>
            </a:extLst>
          </p:cNvPr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A2F0EB51-430F-415E-9C17-78923A3E7626}"/>
              </a:ext>
            </a:extLst>
          </p:cNvPr>
          <p:cNvGrpSpPr/>
          <p:nvPr/>
        </p:nvGrpSpPr>
        <p:grpSpPr>
          <a:xfrm>
            <a:off x="1743315" y="4420778"/>
            <a:ext cx="8705367" cy="1531313"/>
            <a:chOff x="1545048" y="3613498"/>
            <a:chExt cx="7387969" cy="1062639"/>
          </a:xfrm>
        </p:grpSpPr>
        <p:sp>
          <p:nvSpPr>
            <p:cNvPr id="61" name="Google Shape;117;p15">
              <a:extLst>
                <a:ext uri="{FF2B5EF4-FFF2-40B4-BE49-F238E27FC236}">
                  <a16:creationId xmlns:a16="http://schemas.microsoft.com/office/drawing/2014/main" xmlns="" id="{E19FE599-BD43-4C67-88A6-E3552577371C}"/>
                </a:ext>
              </a:extLst>
            </p:cNvPr>
            <p:cNvSpPr/>
            <p:nvPr/>
          </p:nvSpPr>
          <p:spPr>
            <a:xfrm>
              <a:off x="1545048" y="3615155"/>
              <a:ext cx="1880475" cy="491537"/>
            </a:xfrm>
            <a:prstGeom prst="chevron">
              <a:avLst>
                <a:gd name="adj" fmla="val 50000"/>
              </a:avLst>
            </a:prstGeom>
            <a:solidFill>
              <a:srgbClr val="D8976A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E74D39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62" name="Google Shape;125;p15">
              <a:extLst>
                <a:ext uri="{FF2B5EF4-FFF2-40B4-BE49-F238E27FC236}">
                  <a16:creationId xmlns:a16="http://schemas.microsoft.com/office/drawing/2014/main" xmlns="" id="{EC7821B3-0C87-45D5-9918-5FF43492D9A0}"/>
                </a:ext>
              </a:extLst>
            </p:cNvPr>
            <p:cNvSpPr txBox="1"/>
            <p:nvPr/>
          </p:nvSpPr>
          <p:spPr>
            <a:xfrm>
              <a:off x="1742399" y="3695368"/>
              <a:ext cx="1550894" cy="474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Подача заявки</a:t>
              </a:r>
              <a:endParaRPr sz="1000" b="1" dirty="0">
                <a:solidFill>
                  <a:schemeClr val="bg1"/>
                </a:solidFill>
                <a:latin typeface="PT Sans" panose="020B0503020203020204" pitchFamily="34" charset="-52"/>
                <a:ea typeface="Proxima Nova"/>
                <a:cs typeface="Arial" pitchFamily="34" charset="0"/>
                <a:sym typeface="Proxima Nova"/>
              </a:endParaRPr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xmlns="" id="{F5597F43-A791-4955-B764-B002C234DF14}"/>
                </a:ext>
              </a:extLst>
            </p:cNvPr>
            <p:cNvGrpSpPr/>
            <p:nvPr/>
          </p:nvGrpSpPr>
          <p:grpSpPr>
            <a:xfrm>
              <a:off x="3264610" y="3613498"/>
              <a:ext cx="2003358" cy="490970"/>
              <a:chOff x="2895569" y="1479658"/>
              <a:chExt cx="2003358" cy="494001"/>
            </a:xfrm>
          </p:grpSpPr>
          <p:sp>
            <p:nvSpPr>
              <p:cNvPr id="64" name="Google Shape;117;p15">
                <a:extLst>
                  <a:ext uri="{FF2B5EF4-FFF2-40B4-BE49-F238E27FC236}">
                    <a16:creationId xmlns:a16="http://schemas.microsoft.com/office/drawing/2014/main" xmlns="" id="{D3729E0D-D386-46BE-B1A1-1A25DA6405B2}"/>
                  </a:ext>
                </a:extLst>
              </p:cNvPr>
              <p:cNvSpPr/>
              <p:nvPr/>
            </p:nvSpPr>
            <p:spPr>
              <a:xfrm>
                <a:off x="2895569" y="1479658"/>
                <a:ext cx="1990196" cy="494001"/>
              </a:xfrm>
              <a:prstGeom prst="chevron">
                <a:avLst>
                  <a:gd name="adj" fmla="val 50000"/>
                </a:avLst>
              </a:prstGeom>
              <a:solidFill>
                <a:srgbClr val="D8976A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xmlns="" id="{18F9BA49-66BD-48FF-9416-B821A61832D1}"/>
                  </a:ext>
                </a:extLst>
              </p:cNvPr>
              <p:cNvSpPr/>
              <p:nvPr/>
            </p:nvSpPr>
            <p:spPr>
              <a:xfrm>
                <a:off x="3215817" y="1571079"/>
                <a:ext cx="1683110" cy="402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Подбор необходимой формы финансирования</a:t>
                </a:r>
              </a:p>
            </p:txBody>
          </p:sp>
        </p:grp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8ED38BE1-C446-4274-8893-9EC0BEEB4CD2}"/>
                </a:ext>
              </a:extLst>
            </p:cNvPr>
            <p:cNvSpPr/>
            <p:nvPr/>
          </p:nvSpPr>
          <p:spPr>
            <a:xfrm>
              <a:off x="3361615" y="4199860"/>
              <a:ext cx="9044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3-10 дней</a:t>
              </a:r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xmlns="" id="{3EB61D79-5162-41AE-B6B4-EA04A2B26361}"/>
                </a:ext>
              </a:extLst>
            </p:cNvPr>
            <p:cNvGrpSpPr/>
            <p:nvPr/>
          </p:nvGrpSpPr>
          <p:grpSpPr>
            <a:xfrm>
              <a:off x="5105347" y="3613498"/>
              <a:ext cx="1914839" cy="596284"/>
              <a:chOff x="4600462" y="1508019"/>
              <a:chExt cx="1430977" cy="996021"/>
            </a:xfrm>
          </p:grpSpPr>
          <p:sp>
            <p:nvSpPr>
              <p:cNvPr id="68" name="Google Shape;117;p15">
                <a:extLst>
                  <a:ext uri="{FF2B5EF4-FFF2-40B4-BE49-F238E27FC236}">
                    <a16:creationId xmlns:a16="http://schemas.microsoft.com/office/drawing/2014/main" xmlns="" id="{457A5249-1116-4FA6-86A3-D554E860DC28}"/>
                  </a:ext>
                </a:extLst>
              </p:cNvPr>
              <p:cNvSpPr/>
              <p:nvPr/>
            </p:nvSpPr>
            <p:spPr>
              <a:xfrm>
                <a:off x="4600462" y="1508019"/>
                <a:ext cx="1430977" cy="844971"/>
              </a:xfrm>
              <a:prstGeom prst="chevron">
                <a:avLst>
                  <a:gd name="adj" fmla="val 50000"/>
                </a:avLst>
              </a:prstGeom>
              <a:solidFill>
                <a:srgbClr val="D8976A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xmlns="" id="{6F6F1CFC-26F6-4936-8353-DED194E82DFE}"/>
                  </a:ext>
                </a:extLst>
              </p:cNvPr>
              <p:cNvSpPr/>
              <p:nvPr/>
            </p:nvSpPr>
            <p:spPr>
              <a:xfrm>
                <a:off x="4797861" y="1578653"/>
                <a:ext cx="1070468" cy="925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Сбор документов, сопровождение и согласование проекта</a:t>
                </a:r>
              </a:p>
            </p:txBody>
          </p:sp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xmlns="" id="{8DB2D32B-77C7-4332-B87B-E4A3E9FA3A07}"/>
                </a:ext>
              </a:extLst>
            </p:cNvPr>
            <p:cNvGrpSpPr/>
            <p:nvPr/>
          </p:nvGrpSpPr>
          <p:grpSpPr>
            <a:xfrm>
              <a:off x="6881591" y="3613499"/>
              <a:ext cx="2043904" cy="589340"/>
              <a:chOff x="6329131" y="1508019"/>
              <a:chExt cx="1468511" cy="972374"/>
            </a:xfrm>
          </p:grpSpPr>
          <p:sp>
            <p:nvSpPr>
              <p:cNvPr id="71" name="Google Shape;117;p15">
                <a:extLst>
                  <a:ext uri="{FF2B5EF4-FFF2-40B4-BE49-F238E27FC236}">
                    <a16:creationId xmlns:a16="http://schemas.microsoft.com/office/drawing/2014/main" xmlns="" id="{BC5178B7-6B60-4D51-8FE2-98671138D22F}"/>
                  </a:ext>
                </a:extLst>
              </p:cNvPr>
              <p:cNvSpPr/>
              <p:nvPr/>
            </p:nvSpPr>
            <p:spPr>
              <a:xfrm>
                <a:off x="6329131" y="1508019"/>
                <a:ext cx="1468511" cy="826962"/>
              </a:xfrm>
              <a:prstGeom prst="chevron">
                <a:avLst>
                  <a:gd name="adj" fmla="val 50000"/>
                </a:avLst>
              </a:prstGeom>
              <a:solidFill>
                <a:srgbClr val="D8976A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xmlns="" id="{6CD06441-F488-435D-9442-53FB028DC6F9}"/>
                  </a:ext>
                </a:extLst>
              </p:cNvPr>
              <p:cNvSpPr/>
              <p:nvPr/>
            </p:nvSpPr>
            <p:spPr>
              <a:xfrm flipH="1">
                <a:off x="6443309" y="1566331"/>
                <a:ext cx="1229452" cy="914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Выступает поручителем по сделке 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(при необходимости) </a:t>
                </a:r>
              </a:p>
            </p:txBody>
          </p:sp>
        </p:grpSp>
        <p:sp>
          <p:nvSpPr>
            <p:cNvPr id="77" name="Google Shape;117;p15">
              <a:extLst>
                <a:ext uri="{FF2B5EF4-FFF2-40B4-BE49-F238E27FC236}">
                  <a16:creationId xmlns:a16="http://schemas.microsoft.com/office/drawing/2014/main" xmlns="" id="{7026D10D-0389-43D5-A73C-2D226378BFFF}"/>
                </a:ext>
              </a:extLst>
            </p:cNvPr>
            <p:cNvSpPr/>
            <p:nvPr/>
          </p:nvSpPr>
          <p:spPr>
            <a:xfrm>
              <a:off x="1545049" y="4181748"/>
              <a:ext cx="1880475" cy="494389"/>
            </a:xfrm>
            <a:prstGeom prst="chevron">
              <a:avLst>
                <a:gd name="adj" fmla="val 50000"/>
              </a:avLst>
            </a:prstGeom>
            <a:solidFill>
              <a:srgbClr val="56221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E74D39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78" name="Google Shape;117;p15">
              <a:extLst>
                <a:ext uri="{FF2B5EF4-FFF2-40B4-BE49-F238E27FC236}">
                  <a16:creationId xmlns:a16="http://schemas.microsoft.com/office/drawing/2014/main" xmlns="" id="{4765E4E4-4FAB-46C7-B2DF-DC9662F9A99C}"/>
                </a:ext>
              </a:extLst>
            </p:cNvPr>
            <p:cNvSpPr/>
            <p:nvPr/>
          </p:nvSpPr>
          <p:spPr>
            <a:xfrm>
              <a:off x="3272130" y="4182384"/>
              <a:ext cx="1990196" cy="493241"/>
            </a:xfrm>
            <a:prstGeom prst="chevron">
              <a:avLst>
                <a:gd name="adj" fmla="val 50000"/>
              </a:avLst>
            </a:prstGeom>
            <a:solidFill>
              <a:srgbClr val="56221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PT Sans" panose="020B0503020203020204" pitchFamily="34" charset="-52"/>
              </a:endParaRPr>
            </a:p>
          </p:txBody>
        </p: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xmlns="" id="{20D4CC1E-BB08-4693-921E-48035119270E}"/>
                </a:ext>
              </a:extLst>
            </p:cNvPr>
            <p:cNvGrpSpPr/>
            <p:nvPr/>
          </p:nvGrpSpPr>
          <p:grpSpPr>
            <a:xfrm>
              <a:off x="5112861" y="4189825"/>
              <a:ext cx="1914838" cy="471957"/>
              <a:chOff x="4600462" y="1508019"/>
              <a:chExt cx="1430977" cy="838161"/>
            </a:xfrm>
          </p:grpSpPr>
          <p:sp>
            <p:nvSpPr>
              <p:cNvPr id="80" name="Google Shape;117;p15">
                <a:extLst>
                  <a:ext uri="{FF2B5EF4-FFF2-40B4-BE49-F238E27FC236}">
                    <a16:creationId xmlns:a16="http://schemas.microsoft.com/office/drawing/2014/main" xmlns="" id="{8511C0A6-0DFC-4FEA-8A5B-4574054CEF7C}"/>
                  </a:ext>
                </a:extLst>
              </p:cNvPr>
              <p:cNvSpPr/>
              <p:nvPr/>
            </p:nvSpPr>
            <p:spPr>
              <a:xfrm>
                <a:off x="4600462" y="1508019"/>
                <a:ext cx="1430977" cy="838161"/>
              </a:xfrm>
              <a:prstGeom prst="chevron">
                <a:avLst>
                  <a:gd name="adj" fmla="val 50000"/>
                </a:avLst>
              </a:prstGeom>
              <a:solidFill>
                <a:srgbClr val="56221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xmlns="" id="{472E31E5-AC81-4B12-BDBF-E37CB875040D}"/>
                  </a:ext>
                </a:extLst>
              </p:cNvPr>
              <p:cNvSpPr/>
              <p:nvPr/>
            </p:nvSpPr>
            <p:spPr>
              <a:xfrm>
                <a:off x="4621913" y="1530110"/>
                <a:ext cx="1343949" cy="682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Proxima Nova"/>
                    <a:sym typeface="Proxima Nova"/>
                  </a:rPr>
                  <a:t>Помощь в сборе документов 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Proxima Nova"/>
                    <a:sym typeface="Proxima Nova"/>
                  </a:rPr>
                  <a:t>и взаимодействии с организациями</a:t>
                </a:r>
              </a:p>
            </p:txBody>
          </p:sp>
        </p:grp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xmlns="" id="{97E09FEB-54AE-401B-A8D5-1C3826758533}"/>
                </a:ext>
              </a:extLst>
            </p:cNvPr>
            <p:cNvGrpSpPr/>
            <p:nvPr/>
          </p:nvGrpSpPr>
          <p:grpSpPr>
            <a:xfrm>
              <a:off x="6889113" y="4181110"/>
              <a:ext cx="2043904" cy="477224"/>
              <a:chOff x="6329133" y="1531719"/>
              <a:chExt cx="1468511" cy="814461"/>
            </a:xfrm>
          </p:grpSpPr>
          <p:sp>
            <p:nvSpPr>
              <p:cNvPr id="83" name="Google Shape;117;p15">
                <a:extLst>
                  <a:ext uri="{FF2B5EF4-FFF2-40B4-BE49-F238E27FC236}">
                    <a16:creationId xmlns:a16="http://schemas.microsoft.com/office/drawing/2014/main" xmlns="" id="{16B18B33-7F25-4134-88B3-B956B9E01802}"/>
                  </a:ext>
                </a:extLst>
              </p:cNvPr>
              <p:cNvSpPr/>
              <p:nvPr/>
            </p:nvSpPr>
            <p:spPr>
              <a:xfrm>
                <a:off x="6329133" y="1531719"/>
                <a:ext cx="1468511" cy="814461"/>
              </a:xfrm>
              <a:prstGeom prst="chevron">
                <a:avLst>
                  <a:gd name="adj" fmla="val 50000"/>
                </a:avLst>
              </a:prstGeom>
              <a:solidFill>
                <a:srgbClr val="56221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xmlns="" id="{0223B08A-2899-42A6-B663-9DF4284CBCA1}"/>
                  </a:ext>
                </a:extLst>
              </p:cNvPr>
              <p:cNvSpPr/>
              <p:nvPr/>
            </p:nvSpPr>
            <p:spPr>
              <a:xfrm flipH="1">
                <a:off x="6348427" y="1584813"/>
                <a:ext cx="1429923" cy="65611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До 70%, но не более 42 млн. руб.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 от суммы кредита, займа, 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банковской гарантии и лизинга</a:t>
                </a:r>
              </a:p>
            </p:txBody>
          </p:sp>
        </p:grpSp>
        <p:sp>
          <p:nvSpPr>
            <p:cNvPr id="88" name="Google Shape;125;p15">
              <a:extLst>
                <a:ext uri="{FF2B5EF4-FFF2-40B4-BE49-F238E27FC236}">
                  <a16:creationId xmlns:a16="http://schemas.microsoft.com/office/drawing/2014/main" xmlns="" id="{02E9D57E-91C9-41B7-840E-E52E274AE0BE}"/>
                </a:ext>
              </a:extLst>
            </p:cNvPr>
            <p:cNvSpPr txBox="1"/>
            <p:nvPr/>
          </p:nvSpPr>
          <p:spPr>
            <a:xfrm>
              <a:off x="1747230" y="4202838"/>
              <a:ext cx="1550894" cy="42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Заявка подается лично</a:t>
              </a:r>
              <a:r>
                <a:rPr lang="en-US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 </a:t>
              </a:r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или на сайте </a:t>
              </a:r>
              <a:r>
                <a:rPr lang="en-US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fondirk.ru</a:t>
              </a:r>
              <a:endParaRPr sz="1000" b="1" dirty="0">
                <a:solidFill>
                  <a:schemeClr val="bg1"/>
                </a:solidFill>
                <a:latin typeface="PT Sans" panose="020B0503020203020204" pitchFamily="34" charset="-52"/>
                <a:ea typeface="Proxima Nova"/>
                <a:cs typeface="Arial" pitchFamily="34" charset="0"/>
                <a:sym typeface="Proxima Nova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xmlns="" id="{AF65DBF5-BA16-4880-86F0-02B40BC01D85}"/>
                </a:ext>
              </a:extLst>
            </p:cNvPr>
            <p:cNvSpPr/>
            <p:nvPr/>
          </p:nvSpPr>
          <p:spPr>
            <a:xfrm>
              <a:off x="3414014" y="4215710"/>
              <a:ext cx="1831013" cy="277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Кредитование, </a:t>
              </a:r>
              <a:r>
                <a:rPr lang="ru-RU" sz="1000" b="1" dirty="0" err="1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займ</a:t>
              </a:r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, </a:t>
              </a:r>
            </a:p>
            <a:p>
              <a:pPr lvl="0" algn="ctr"/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банковская гарантия, лизинг</a:t>
              </a:r>
            </a:p>
          </p:txBody>
        </p:sp>
      </p:grp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D0018239-24FB-45B2-BA59-104AC8D187E3}"/>
              </a:ext>
            </a:extLst>
          </p:cNvPr>
          <p:cNvSpPr/>
          <p:nvPr/>
        </p:nvSpPr>
        <p:spPr>
          <a:xfrm>
            <a:off x="626706" y="4108761"/>
            <a:ext cx="1093858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Times New Roman" pitchFamily="18" charset="0"/>
              </a:rPr>
              <a:t>Регламент взаимодействия</a:t>
            </a:r>
          </a:p>
        </p:txBody>
      </p:sp>
      <p:grpSp>
        <p:nvGrpSpPr>
          <p:cNvPr id="92" name="Группа 31">
            <a:extLst>
              <a:ext uri="{FF2B5EF4-FFF2-40B4-BE49-F238E27FC236}">
                <a16:creationId xmlns:a16="http://schemas.microsoft.com/office/drawing/2014/main" xmlns="" id="{799F9609-093F-41E2-957A-26703BFFFC2F}"/>
              </a:ext>
            </a:extLst>
          </p:cNvPr>
          <p:cNvGrpSpPr/>
          <p:nvPr/>
        </p:nvGrpSpPr>
        <p:grpSpPr>
          <a:xfrm>
            <a:off x="2271351" y="1685728"/>
            <a:ext cx="7649295" cy="1465968"/>
            <a:chOff x="2011894" y="3834349"/>
            <a:chExt cx="7712833" cy="1663682"/>
          </a:xfrm>
        </p:grpSpPr>
        <p:pic>
          <p:nvPicPr>
            <p:cNvPr id="93" name="Рисунок 92" descr="Банк">
              <a:extLst>
                <a:ext uri="{FF2B5EF4-FFF2-40B4-BE49-F238E27FC236}">
                  <a16:creationId xmlns:a16="http://schemas.microsoft.com/office/drawing/2014/main" xmlns="" id="{AC8B7D90-DFC3-4757-9529-D517B9710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253681" y="3838036"/>
              <a:ext cx="914400" cy="914400"/>
            </a:xfrm>
            <a:prstGeom prst="rect">
              <a:avLst/>
            </a:prstGeom>
          </p:spPr>
        </p:pic>
        <p:pic>
          <p:nvPicPr>
            <p:cNvPr id="94" name="Рисунок 93" descr="Монеты">
              <a:extLst>
                <a:ext uri="{FF2B5EF4-FFF2-40B4-BE49-F238E27FC236}">
                  <a16:creationId xmlns:a16="http://schemas.microsoft.com/office/drawing/2014/main" xmlns="" id="{7C545DA0-8969-48F6-BFCC-213956CB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163803" y="3834349"/>
              <a:ext cx="914400" cy="914399"/>
            </a:xfrm>
            <a:prstGeom prst="rect">
              <a:avLst/>
            </a:prstGeom>
          </p:spPr>
        </p:pic>
        <p:pic>
          <p:nvPicPr>
            <p:cNvPr id="95" name="Рисунок 94" descr="Контрольный список справа налево">
              <a:extLst>
                <a:ext uri="{FF2B5EF4-FFF2-40B4-BE49-F238E27FC236}">
                  <a16:creationId xmlns:a16="http://schemas.microsoft.com/office/drawing/2014/main" xmlns="" id="{D8896515-DC9C-4D01-9BC9-02D81E83C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115703" y="3838688"/>
              <a:ext cx="914400" cy="914399"/>
            </a:xfrm>
            <a:prstGeom prst="rect">
              <a:avLst/>
            </a:prstGeom>
          </p:spPr>
        </p:pic>
        <p:pic>
          <p:nvPicPr>
            <p:cNvPr id="96" name="Рисунок 95" descr="Рукопожатие">
              <a:extLst>
                <a:ext uri="{FF2B5EF4-FFF2-40B4-BE49-F238E27FC236}">
                  <a16:creationId xmlns:a16="http://schemas.microsoft.com/office/drawing/2014/main" xmlns="" id="{2AA858D5-2A1C-496E-97B3-F533D561C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109521" y="3838036"/>
              <a:ext cx="914400" cy="914400"/>
            </a:xfrm>
            <a:prstGeom prst="rect">
              <a:avLst/>
            </a:prstGeom>
          </p:spPr>
        </p:pic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C7C8C736-BC0A-47F0-9065-72FB6EE0EB45}"/>
                </a:ext>
              </a:extLst>
            </p:cNvPr>
            <p:cNvSpPr/>
            <p:nvPr/>
          </p:nvSpPr>
          <p:spPr>
            <a:xfrm>
              <a:off x="2011894" y="4857046"/>
              <a:ext cx="13979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Поиск финансовых организаций</a:t>
              </a:r>
              <a:endParaRPr lang="ru-RU" sz="1200" dirty="0">
                <a:latin typeface="PT Sans"/>
              </a:endParaRP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AE55D5A7-D5FD-4E63-8771-1D455D7D02AA}"/>
                </a:ext>
              </a:extLst>
            </p:cNvPr>
            <p:cNvSpPr/>
            <p:nvPr/>
          </p:nvSpPr>
          <p:spPr>
            <a:xfrm>
              <a:off x="3846278" y="4851700"/>
              <a:ext cx="16002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Подбор необходимой формы финансирования проекта</a:t>
              </a:r>
              <a:endParaRPr lang="ru-RU" sz="1200" dirty="0">
                <a:latin typeface="PT Sans"/>
              </a:endParaRP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E254F876-551F-484E-B556-A28FA1E09B0F}"/>
                </a:ext>
              </a:extLst>
            </p:cNvPr>
            <p:cNvSpPr/>
            <p:nvPr/>
          </p:nvSpPr>
          <p:spPr>
            <a:xfrm>
              <a:off x="5741848" y="4812223"/>
              <a:ext cx="16688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Сбор, сопровождение и согласование проекта</a:t>
              </a: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47561221-C687-4960-A502-D0917B23B531}"/>
                </a:ext>
              </a:extLst>
            </p:cNvPr>
            <p:cNvSpPr/>
            <p:nvPr/>
          </p:nvSpPr>
          <p:spPr>
            <a:xfrm>
              <a:off x="7581700" y="4857046"/>
              <a:ext cx="21430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Выступает поручителем по сделке </a:t>
              </a:r>
            </a:p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(при необходимости) </a:t>
              </a:r>
            </a:p>
          </p:txBody>
        </p:sp>
      </p:grp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0F18FABC-BE5F-4B8B-8234-3953AA9A7B6C}"/>
              </a:ext>
            </a:extLst>
          </p:cNvPr>
          <p:cNvSpPr/>
          <p:nvPr/>
        </p:nvSpPr>
        <p:spPr>
          <a:xfrm>
            <a:off x="2157416" y="3551142"/>
            <a:ext cx="7811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D8976A"/>
                </a:solidFill>
                <a:latin typeface="PT Sans"/>
              </a:rPr>
              <a:t>Поручительство Центра Мой Бизнес может заменить большую часть залога – до 70% но не более 42 млн. рублей от кредита, займа, банковской гарантии или лизинга.</a:t>
            </a:r>
          </a:p>
        </p:txBody>
      </p:sp>
    </p:spTree>
    <p:extLst>
      <p:ext uri="{BB962C8B-B14F-4D97-AF65-F5344CB8AC3E}">
        <p14:creationId xmlns:p14="http://schemas.microsoft.com/office/powerpoint/2010/main" xmlns="" val="283136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" y="6259279"/>
            <a:ext cx="12191999" cy="76632"/>
            <a:chOff x="0" y="6250291"/>
            <a:chExt cx="12191999" cy="76632"/>
          </a:xfrm>
        </p:grpSpPr>
        <p:sp>
          <p:nvSpPr>
            <p:cNvPr id="29" name="Прямоугольник 2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pic>
        <p:nvPicPr>
          <p:cNvPr id="31" name="Рисунок 30" descr="Рукопожатие">
            <a:extLst>
              <a:ext uri="{FF2B5EF4-FFF2-40B4-BE49-F238E27FC236}">
                <a16:creationId xmlns:a16="http://schemas.microsoft.com/office/drawing/2014/main" xmlns="" id="{425AB0FF-7000-4974-983D-F9B6205FE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22391"/>
            <a:ext cx="638768" cy="638768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BBF2B287-11D7-4AFB-AD07-BCE3AF12BB33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xmlns="" id="{CE7C22D0-685F-47B5-971E-592EC689A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xmlns="" id="{1378D83E-A445-4104-B52F-781EBBC2E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0107973E-1CC6-42F8-8552-82D9163AB410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9C9AFBE8-A461-44EC-9DB6-67851D54F7A4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69762F7-FAC3-4294-89B3-0F8BB909284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26923"/>
            <a:ext cx="1046236" cy="53555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2B34E5E-F38B-4FC8-92F8-697D203C6D34}"/>
              </a:ext>
            </a:extLst>
          </p:cNvPr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graphicFrame>
        <p:nvGraphicFramePr>
          <p:cNvPr id="4" name="Таблица 18">
            <a:extLst>
              <a:ext uri="{FF2B5EF4-FFF2-40B4-BE49-F238E27FC236}">
                <a16:creationId xmlns:a16="http://schemas.microsoft.com/office/drawing/2014/main" xmlns="" id="{A585D59B-00E6-404C-8A8C-25C5D4D4E3F4}"/>
              </a:ext>
            </a:extLst>
          </p:cNvPr>
          <p:cNvGraphicFramePr>
            <a:graphicFrameLocks noGrp="1"/>
          </p:cNvGraphicFramePr>
          <p:nvPr/>
        </p:nvGraphicFramePr>
        <p:xfrm>
          <a:off x="523118" y="525217"/>
          <a:ext cx="1105928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54">
                  <a:extLst>
                    <a:ext uri="{9D8B030D-6E8A-4147-A177-3AD203B41FA5}">
                      <a16:colId xmlns:a16="http://schemas.microsoft.com/office/drawing/2014/main" xmlns="" val="2425172120"/>
                    </a:ext>
                  </a:extLst>
                </a:gridCol>
                <a:gridCol w="8899128">
                  <a:extLst>
                    <a:ext uri="{9D8B030D-6E8A-4147-A177-3AD203B41FA5}">
                      <a16:colId xmlns:a16="http://schemas.microsoft.com/office/drawing/2014/main" xmlns="" val="394796779"/>
                    </a:ext>
                  </a:extLst>
                </a:gridCol>
              </a:tblGrid>
              <a:tr h="26538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Гарантийный продукт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Ключевые особенности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4222925"/>
                  </a:ext>
                </a:extLst>
              </a:tr>
              <a:tr h="17223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Начинающий предприниматель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в сумме до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3,5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 млн. руб. по кредиту или займу (не более 70% от суммы основного долга). Подходит для субъектов МСП,  осуществляющих свою деятельность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менее 12 мес. со дня гос. регистрации.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9875907"/>
                  </a:ext>
                </a:extLst>
              </a:tr>
              <a:tr h="315763"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  <a:latin typeface="PT Sans" panose="020B0503020203020204" pitchFamily="34" charset="-52"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Беззалоговый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в сумме до 3,5 млн. руб. (не более 50% от суммы основного долга) по кредиту или займу не имея собственного залогового обеспечения,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только под поручительство учредителей.</a:t>
                      </a:r>
                      <a:r>
                        <a:rPr lang="ru-RU" sz="1200" dirty="0">
                          <a:solidFill>
                            <a:srgbClr val="ED4827"/>
                          </a:solidFill>
                          <a:latin typeface="PT Sans" panose="020B0503020203020204" pitchFamily="34" charset="-52"/>
                        </a:rPr>
                        <a:t> </a:t>
                      </a:r>
                      <a:endParaRPr lang="ru-RU" sz="1200" dirty="0">
                        <a:solidFill>
                          <a:srgbClr val="D8976A"/>
                        </a:solidFill>
                        <a:latin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3105750"/>
                  </a:ext>
                </a:extLst>
              </a:tr>
              <a:tr h="2679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Стандарт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кредиту или займу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42 млн. руб.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для субъектов МСП, осуществляющих виды деятельности, предусмотренные Перечнем приоритетных видов экономической деятельности и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25 млн. руб.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для прочих субъектов МСП.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5151548"/>
                  </a:ext>
                </a:extLst>
              </a:tr>
              <a:tr h="17223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Лайт</a:t>
                      </a:r>
                      <a:endParaRPr lang="ru-RU" sz="1200" dirty="0">
                        <a:solidFill>
                          <a:schemeClr val="tx1"/>
                        </a:solidFill>
                        <a:latin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кредиту или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займу не имея собственного залогового обеспечения и без поручительства учредителей  в сумме до 300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0633365"/>
                  </a:ext>
                </a:extLst>
              </a:tr>
              <a:tr h="22007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Самозанятый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кредиту или займу физическому лицу, применяющему специальный налоговый режим «Налог на профессиональный доход»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в сумме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3,5 млн. руб. (не более 70% от суммы основного долга)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520282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2246F71F-EE03-410C-8664-9AB16CD57330}"/>
              </a:ext>
            </a:extLst>
          </p:cNvPr>
          <p:cNvGraphicFramePr>
            <a:graphicFrameLocks noGrp="1"/>
          </p:cNvGraphicFramePr>
          <p:nvPr/>
        </p:nvGraphicFramePr>
        <p:xfrm>
          <a:off x="523118" y="3745829"/>
          <a:ext cx="11045078" cy="77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80">
                  <a:extLst>
                    <a:ext uri="{9D8B030D-6E8A-4147-A177-3AD203B41FA5}">
                      <a16:colId xmlns:a16="http://schemas.microsoft.com/office/drawing/2014/main" xmlns="" val="2425172120"/>
                    </a:ext>
                  </a:extLst>
                </a:gridCol>
                <a:gridCol w="8887698">
                  <a:extLst>
                    <a:ext uri="{9D8B030D-6E8A-4147-A177-3AD203B41FA5}">
                      <a16:colId xmlns:a16="http://schemas.microsoft.com/office/drawing/2014/main" xmlns="" val="394796779"/>
                    </a:ext>
                  </a:extLst>
                </a:gridCol>
              </a:tblGrid>
              <a:tr h="172234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Лизинг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Лайт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договору лизинга не позднее следующего рабочего дня (при подаче полного пакета документов) после дня подачи заявки, в сумме </a:t>
                      </a:r>
                      <a:r>
                        <a:rPr lang="ru-RU" sz="1200" b="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3 млн. руб.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9875907"/>
                  </a:ext>
                </a:extLst>
              </a:tr>
              <a:tr h="31576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Лизинг Стандарт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договору лизинга в сумме </a:t>
                      </a:r>
                      <a:r>
                        <a:rPr lang="ru-RU" sz="1200" b="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25 млн. руб.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310575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50EF065-76DE-48CD-8945-9ADB7D523244}"/>
              </a:ext>
            </a:extLst>
          </p:cNvPr>
          <p:cNvGraphicFramePr>
            <a:graphicFrameLocks noGrp="1"/>
          </p:cNvGraphicFramePr>
          <p:nvPr/>
        </p:nvGraphicFramePr>
        <p:xfrm>
          <a:off x="523118" y="4813324"/>
          <a:ext cx="1104507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80">
                  <a:extLst>
                    <a:ext uri="{9D8B030D-6E8A-4147-A177-3AD203B41FA5}">
                      <a16:colId xmlns:a16="http://schemas.microsoft.com/office/drawing/2014/main" xmlns="" val="2425172120"/>
                    </a:ext>
                  </a:extLst>
                </a:gridCol>
                <a:gridCol w="8887698">
                  <a:extLst>
                    <a:ext uri="{9D8B030D-6E8A-4147-A177-3AD203B41FA5}">
                      <a16:colId xmlns:a16="http://schemas.microsoft.com/office/drawing/2014/main" xmlns="" val="394796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Банковская гарантия - Гос. контракт Экспресс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банковской гарантии </a:t>
                      </a:r>
                      <a:r>
                        <a:rPr lang="ru-RU" sz="1200" b="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в течение 2 часов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(при подаче полного пакета документов) после подачи заявки, </a:t>
                      </a:r>
                      <a:r>
                        <a:rPr lang="ru-RU" sz="1200" b="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в сумме до 3 млн. руб.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9875907"/>
                  </a:ext>
                </a:extLst>
              </a:tr>
              <a:tr h="31576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Банковская гарантия - Стандарт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банковской гарантии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42 млн. руб.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для субъектов МСП, осуществляющих виды деятельности, предусмотренные Перечнем приоритетных видов экономической деятельности и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25 млн. руб.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для прочих субъектов МСП.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310575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FD2806-9970-49B4-B2F8-1A29EF7967F2}"/>
              </a:ext>
            </a:extLst>
          </p:cNvPr>
          <p:cNvSpPr txBox="1"/>
          <p:nvPr/>
        </p:nvSpPr>
        <p:spPr>
          <a:xfrm>
            <a:off x="4774915" y="112327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ГАРАНТИЙНЫЕ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232686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8976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C73CEC8-9DDE-4FA5-8D0E-A313C2087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75988"/>
            <a:ext cx="12192000" cy="16261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0333" y="2079583"/>
            <a:ext cx="7484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6" indent="-1171575">
              <a:defRPr/>
            </a:pPr>
            <a:r>
              <a:rPr lang="ru-RU" sz="32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СПАСИБО  ЗА 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31" r="-30685"/>
          <a:stretch/>
        </p:blipFill>
        <p:spPr>
          <a:xfrm>
            <a:off x="1113723" y="3390899"/>
            <a:ext cx="324552" cy="935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9970" y="2952953"/>
            <a:ext cx="302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г. Иркутск, ул. Рабочая, 2А/4, 1 этаж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8523" y="4064165"/>
            <a:ext cx="729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mb38.ru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8523" y="3735516"/>
            <a:ext cx="1151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info@mb38.ru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7670" b="79195"/>
          <a:stretch/>
        </p:blipFill>
        <p:spPr>
          <a:xfrm>
            <a:off x="1113722" y="2963459"/>
            <a:ext cx="229303" cy="25599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14E7C82-385A-4534-90F8-1ACCA9382A6A}"/>
              </a:ext>
            </a:extLst>
          </p:cNvPr>
          <p:cNvSpPr/>
          <p:nvPr/>
        </p:nvSpPr>
        <p:spPr>
          <a:xfrm>
            <a:off x="1363827" y="3406908"/>
            <a:ext cx="1737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+7 (3952) 202-102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9F5BB9-7F8E-420F-8C2A-DC874D7A2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23" y="3892133"/>
            <a:ext cx="2151117" cy="19121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B83ACDB-3779-40D4-87CD-11498F6ED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4119" y="-85142"/>
            <a:ext cx="2174448" cy="1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06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42730</TotalTime>
  <Words>586</Words>
  <Application>Microsoft Office PowerPoint</Application>
  <PresentationFormat>Произвольный</PresentationFormat>
  <Paragraphs>73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Щербинин Артем Игоревич</dc:creator>
  <cp:lastModifiedBy>eremenko</cp:lastModifiedBy>
  <cp:revision>1645</cp:revision>
  <cp:lastPrinted>2022-03-14T06:23:05Z</cp:lastPrinted>
  <dcterms:created xsi:type="dcterms:W3CDTF">2017-08-03T06:31:49Z</dcterms:created>
  <dcterms:modified xsi:type="dcterms:W3CDTF">2022-05-16T10:20:17Z</dcterms:modified>
</cp:coreProperties>
</file>